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162"/>
  </p:notesMasterIdLst>
  <p:sldIdLst>
    <p:sldId id="308" r:id="rId2"/>
    <p:sldId id="661" r:id="rId3"/>
    <p:sldId id="257" r:id="rId4"/>
    <p:sldId id="664" r:id="rId5"/>
    <p:sldId id="660" r:id="rId6"/>
    <p:sldId id="665" r:id="rId7"/>
    <p:sldId id="692" r:id="rId8"/>
    <p:sldId id="3229" r:id="rId9"/>
    <p:sldId id="3230" r:id="rId10"/>
    <p:sldId id="707" r:id="rId11"/>
    <p:sldId id="3231" r:id="rId12"/>
    <p:sldId id="3232" r:id="rId13"/>
    <p:sldId id="3233" r:id="rId14"/>
    <p:sldId id="3234" r:id="rId15"/>
    <p:sldId id="3003" r:id="rId16"/>
    <p:sldId id="3235" r:id="rId17"/>
    <p:sldId id="3310" r:id="rId18"/>
    <p:sldId id="3311" r:id="rId19"/>
    <p:sldId id="3312" r:id="rId20"/>
    <p:sldId id="3313" r:id="rId21"/>
    <p:sldId id="3314" r:id="rId22"/>
    <p:sldId id="3315" r:id="rId23"/>
    <p:sldId id="3316" r:id="rId24"/>
    <p:sldId id="3317" r:id="rId25"/>
    <p:sldId id="3318" r:id="rId26"/>
    <p:sldId id="3319" r:id="rId27"/>
    <p:sldId id="3320" r:id="rId28"/>
    <p:sldId id="3321" r:id="rId29"/>
    <p:sldId id="3327" r:id="rId30"/>
    <p:sldId id="3328" r:id="rId31"/>
    <p:sldId id="3329" r:id="rId32"/>
    <p:sldId id="3330" r:id="rId33"/>
    <p:sldId id="3331" r:id="rId34"/>
    <p:sldId id="3332" r:id="rId35"/>
    <p:sldId id="3333" r:id="rId36"/>
    <p:sldId id="3334" r:id="rId37"/>
    <p:sldId id="3335" r:id="rId38"/>
    <p:sldId id="3336" r:id="rId39"/>
    <p:sldId id="3337" r:id="rId40"/>
    <p:sldId id="3338" r:id="rId41"/>
    <p:sldId id="3339" r:id="rId42"/>
    <p:sldId id="3340" r:id="rId43"/>
    <p:sldId id="3341" r:id="rId44"/>
    <p:sldId id="3342" r:id="rId45"/>
    <p:sldId id="3343" r:id="rId46"/>
    <p:sldId id="3344" r:id="rId47"/>
    <p:sldId id="3345" r:id="rId48"/>
    <p:sldId id="3346" r:id="rId49"/>
    <p:sldId id="3347" r:id="rId50"/>
    <p:sldId id="3348" r:id="rId51"/>
    <p:sldId id="3349" r:id="rId52"/>
    <p:sldId id="3350" r:id="rId53"/>
    <p:sldId id="3351" r:id="rId54"/>
    <p:sldId id="3352" r:id="rId55"/>
    <p:sldId id="3353" r:id="rId56"/>
    <p:sldId id="3354" r:id="rId57"/>
    <p:sldId id="3355" r:id="rId58"/>
    <p:sldId id="3356" r:id="rId59"/>
    <p:sldId id="3357" r:id="rId60"/>
    <p:sldId id="3358" r:id="rId61"/>
    <p:sldId id="3359" r:id="rId62"/>
    <p:sldId id="3360" r:id="rId63"/>
    <p:sldId id="3361" r:id="rId64"/>
    <p:sldId id="3362" r:id="rId65"/>
    <p:sldId id="3363" r:id="rId66"/>
    <p:sldId id="3364" r:id="rId67"/>
    <p:sldId id="3365" r:id="rId68"/>
    <p:sldId id="3366" r:id="rId69"/>
    <p:sldId id="3367" r:id="rId70"/>
    <p:sldId id="3368" r:id="rId71"/>
    <p:sldId id="3369" r:id="rId72"/>
    <p:sldId id="3370" r:id="rId73"/>
    <p:sldId id="3371" r:id="rId74"/>
    <p:sldId id="3372" r:id="rId75"/>
    <p:sldId id="3373" r:id="rId76"/>
    <p:sldId id="3374" r:id="rId77"/>
    <p:sldId id="3375" r:id="rId78"/>
    <p:sldId id="3376" r:id="rId79"/>
    <p:sldId id="3377" r:id="rId80"/>
    <p:sldId id="3378" r:id="rId81"/>
    <p:sldId id="3379" r:id="rId82"/>
    <p:sldId id="3380" r:id="rId83"/>
    <p:sldId id="3381" r:id="rId84"/>
    <p:sldId id="3382" r:id="rId85"/>
    <p:sldId id="3383" r:id="rId86"/>
    <p:sldId id="3384" r:id="rId87"/>
    <p:sldId id="3385" r:id="rId88"/>
    <p:sldId id="3386" r:id="rId89"/>
    <p:sldId id="3387" r:id="rId90"/>
    <p:sldId id="3388" r:id="rId91"/>
    <p:sldId id="3389" r:id="rId92"/>
    <p:sldId id="3390" r:id="rId93"/>
    <p:sldId id="3391" r:id="rId94"/>
    <p:sldId id="3392" r:id="rId95"/>
    <p:sldId id="3393" r:id="rId96"/>
    <p:sldId id="3394" r:id="rId97"/>
    <p:sldId id="3395" r:id="rId98"/>
    <p:sldId id="3396" r:id="rId99"/>
    <p:sldId id="3397" r:id="rId100"/>
    <p:sldId id="3398" r:id="rId101"/>
    <p:sldId id="3399" r:id="rId102"/>
    <p:sldId id="3400" r:id="rId103"/>
    <p:sldId id="3401" r:id="rId104"/>
    <p:sldId id="3402" r:id="rId105"/>
    <p:sldId id="3403" r:id="rId106"/>
    <p:sldId id="3404" r:id="rId107"/>
    <p:sldId id="3405" r:id="rId108"/>
    <p:sldId id="3406" r:id="rId109"/>
    <p:sldId id="3407" r:id="rId110"/>
    <p:sldId id="3408" r:id="rId111"/>
    <p:sldId id="3409" r:id="rId112"/>
    <p:sldId id="3410" r:id="rId113"/>
    <p:sldId id="3411" r:id="rId114"/>
    <p:sldId id="3412" r:id="rId115"/>
    <p:sldId id="3413" r:id="rId116"/>
    <p:sldId id="3414" r:id="rId117"/>
    <p:sldId id="3415" r:id="rId118"/>
    <p:sldId id="3416" r:id="rId119"/>
    <p:sldId id="3417" r:id="rId120"/>
    <p:sldId id="3418" r:id="rId121"/>
    <p:sldId id="3419" r:id="rId122"/>
    <p:sldId id="3420" r:id="rId123"/>
    <p:sldId id="3421" r:id="rId124"/>
    <p:sldId id="3422" r:id="rId125"/>
    <p:sldId id="3423" r:id="rId126"/>
    <p:sldId id="3424" r:id="rId127"/>
    <p:sldId id="3425" r:id="rId128"/>
    <p:sldId id="3426" r:id="rId129"/>
    <p:sldId id="3427" r:id="rId130"/>
    <p:sldId id="3428" r:id="rId131"/>
    <p:sldId id="3429" r:id="rId132"/>
    <p:sldId id="3430" r:id="rId133"/>
    <p:sldId id="3431" r:id="rId134"/>
    <p:sldId id="3433" r:id="rId135"/>
    <p:sldId id="3432" r:id="rId136"/>
    <p:sldId id="3434" r:id="rId137"/>
    <p:sldId id="3435" r:id="rId138"/>
    <p:sldId id="3436" r:id="rId139"/>
    <p:sldId id="3437" r:id="rId140"/>
    <p:sldId id="3438" r:id="rId141"/>
    <p:sldId id="3439" r:id="rId142"/>
    <p:sldId id="3440" r:id="rId143"/>
    <p:sldId id="3441" r:id="rId144"/>
    <p:sldId id="3442" r:id="rId145"/>
    <p:sldId id="3443" r:id="rId146"/>
    <p:sldId id="3444" r:id="rId147"/>
    <p:sldId id="3445" r:id="rId148"/>
    <p:sldId id="3446" r:id="rId149"/>
    <p:sldId id="3447" r:id="rId150"/>
    <p:sldId id="3448" r:id="rId151"/>
    <p:sldId id="3449" r:id="rId152"/>
    <p:sldId id="3450" r:id="rId153"/>
    <p:sldId id="3451" r:id="rId154"/>
    <p:sldId id="3453" r:id="rId155"/>
    <p:sldId id="3454" r:id="rId156"/>
    <p:sldId id="3452" r:id="rId157"/>
    <p:sldId id="3455" r:id="rId158"/>
    <p:sldId id="3456" r:id="rId159"/>
    <p:sldId id="3457" r:id="rId160"/>
    <p:sldId id="3458" r:id="rId161"/>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A0C9CA"/>
    <a:srgbClr val="50A3A7"/>
    <a:srgbClr val="BCBCBC"/>
    <a:srgbClr val="0057A2"/>
    <a:srgbClr val="993300"/>
    <a:srgbClr val="FF9933"/>
    <a:srgbClr val="FFFFCC"/>
    <a:srgbClr val="FFCC66"/>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250" autoAdjust="0"/>
    <p:restoredTop sz="94061" autoAdjust="0"/>
  </p:normalViewPr>
  <p:slideViewPr>
    <p:cSldViewPr snapToGrid="0">
      <p:cViewPr varScale="1">
        <p:scale>
          <a:sx n="66" d="100"/>
          <a:sy n="66" d="100"/>
        </p:scale>
        <p:origin x="462" y="72"/>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theme" Target="theme/theme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3/8/2026</a:t>
            </a:fld>
            <a:endParaRPr lang="en-US"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dirty="0"/>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dirty="0"/>
          </a:p>
        </p:txBody>
      </p:sp>
    </p:spTree>
    <p:extLst>
      <p:ext uri="{BB962C8B-B14F-4D97-AF65-F5344CB8AC3E}">
        <p14:creationId xmlns:p14="http://schemas.microsoft.com/office/powerpoint/2010/main" val="2162258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1C386-643F-AF7B-7951-2FDE283FC5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2BCD1A-BB65-F729-573B-FF79637C49D5}"/>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6D8DAE0D-8250-773E-1D69-32EC5BEB5E7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05D34E4-8236-F5C4-F260-7A1DA7485D52}"/>
              </a:ext>
            </a:extLst>
          </p:cNvPr>
          <p:cNvSpPr>
            <a:spLocks noGrp="1"/>
          </p:cNvSpPr>
          <p:nvPr>
            <p:ph type="sldNum" sz="quarter" idx="5"/>
          </p:nvPr>
        </p:nvSpPr>
        <p:spPr/>
        <p:txBody>
          <a:bodyPr/>
          <a:lstStyle/>
          <a:p>
            <a:fld id="{652F1279-6CE4-4169-83D3-4483097B6907}" type="slidenum">
              <a:rPr lang="en-US" smtClean="0"/>
              <a:t>10</a:t>
            </a:fld>
            <a:endParaRPr lang="en-US" dirty="0"/>
          </a:p>
        </p:txBody>
      </p:sp>
    </p:spTree>
    <p:extLst>
      <p:ext uri="{BB962C8B-B14F-4D97-AF65-F5344CB8AC3E}">
        <p14:creationId xmlns:p14="http://schemas.microsoft.com/office/powerpoint/2010/main" val="160353733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1B36D-FF59-0173-15BC-A09EC9F7E8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41CE13-445B-C832-00C1-FDDD4E5C5088}"/>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5F3DA439-85C2-05C3-A758-9700FA9A6E0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A93BF40-1284-B7A6-5484-A98D029F0802}"/>
              </a:ext>
            </a:extLst>
          </p:cNvPr>
          <p:cNvSpPr>
            <a:spLocks noGrp="1"/>
          </p:cNvSpPr>
          <p:nvPr>
            <p:ph type="sldNum" sz="quarter" idx="5"/>
          </p:nvPr>
        </p:nvSpPr>
        <p:spPr/>
        <p:txBody>
          <a:bodyPr/>
          <a:lstStyle/>
          <a:p>
            <a:fld id="{652F1279-6CE4-4169-83D3-4483097B6907}" type="slidenum">
              <a:rPr lang="en-US" smtClean="0"/>
              <a:t>100</a:t>
            </a:fld>
            <a:endParaRPr lang="en-US" dirty="0"/>
          </a:p>
        </p:txBody>
      </p:sp>
    </p:spTree>
    <p:extLst>
      <p:ext uri="{BB962C8B-B14F-4D97-AF65-F5344CB8AC3E}">
        <p14:creationId xmlns:p14="http://schemas.microsoft.com/office/powerpoint/2010/main" val="283859854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CE1A1-B9CB-76B8-858E-193923C3F4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049442-9E90-76D0-ADD4-96A144E72F76}"/>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3DC1EC37-0112-0706-CCDF-54638B5288B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1F999D2-D820-2DB5-B095-599C178104C4}"/>
              </a:ext>
            </a:extLst>
          </p:cNvPr>
          <p:cNvSpPr>
            <a:spLocks noGrp="1"/>
          </p:cNvSpPr>
          <p:nvPr>
            <p:ph type="sldNum" sz="quarter" idx="5"/>
          </p:nvPr>
        </p:nvSpPr>
        <p:spPr/>
        <p:txBody>
          <a:bodyPr/>
          <a:lstStyle/>
          <a:p>
            <a:fld id="{652F1279-6CE4-4169-83D3-4483097B6907}" type="slidenum">
              <a:rPr lang="en-US" smtClean="0"/>
              <a:t>101</a:t>
            </a:fld>
            <a:endParaRPr lang="en-US" dirty="0"/>
          </a:p>
        </p:txBody>
      </p:sp>
    </p:spTree>
    <p:extLst>
      <p:ext uri="{BB962C8B-B14F-4D97-AF65-F5344CB8AC3E}">
        <p14:creationId xmlns:p14="http://schemas.microsoft.com/office/powerpoint/2010/main" val="280717899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4190A-4D44-DF15-C99D-2909EFB709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44E0F5-01EE-F53C-545D-3D9E70CDF571}"/>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EDCD97B-1AF1-6233-049A-E5974A02081D}"/>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7CD5A08-4B38-49DA-8E59-6F3B97174DC8}"/>
              </a:ext>
            </a:extLst>
          </p:cNvPr>
          <p:cNvSpPr>
            <a:spLocks noGrp="1"/>
          </p:cNvSpPr>
          <p:nvPr>
            <p:ph type="sldNum" sz="quarter" idx="5"/>
          </p:nvPr>
        </p:nvSpPr>
        <p:spPr/>
        <p:txBody>
          <a:bodyPr/>
          <a:lstStyle/>
          <a:p>
            <a:fld id="{652F1279-6CE4-4169-83D3-4483097B6907}" type="slidenum">
              <a:rPr lang="en-US" smtClean="0"/>
              <a:t>102</a:t>
            </a:fld>
            <a:endParaRPr lang="en-US" dirty="0"/>
          </a:p>
        </p:txBody>
      </p:sp>
    </p:spTree>
    <p:extLst>
      <p:ext uri="{BB962C8B-B14F-4D97-AF65-F5344CB8AC3E}">
        <p14:creationId xmlns:p14="http://schemas.microsoft.com/office/powerpoint/2010/main" val="272321997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FD4615-AFF0-2D83-2859-CBCA97AB63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91FD62-2D34-2E43-5E20-73067B45536B}"/>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1175F473-F011-FC1D-1884-25796D65403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837F564-A508-2622-F99F-875BEC7E5826}"/>
              </a:ext>
            </a:extLst>
          </p:cNvPr>
          <p:cNvSpPr>
            <a:spLocks noGrp="1"/>
          </p:cNvSpPr>
          <p:nvPr>
            <p:ph type="sldNum" sz="quarter" idx="5"/>
          </p:nvPr>
        </p:nvSpPr>
        <p:spPr/>
        <p:txBody>
          <a:bodyPr/>
          <a:lstStyle/>
          <a:p>
            <a:fld id="{652F1279-6CE4-4169-83D3-4483097B6907}" type="slidenum">
              <a:rPr lang="en-US" smtClean="0"/>
              <a:t>103</a:t>
            </a:fld>
            <a:endParaRPr lang="en-US" dirty="0"/>
          </a:p>
        </p:txBody>
      </p:sp>
    </p:spTree>
    <p:extLst>
      <p:ext uri="{BB962C8B-B14F-4D97-AF65-F5344CB8AC3E}">
        <p14:creationId xmlns:p14="http://schemas.microsoft.com/office/powerpoint/2010/main" val="269539125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A85E8-E586-76FB-4E24-979FAEE7A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36EABC-1836-D9D2-2BFF-56788AAF0632}"/>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2E64B2B-CB40-A54F-E586-F7490AAAED6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F0B545F-4EF3-9540-ECC2-C1FEE5DD3CC0}"/>
              </a:ext>
            </a:extLst>
          </p:cNvPr>
          <p:cNvSpPr>
            <a:spLocks noGrp="1"/>
          </p:cNvSpPr>
          <p:nvPr>
            <p:ph type="sldNum" sz="quarter" idx="5"/>
          </p:nvPr>
        </p:nvSpPr>
        <p:spPr/>
        <p:txBody>
          <a:bodyPr/>
          <a:lstStyle/>
          <a:p>
            <a:fld id="{652F1279-6CE4-4169-83D3-4483097B6907}" type="slidenum">
              <a:rPr lang="en-US" smtClean="0"/>
              <a:t>104</a:t>
            </a:fld>
            <a:endParaRPr lang="en-US" dirty="0"/>
          </a:p>
        </p:txBody>
      </p:sp>
    </p:spTree>
    <p:extLst>
      <p:ext uri="{BB962C8B-B14F-4D97-AF65-F5344CB8AC3E}">
        <p14:creationId xmlns:p14="http://schemas.microsoft.com/office/powerpoint/2010/main" val="184465528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10AE2-20AE-605C-4692-6D7E4A1ADE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6C0CA8-5761-EE00-5909-74E5E47777EF}"/>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B175A0D-ED24-244A-3D92-4AF923666E2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9DC0D81-841A-2752-9E47-13EDCB9AFEC7}"/>
              </a:ext>
            </a:extLst>
          </p:cNvPr>
          <p:cNvSpPr>
            <a:spLocks noGrp="1"/>
          </p:cNvSpPr>
          <p:nvPr>
            <p:ph type="sldNum" sz="quarter" idx="5"/>
          </p:nvPr>
        </p:nvSpPr>
        <p:spPr/>
        <p:txBody>
          <a:bodyPr/>
          <a:lstStyle/>
          <a:p>
            <a:fld id="{652F1279-6CE4-4169-83D3-4483097B6907}" type="slidenum">
              <a:rPr lang="en-US" smtClean="0"/>
              <a:t>105</a:t>
            </a:fld>
            <a:endParaRPr lang="en-US" dirty="0"/>
          </a:p>
        </p:txBody>
      </p:sp>
    </p:spTree>
    <p:extLst>
      <p:ext uri="{BB962C8B-B14F-4D97-AF65-F5344CB8AC3E}">
        <p14:creationId xmlns:p14="http://schemas.microsoft.com/office/powerpoint/2010/main" val="186256131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59587-D1E6-A6AF-B26C-9A4783E723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CF24A5-065E-A63C-FB24-44F6230B3F8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4ED3A95F-3DCA-6C31-BB7F-C774E210C9A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4AE8AF1-1AE2-7ADB-01A0-858886A91778}"/>
              </a:ext>
            </a:extLst>
          </p:cNvPr>
          <p:cNvSpPr>
            <a:spLocks noGrp="1"/>
          </p:cNvSpPr>
          <p:nvPr>
            <p:ph type="sldNum" sz="quarter" idx="5"/>
          </p:nvPr>
        </p:nvSpPr>
        <p:spPr/>
        <p:txBody>
          <a:bodyPr/>
          <a:lstStyle/>
          <a:p>
            <a:fld id="{652F1279-6CE4-4169-83D3-4483097B6907}" type="slidenum">
              <a:rPr lang="en-US" smtClean="0"/>
              <a:t>106</a:t>
            </a:fld>
            <a:endParaRPr lang="en-US" dirty="0"/>
          </a:p>
        </p:txBody>
      </p:sp>
    </p:spTree>
    <p:extLst>
      <p:ext uri="{BB962C8B-B14F-4D97-AF65-F5344CB8AC3E}">
        <p14:creationId xmlns:p14="http://schemas.microsoft.com/office/powerpoint/2010/main" val="314314084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3C518-C976-E738-76A1-2420E7D62F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98A66C-2590-6040-A961-E7D99791F0CC}"/>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B3BCFE67-3E10-A111-EA1D-662CD263415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C670293-7980-DB73-2E7E-90E5BC661B10}"/>
              </a:ext>
            </a:extLst>
          </p:cNvPr>
          <p:cNvSpPr>
            <a:spLocks noGrp="1"/>
          </p:cNvSpPr>
          <p:nvPr>
            <p:ph type="sldNum" sz="quarter" idx="5"/>
          </p:nvPr>
        </p:nvSpPr>
        <p:spPr/>
        <p:txBody>
          <a:bodyPr/>
          <a:lstStyle/>
          <a:p>
            <a:fld id="{652F1279-6CE4-4169-83D3-4483097B6907}" type="slidenum">
              <a:rPr lang="en-US" smtClean="0"/>
              <a:t>107</a:t>
            </a:fld>
            <a:endParaRPr lang="en-US" dirty="0"/>
          </a:p>
        </p:txBody>
      </p:sp>
    </p:spTree>
    <p:extLst>
      <p:ext uri="{BB962C8B-B14F-4D97-AF65-F5344CB8AC3E}">
        <p14:creationId xmlns:p14="http://schemas.microsoft.com/office/powerpoint/2010/main" val="346925939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6C781-149E-9195-05FA-7FED08F25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A4A515-EA23-4116-8340-74D7D3D56F1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23ACBA97-B192-62F1-D35E-18579780B6A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FB3BF8B-43D8-2CB9-6082-150E51903D97}"/>
              </a:ext>
            </a:extLst>
          </p:cNvPr>
          <p:cNvSpPr>
            <a:spLocks noGrp="1"/>
          </p:cNvSpPr>
          <p:nvPr>
            <p:ph type="sldNum" sz="quarter" idx="5"/>
          </p:nvPr>
        </p:nvSpPr>
        <p:spPr/>
        <p:txBody>
          <a:bodyPr/>
          <a:lstStyle/>
          <a:p>
            <a:fld id="{652F1279-6CE4-4169-83D3-4483097B6907}" type="slidenum">
              <a:rPr lang="en-US" smtClean="0"/>
              <a:t>108</a:t>
            </a:fld>
            <a:endParaRPr lang="en-US" dirty="0"/>
          </a:p>
        </p:txBody>
      </p:sp>
    </p:spTree>
    <p:extLst>
      <p:ext uri="{BB962C8B-B14F-4D97-AF65-F5344CB8AC3E}">
        <p14:creationId xmlns:p14="http://schemas.microsoft.com/office/powerpoint/2010/main" val="97851243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2A436-1065-CFFC-CDB9-5650AF3001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516C9E-C688-E86D-F77E-766CA803BD22}"/>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85F0EE25-046C-5C46-F625-58DCB00AB7C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6DD6478-6BBF-8A48-F0D6-EE497AB68AEB}"/>
              </a:ext>
            </a:extLst>
          </p:cNvPr>
          <p:cNvSpPr>
            <a:spLocks noGrp="1"/>
          </p:cNvSpPr>
          <p:nvPr>
            <p:ph type="sldNum" sz="quarter" idx="5"/>
          </p:nvPr>
        </p:nvSpPr>
        <p:spPr/>
        <p:txBody>
          <a:bodyPr/>
          <a:lstStyle/>
          <a:p>
            <a:fld id="{652F1279-6CE4-4169-83D3-4483097B6907}" type="slidenum">
              <a:rPr lang="en-US" smtClean="0"/>
              <a:t>109</a:t>
            </a:fld>
            <a:endParaRPr lang="en-US" dirty="0"/>
          </a:p>
        </p:txBody>
      </p:sp>
    </p:spTree>
    <p:extLst>
      <p:ext uri="{BB962C8B-B14F-4D97-AF65-F5344CB8AC3E}">
        <p14:creationId xmlns:p14="http://schemas.microsoft.com/office/powerpoint/2010/main" val="2062431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6244A-8095-3F29-316F-3E8A9E6F2B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E73E31-4C71-CBE6-C280-A77B266226D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4D6D5188-0742-08C2-EFF5-63170F802CD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426FE47-5C9B-4C16-5712-199E9E69FCCD}"/>
              </a:ext>
            </a:extLst>
          </p:cNvPr>
          <p:cNvSpPr>
            <a:spLocks noGrp="1"/>
          </p:cNvSpPr>
          <p:nvPr>
            <p:ph type="sldNum" sz="quarter" idx="5"/>
          </p:nvPr>
        </p:nvSpPr>
        <p:spPr/>
        <p:txBody>
          <a:bodyPr/>
          <a:lstStyle/>
          <a:p>
            <a:fld id="{652F1279-6CE4-4169-83D3-4483097B6907}" type="slidenum">
              <a:rPr lang="en-US" smtClean="0"/>
              <a:t>11</a:t>
            </a:fld>
            <a:endParaRPr lang="en-US" dirty="0"/>
          </a:p>
        </p:txBody>
      </p:sp>
    </p:spTree>
    <p:extLst>
      <p:ext uri="{BB962C8B-B14F-4D97-AF65-F5344CB8AC3E}">
        <p14:creationId xmlns:p14="http://schemas.microsoft.com/office/powerpoint/2010/main" val="424408151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110</a:t>
            </a:fld>
            <a:endParaRPr lang="en-US" dirty="0"/>
          </a:p>
        </p:txBody>
      </p:sp>
    </p:spTree>
    <p:extLst>
      <p:ext uri="{BB962C8B-B14F-4D97-AF65-F5344CB8AC3E}">
        <p14:creationId xmlns:p14="http://schemas.microsoft.com/office/powerpoint/2010/main" val="140726018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67A41D-A313-0A7D-491B-DC6E2E4F24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4C0934-475A-72A7-4598-151FDB2950DF}"/>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D46DFF6-476C-573D-4321-8A6CF67C637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FC9448-B68A-8B7E-6897-AA45DDEF65E8}"/>
              </a:ext>
            </a:extLst>
          </p:cNvPr>
          <p:cNvSpPr>
            <a:spLocks noGrp="1"/>
          </p:cNvSpPr>
          <p:nvPr>
            <p:ph type="sldNum" sz="quarter" idx="5"/>
          </p:nvPr>
        </p:nvSpPr>
        <p:spPr/>
        <p:txBody>
          <a:bodyPr/>
          <a:lstStyle/>
          <a:p>
            <a:fld id="{652F1279-6CE4-4169-83D3-4483097B6907}" type="slidenum">
              <a:rPr lang="en-US" smtClean="0"/>
              <a:t>111</a:t>
            </a:fld>
            <a:endParaRPr lang="en-US" dirty="0"/>
          </a:p>
        </p:txBody>
      </p:sp>
    </p:spTree>
    <p:extLst>
      <p:ext uri="{BB962C8B-B14F-4D97-AF65-F5344CB8AC3E}">
        <p14:creationId xmlns:p14="http://schemas.microsoft.com/office/powerpoint/2010/main" val="361956706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D6FEA-D7C4-319C-0192-045B9F84D8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9E77DC-EE33-D298-94C5-6C855BFF0A35}"/>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F5A02CD3-5D51-6BB6-739E-209710677B76}"/>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7463F53-BD3C-2BEB-CCBE-2FA4AF6073EB}"/>
              </a:ext>
            </a:extLst>
          </p:cNvPr>
          <p:cNvSpPr>
            <a:spLocks noGrp="1"/>
          </p:cNvSpPr>
          <p:nvPr>
            <p:ph type="sldNum" sz="quarter" idx="5"/>
          </p:nvPr>
        </p:nvSpPr>
        <p:spPr/>
        <p:txBody>
          <a:bodyPr/>
          <a:lstStyle/>
          <a:p>
            <a:fld id="{9C2EF98E-B6FF-4B4C-B348-1EB5D4EBDBF3}" type="slidenum">
              <a:rPr lang="en-US" smtClean="0"/>
              <a:t>112</a:t>
            </a:fld>
            <a:endParaRPr lang="en-US" dirty="0"/>
          </a:p>
        </p:txBody>
      </p:sp>
    </p:spTree>
    <p:extLst>
      <p:ext uri="{BB962C8B-B14F-4D97-AF65-F5344CB8AC3E}">
        <p14:creationId xmlns:p14="http://schemas.microsoft.com/office/powerpoint/2010/main" val="336367160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CE7EB3-ECF3-18C7-0596-ABED4059B7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C03B7A-3A9D-C184-5732-BE00DD656A07}"/>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83C6E85F-2C31-0AF3-D2B5-BD37D3A5C5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5414BBC-71B5-F9A3-1CCF-D0A2CC869706}"/>
              </a:ext>
            </a:extLst>
          </p:cNvPr>
          <p:cNvSpPr>
            <a:spLocks noGrp="1"/>
          </p:cNvSpPr>
          <p:nvPr>
            <p:ph type="sldNum" sz="quarter" idx="5"/>
          </p:nvPr>
        </p:nvSpPr>
        <p:spPr/>
        <p:txBody>
          <a:bodyPr/>
          <a:lstStyle/>
          <a:p>
            <a:fld id="{652F1279-6CE4-4169-83D3-4483097B6907}" type="slidenum">
              <a:rPr lang="en-US" smtClean="0"/>
              <a:t>113</a:t>
            </a:fld>
            <a:endParaRPr lang="en-US" dirty="0"/>
          </a:p>
        </p:txBody>
      </p:sp>
    </p:spTree>
    <p:extLst>
      <p:ext uri="{BB962C8B-B14F-4D97-AF65-F5344CB8AC3E}">
        <p14:creationId xmlns:p14="http://schemas.microsoft.com/office/powerpoint/2010/main" val="122478548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7BB77B-F192-69C3-D67F-223326CD57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DE55B8-750B-3C39-4E98-22935578F826}"/>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6C53634C-218E-23DB-7A1E-F79345B30744}"/>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5F6F40E-D4F2-0853-AB4B-D739480FCB06}"/>
              </a:ext>
            </a:extLst>
          </p:cNvPr>
          <p:cNvSpPr>
            <a:spLocks noGrp="1"/>
          </p:cNvSpPr>
          <p:nvPr>
            <p:ph type="sldNum" sz="quarter" idx="5"/>
          </p:nvPr>
        </p:nvSpPr>
        <p:spPr/>
        <p:txBody>
          <a:bodyPr/>
          <a:lstStyle/>
          <a:p>
            <a:fld id="{652F1279-6CE4-4169-83D3-4483097B6907}" type="slidenum">
              <a:rPr lang="en-US" smtClean="0"/>
              <a:t>114</a:t>
            </a:fld>
            <a:endParaRPr lang="en-US" dirty="0"/>
          </a:p>
        </p:txBody>
      </p:sp>
    </p:spTree>
    <p:extLst>
      <p:ext uri="{BB962C8B-B14F-4D97-AF65-F5344CB8AC3E}">
        <p14:creationId xmlns:p14="http://schemas.microsoft.com/office/powerpoint/2010/main" val="299165661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2AE28-6346-5991-5366-62115A2683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5F17C5-5415-BE44-592E-615E1050DD7A}"/>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7E04CDF5-31E3-D21C-A96F-B3DC1BC061F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D825720-D0F3-316F-F207-EBA3D32C5C04}"/>
              </a:ext>
            </a:extLst>
          </p:cNvPr>
          <p:cNvSpPr>
            <a:spLocks noGrp="1"/>
          </p:cNvSpPr>
          <p:nvPr>
            <p:ph type="sldNum" sz="quarter" idx="5"/>
          </p:nvPr>
        </p:nvSpPr>
        <p:spPr/>
        <p:txBody>
          <a:bodyPr/>
          <a:lstStyle/>
          <a:p>
            <a:fld id="{652F1279-6CE4-4169-83D3-4483097B6907}" type="slidenum">
              <a:rPr lang="en-US" smtClean="0"/>
              <a:t>115</a:t>
            </a:fld>
            <a:endParaRPr lang="en-US" dirty="0"/>
          </a:p>
        </p:txBody>
      </p:sp>
    </p:spTree>
    <p:extLst>
      <p:ext uri="{BB962C8B-B14F-4D97-AF65-F5344CB8AC3E}">
        <p14:creationId xmlns:p14="http://schemas.microsoft.com/office/powerpoint/2010/main" val="403675262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65FF3-AA49-2FBF-2967-CC85A2D102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C0418C-780E-0F99-6837-C9DA1362563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D1E22921-1EE1-E77B-F0AD-4FA13423476E}"/>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041EDDE-5F7B-34D7-4921-2C4C4F7A4EA6}"/>
              </a:ext>
            </a:extLst>
          </p:cNvPr>
          <p:cNvSpPr>
            <a:spLocks noGrp="1"/>
          </p:cNvSpPr>
          <p:nvPr>
            <p:ph type="sldNum" sz="quarter" idx="5"/>
          </p:nvPr>
        </p:nvSpPr>
        <p:spPr/>
        <p:txBody>
          <a:bodyPr/>
          <a:lstStyle/>
          <a:p>
            <a:fld id="{652F1279-6CE4-4169-83D3-4483097B6907}" type="slidenum">
              <a:rPr lang="en-US" smtClean="0"/>
              <a:t>116</a:t>
            </a:fld>
            <a:endParaRPr lang="en-US" dirty="0"/>
          </a:p>
        </p:txBody>
      </p:sp>
    </p:spTree>
    <p:extLst>
      <p:ext uri="{BB962C8B-B14F-4D97-AF65-F5344CB8AC3E}">
        <p14:creationId xmlns:p14="http://schemas.microsoft.com/office/powerpoint/2010/main" val="193441298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9C840-D289-81BD-E68B-1D2878E614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B05A58-0A38-3AFA-FF9B-28652E6FDD01}"/>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BDB8D244-351D-6EF0-9096-387789E7A45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88C26FE-9369-CA34-31B9-2739BC264288}"/>
              </a:ext>
            </a:extLst>
          </p:cNvPr>
          <p:cNvSpPr>
            <a:spLocks noGrp="1"/>
          </p:cNvSpPr>
          <p:nvPr>
            <p:ph type="sldNum" sz="quarter" idx="5"/>
          </p:nvPr>
        </p:nvSpPr>
        <p:spPr/>
        <p:txBody>
          <a:bodyPr/>
          <a:lstStyle/>
          <a:p>
            <a:fld id="{652F1279-6CE4-4169-83D3-4483097B6907}" type="slidenum">
              <a:rPr lang="en-US" smtClean="0"/>
              <a:t>117</a:t>
            </a:fld>
            <a:endParaRPr lang="en-US" dirty="0"/>
          </a:p>
        </p:txBody>
      </p:sp>
    </p:spTree>
    <p:extLst>
      <p:ext uri="{BB962C8B-B14F-4D97-AF65-F5344CB8AC3E}">
        <p14:creationId xmlns:p14="http://schemas.microsoft.com/office/powerpoint/2010/main" val="57428371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F78DB-2539-882C-40D0-4C69AD1170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DD2C40-E47D-E638-44A4-607C1D3E8390}"/>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147C9BE1-E268-C4CC-ECA3-2BA13D3B8C33}"/>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631F948-3F82-522A-E908-3E406DB96CFD}"/>
              </a:ext>
            </a:extLst>
          </p:cNvPr>
          <p:cNvSpPr>
            <a:spLocks noGrp="1"/>
          </p:cNvSpPr>
          <p:nvPr>
            <p:ph type="sldNum" sz="quarter" idx="5"/>
          </p:nvPr>
        </p:nvSpPr>
        <p:spPr/>
        <p:txBody>
          <a:bodyPr/>
          <a:lstStyle/>
          <a:p>
            <a:fld id="{652F1279-6CE4-4169-83D3-4483097B6907}" type="slidenum">
              <a:rPr lang="en-US" smtClean="0"/>
              <a:t>118</a:t>
            </a:fld>
            <a:endParaRPr lang="en-US" dirty="0"/>
          </a:p>
        </p:txBody>
      </p:sp>
    </p:spTree>
    <p:extLst>
      <p:ext uri="{BB962C8B-B14F-4D97-AF65-F5344CB8AC3E}">
        <p14:creationId xmlns:p14="http://schemas.microsoft.com/office/powerpoint/2010/main" val="400782275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74EAE-B88E-1F05-A2F7-C468AEBE38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7485E7-67AE-D612-7CF4-AE9FF109A306}"/>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D5ACBB7-2B7E-E81A-BFD6-FCC4F6EFD03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E67A9E-C8E1-B1F7-5823-DAE425CB71AA}"/>
              </a:ext>
            </a:extLst>
          </p:cNvPr>
          <p:cNvSpPr>
            <a:spLocks noGrp="1"/>
          </p:cNvSpPr>
          <p:nvPr>
            <p:ph type="sldNum" sz="quarter" idx="5"/>
          </p:nvPr>
        </p:nvSpPr>
        <p:spPr/>
        <p:txBody>
          <a:bodyPr/>
          <a:lstStyle/>
          <a:p>
            <a:fld id="{652F1279-6CE4-4169-83D3-4483097B6907}" type="slidenum">
              <a:rPr lang="en-US" smtClean="0"/>
              <a:t>119</a:t>
            </a:fld>
            <a:endParaRPr lang="en-US" dirty="0"/>
          </a:p>
        </p:txBody>
      </p:sp>
    </p:spTree>
    <p:extLst>
      <p:ext uri="{BB962C8B-B14F-4D97-AF65-F5344CB8AC3E}">
        <p14:creationId xmlns:p14="http://schemas.microsoft.com/office/powerpoint/2010/main" val="423881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6C522-DB65-5413-A158-ADC6529DB4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5240A3-CC1C-CD77-F3EE-3B6411C9711F}"/>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F67632B-5480-07A9-CC5C-F7BAFB72871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6CE0CC9-8E26-D449-B275-ACE78FEA0FDD}"/>
              </a:ext>
            </a:extLst>
          </p:cNvPr>
          <p:cNvSpPr>
            <a:spLocks noGrp="1"/>
          </p:cNvSpPr>
          <p:nvPr>
            <p:ph type="sldNum" sz="quarter" idx="5"/>
          </p:nvPr>
        </p:nvSpPr>
        <p:spPr/>
        <p:txBody>
          <a:bodyPr/>
          <a:lstStyle/>
          <a:p>
            <a:fld id="{652F1279-6CE4-4169-83D3-4483097B6907}" type="slidenum">
              <a:rPr lang="en-US" smtClean="0"/>
              <a:t>12</a:t>
            </a:fld>
            <a:endParaRPr lang="en-US" dirty="0"/>
          </a:p>
        </p:txBody>
      </p:sp>
    </p:spTree>
    <p:extLst>
      <p:ext uri="{BB962C8B-B14F-4D97-AF65-F5344CB8AC3E}">
        <p14:creationId xmlns:p14="http://schemas.microsoft.com/office/powerpoint/2010/main" val="347209284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F84D9E-FF84-F220-DEDC-90234B8BA9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E4C1A5-0A9C-F8CD-DC13-DFE2F1058D38}"/>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81AF772B-B805-BA26-5EFC-D63F10EFCB8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7D5A7EA-B2F2-E067-BD70-17A87836B3BE}"/>
              </a:ext>
            </a:extLst>
          </p:cNvPr>
          <p:cNvSpPr>
            <a:spLocks noGrp="1"/>
          </p:cNvSpPr>
          <p:nvPr>
            <p:ph type="sldNum" sz="quarter" idx="5"/>
          </p:nvPr>
        </p:nvSpPr>
        <p:spPr/>
        <p:txBody>
          <a:bodyPr/>
          <a:lstStyle/>
          <a:p>
            <a:fld id="{652F1279-6CE4-4169-83D3-4483097B6907}" type="slidenum">
              <a:rPr lang="en-US" smtClean="0"/>
              <a:t>120</a:t>
            </a:fld>
            <a:endParaRPr lang="en-US" dirty="0"/>
          </a:p>
        </p:txBody>
      </p:sp>
    </p:spTree>
    <p:extLst>
      <p:ext uri="{BB962C8B-B14F-4D97-AF65-F5344CB8AC3E}">
        <p14:creationId xmlns:p14="http://schemas.microsoft.com/office/powerpoint/2010/main" val="95205760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A0C21B-A8FC-83F9-9C74-0553075911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2B71B-3E59-3C14-4267-FFD6F03EB9D4}"/>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2B1A1665-43A1-99EB-1F1A-89FDCDD676F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A8F2832-6AFA-5E80-2A24-CA2BAC96F827}"/>
              </a:ext>
            </a:extLst>
          </p:cNvPr>
          <p:cNvSpPr>
            <a:spLocks noGrp="1"/>
          </p:cNvSpPr>
          <p:nvPr>
            <p:ph type="sldNum" sz="quarter" idx="5"/>
          </p:nvPr>
        </p:nvSpPr>
        <p:spPr/>
        <p:txBody>
          <a:bodyPr/>
          <a:lstStyle/>
          <a:p>
            <a:fld id="{652F1279-6CE4-4169-83D3-4483097B6907}" type="slidenum">
              <a:rPr lang="en-US" smtClean="0"/>
              <a:t>121</a:t>
            </a:fld>
            <a:endParaRPr lang="en-US" dirty="0"/>
          </a:p>
        </p:txBody>
      </p:sp>
    </p:spTree>
    <p:extLst>
      <p:ext uri="{BB962C8B-B14F-4D97-AF65-F5344CB8AC3E}">
        <p14:creationId xmlns:p14="http://schemas.microsoft.com/office/powerpoint/2010/main" val="198700557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0F4DE-DD92-E6B8-2E9A-5FE6FB17B8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BE7BF0-9155-23A5-3C8B-20380450613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F4EFC1B-BF0A-B1C8-40CC-9130E0FAADB8}"/>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1667DED-D1D4-D5BD-9273-8C519D666486}"/>
              </a:ext>
            </a:extLst>
          </p:cNvPr>
          <p:cNvSpPr>
            <a:spLocks noGrp="1"/>
          </p:cNvSpPr>
          <p:nvPr>
            <p:ph type="sldNum" sz="quarter" idx="5"/>
          </p:nvPr>
        </p:nvSpPr>
        <p:spPr/>
        <p:txBody>
          <a:bodyPr/>
          <a:lstStyle/>
          <a:p>
            <a:fld id="{652F1279-6CE4-4169-83D3-4483097B6907}" type="slidenum">
              <a:rPr lang="en-US" smtClean="0"/>
              <a:t>122</a:t>
            </a:fld>
            <a:endParaRPr lang="en-US" dirty="0"/>
          </a:p>
        </p:txBody>
      </p:sp>
    </p:spTree>
    <p:extLst>
      <p:ext uri="{BB962C8B-B14F-4D97-AF65-F5344CB8AC3E}">
        <p14:creationId xmlns:p14="http://schemas.microsoft.com/office/powerpoint/2010/main" val="335409384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EE830-E740-863D-05D6-287C127DDE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63490C-2604-DC51-1CAA-A32C10E88D8C}"/>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02E15067-C599-A9F9-7EF8-473F16393F0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45A055E-8A62-C0CC-6991-F23C1B52CF5F}"/>
              </a:ext>
            </a:extLst>
          </p:cNvPr>
          <p:cNvSpPr>
            <a:spLocks noGrp="1"/>
          </p:cNvSpPr>
          <p:nvPr>
            <p:ph type="sldNum" sz="quarter" idx="5"/>
          </p:nvPr>
        </p:nvSpPr>
        <p:spPr/>
        <p:txBody>
          <a:bodyPr/>
          <a:lstStyle/>
          <a:p>
            <a:fld id="{652F1279-6CE4-4169-83D3-4483097B6907}" type="slidenum">
              <a:rPr lang="en-US" smtClean="0"/>
              <a:t>123</a:t>
            </a:fld>
            <a:endParaRPr lang="en-US" dirty="0"/>
          </a:p>
        </p:txBody>
      </p:sp>
    </p:spTree>
    <p:extLst>
      <p:ext uri="{BB962C8B-B14F-4D97-AF65-F5344CB8AC3E}">
        <p14:creationId xmlns:p14="http://schemas.microsoft.com/office/powerpoint/2010/main" val="185602367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01A3A6-73ED-E437-A7F1-8B3A8C5D1A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6FFD5B-DAF1-5BE9-A5B9-140AB35DFF17}"/>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A61CA658-0B28-BB11-A9A3-5FEF1909D14A}"/>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A468388-7E7A-C5DE-3BA7-43525B690CA2}"/>
              </a:ext>
            </a:extLst>
          </p:cNvPr>
          <p:cNvSpPr>
            <a:spLocks noGrp="1"/>
          </p:cNvSpPr>
          <p:nvPr>
            <p:ph type="sldNum" sz="quarter" idx="5"/>
          </p:nvPr>
        </p:nvSpPr>
        <p:spPr/>
        <p:txBody>
          <a:bodyPr/>
          <a:lstStyle/>
          <a:p>
            <a:fld id="{652F1279-6CE4-4169-83D3-4483097B6907}" type="slidenum">
              <a:rPr lang="en-US" smtClean="0"/>
              <a:t>124</a:t>
            </a:fld>
            <a:endParaRPr lang="en-US" dirty="0"/>
          </a:p>
        </p:txBody>
      </p:sp>
    </p:spTree>
    <p:extLst>
      <p:ext uri="{BB962C8B-B14F-4D97-AF65-F5344CB8AC3E}">
        <p14:creationId xmlns:p14="http://schemas.microsoft.com/office/powerpoint/2010/main" val="350591244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2A47B-C4C3-40A9-38A7-914845B880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1DB405-E9C8-3C22-94F6-747449E5A6B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D16190B-9D59-3A56-2EBD-C1751098B55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204CD65-CD6D-5DC1-397E-9FAF5941BBFE}"/>
              </a:ext>
            </a:extLst>
          </p:cNvPr>
          <p:cNvSpPr>
            <a:spLocks noGrp="1"/>
          </p:cNvSpPr>
          <p:nvPr>
            <p:ph type="sldNum" sz="quarter" idx="5"/>
          </p:nvPr>
        </p:nvSpPr>
        <p:spPr/>
        <p:txBody>
          <a:bodyPr/>
          <a:lstStyle/>
          <a:p>
            <a:fld id="{652F1279-6CE4-4169-83D3-4483097B6907}" type="slidenum">
              <a:rPr lang="en-US" smtClean="0"/>
              <a:t>125</a:t>
            </a:fld>
            <a:endParaRPr lang="en-US" dirty="0"/>
          </a:p>
        </p:txBody>
      </p:sp>
    </p:spTree>
    <p:extLst>
      <p:ext uri="{BB962C8B-B14F-4D97-AF65-F5344CB8AC3E}">
        <p14:creationId xmlns:p14="http://schemas.microsoft.com/office/powerpoint/2010/main" val="98360526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275DA-E03D-D844-6D5F-A3A8C53BAB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40A437-DAD0-9E4D-545F-FC8F01AA4AE8}"/>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08071B3-DF21-AF6D-5F26-94E65D96DB9D}"/>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90F6BC0-B68C-0686-BCF3-66104D759BB1}"/>
              </a:ext>
            </a:extLst>
          </p:cNvPr>
          <p:cNvSpPr>
            <a:spLocks noGrp="1"/>
          </p:cNvSpPr>
          <p:nvPr>
            <p:ph type="sldNum" sz="quarter" idx="5"/>
          </p:nvPr>
        </p:nvSpPr>
        <p:spPr/>
        <p:txBody>
          <a:bodyPr/>
          <a:lstStyle/>
          <a:p>
            <a:fld id="{652F1279-6CE4-4169-83D3-4483097B6907}" type="slidenum">
              <a:rPr lang="en-US" smtClean="0"/>
              <a:t>126</a:t>
            </a:fld>
            <a:endParaRPr lang="en-US" dirty="0"/>
          </a:p>
        </p:txBody>
      </p:sp>
    </p:spTree>
    <p:extLst>
      <p:ext uri="{BB962C8B-B14F-4D97-AF65-F5344CB8AC3E}">
        <p14:creationId xmlns:p14="http://schemas.microsoft.com/office/powerpoint/2010/main" val="361734563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F72C4-B179-A8C5-ECD5-17DD9ADA09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D06056-AE3C-1C90-59B0-2A4B5E8F0303}"/>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F5BE6C0F-BA8D-9A8B-EDAB-DCBCBA08BA7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FC8DCCC-B9FE-83FA-4B42-D5AE60B80E63}"/>
              </a:ext>
            </a:extLst>
          </p:cNvPr>
          <p:cNvSpPr>
            <a:spLocks noGrp="1"/>
          </p:cNvSpPr>
          <p:nvPr>
            <p:ph type="sldNum" sz="quarter" idx="5"/>
          </p:nvPr>
        </p:nvSpPr>
        <p:spPr/>
        <p:txBody>
          <a:bodyPr/>
          <a:lstStyle/>
          <a:p>
            <a:fld id="{652F1279-6CE4-4169-83D3-4483097B6907}" type="slidenum">
              <a:rPr lang="en-US" smtClean="0"/>
              <a:t>127</a:t>
            </a:fld>
            <a:endParaRPr lang="en-US" dirty="0"/>
          </a:p>
        </p:txBody>
      </p:sp>
    </p:spTree>
    <p:extLst>
      <p:ext uri="{BB962C8B-B14F-4D97-AF65-F5344CB8AC3E}">
        <p14:creationId xmlns:p14="http://schemas.microsoft.com/office/powerpoint/2010/main" val="236535465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5DFF2-5EAA-ADAD-423E-D760D0D38F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DB03A-8167-CF71-192F-447E0F4FFCFC}"/>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407B8580-645E-DC6F-6BC9-644AC9D23F20}"/>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9D6656F-B4CF-5941-09BE-ACFDD4238D19}"/>
              </a:ext>
            </a:extLst>
          </p:cNvPr>
          <p:cNvSpPr>
            <a:spLocks noGrp="1"/>
          </p:cNvSpPr>
          <p:nvPr>
            <p:ph type="sldNum" sz="quarter" idx="5"/>
          </p:nvPr>
        </p:nvSpPr>
        <p:spPr/>
        <p:txBody>
          <a:bodyPr/>
          <a:lstStyle/>
          <a:p>
            <a:fld id="{652F1279-6CE4-4169-83D3-4483097B6907}" type="slidenum">
              <a:rPr lang="en-US" smtClean="0"/>
              <a:t>128</a:t>
            </a:fld>
            <a:endParaRPr lang="en-US" dirty="0"/>
          </a:p>
        </p:txBody>
      </p:sp>
    </p:spTree>
    <p:extLst>
      <p:ext uri="{BB962C8B-B14F-4D97-AF65-F5344CB8AC3E}">
        <p14:creationId xmlns:p14="http://schemas.microsoft.com/office/powerpoint/2010/main" val="429476452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529F0-F981-95D6-CEB4-404002D5F8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ADA2CE-80DB-02D5-FCCC-D1FD4111FB93}"/>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5417944B-42D7-0B59-9CF1-90CFFF2A78E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5093F29-153A-FBBF-DC28-AF06648669CD}"/>
              </a:ext>
            </a:extLst>
          </p:cNvPr>
          <p:cNvSpPr>
            <a:spLocks noGrp="1"/>
          </p:cNvSpPr>
          <p:nvPr>
            <p:ph type="sldNum" sz="quarter" idx="5"/>
          </p:nvPr>
        </p:nvSpPr>
        <p:spPr/>
        <p:txBody>
          <a:bodyPr/>
          <a:lstStyle/>
          <a:p>
            <a:fld id="{652F1279-6CE4-4169-83D3-4483097B6907}" type="slidenum">
              <a:rPr lang="en-US" smtClean="0"/>
              <a:t>129</a:t>
            </a:fld>
            <a:endParaRPr lang="en-US" dirty="0"/>
          </a:p>
        </p:txBody>
      </p:sp>
    </p:spTree>
    <p:extLst>
      <p:ext uri="{BB962C8B-B14F-4D97-AF65-F5344CB8AC3E}">
        <p14:creationId xmlns:p14="http://schemas.microsoft.com/office/powerpoint/2010/main" val="3600673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7E1D7-E60D-52E4-8A96-46DA8C5D42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AEC9E7-15FD-25E7-99B6-C4C846518F81}"/>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A49E30A4-3964-E8E8-DA01-0FCA642E0E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B83ADDE-23B0-3AAD-9FD0-9FEA8DA1252E}"/>
              </a:ext>
            </a:extLst>
          </p:cNvPr>
          <p:cNvSpPr>
            <a:spLocks noGrp="1"/>
          </p:cNvSpPr>
          <p:nvPr>
            <p:ph type="sldNum" sz="quarter" idx="5"/>
          </p:nvPr>
        </p:nvSpPr>
        <p:spPr/>
        <p:txBody>
          <a:bodyPr/>
          <a:lstStyle/>
          <a:p>
            <a:fld id="{652F1279-6CE4-4169-83D3-4483097B6907}" type="slidenum">
              <a:rPr lang="en-US" smtClean="0"/>
              <a:t>13</a:t>
            </a:fld>
            <a:endParaRPr lang="en-US" dirty="0"/>
          </a:p>
        </p:txBody>
      </p:sp>
    </p:spTree>
    <p:extLst>
      <p:ext uri="{BB962C8B-B14F-4D97-AF65-F5344CB8AC3E}">
        <p14:creationId xmlns:p14="http://schemas.microsoft.com/office/powerpoint/2010/main" val="109805112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7821C-2A4A-DCA8-576A-B80ADC5595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768390-B3D8-3D2B-C617-B2699DDA1996}"/>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459BC52-4954-D8E8-732B-8EED81E3F05C}"/>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71F38B1-F456-9EAD-72C4-B0BAB4E937EB}"/>
              </a:ext>
            </a:extLst>
          </p:cNvPr>
          <p:cNvSpPr>
            <a:spLocks noGrp="1"/>
          </p:cNvSpPr>
          <p:nvPr>
            <p:ph type="sldNum" sz="quarter" idx="5"/>
          </p:nvPr>
        </p:nvSpPr>
        <p:spPr/>
        <p:txBody>
          <a:bodyPr/>
          <a:lstStyle/>
          <a:p>
            <a:fld id="{652F1279-6CE4-4169-83D3-4483097B6907}" type="slidenum">
              <a:rPr lang="en-US" smtClean="0"/>
              <a:t>130</a:t>
            </a:fld>
            <a:endParaRPr lang="en-US" dirty="0"/>
          </a:p>
        </p:txBody>
      </p:sp>
    </p:spTree>
    <p:extLst>
      <p:ext uri="{BB962C8B-B14F-4D97-AF65-F5344CB8AC3E}">
        <p14:creationId xmlns:p14="http://schemas.microsoft.com/office/powerpoint/2010/main" val="228475017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35B87-5718-EAE9-1F34-A5489875CF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427F5C-8930-61F3-F5DA-35E9BD2A70F2}"/>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B8C3B06-D42A-C58A-0C91-28FCCFE14A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722238A-AD42-B7D9-417E-B989C86CE1FA}"/>
              </a:ext>
            </a:extLst>
          </p:cNvPr>
          <p:cNvSpPr>
            <a:spLocks noGrp="1"/>
          </p:cNvSpPr>
          <p:nvPr>
            <p:ph type="sldNum" sz="quarter" idx="5"/>
          </p:nvPr>
        </p:nvSpPr>
        <p:spPr/>
        <p:txBody>
          <a:bodyPr/>
          <a:lstStyle/>
          <a:p>
            <a:fld id="{652F1279-6CE4-4169-83D3-4483097B6907}" type="slidenum">
              <a:rPr lang="en-US" smtClean="0"/>
              <a:t>131</a:t>
            </a:fld>
            <a:endParaRPr lang="en-US" dirty="0"/>
          </a:p>
        </p:txBody>
      </p:sp>
    </p:spTree>
    <p:extLst>
      <p:ext uri="{BB962C8B-B14F-4D97-AF65-F5344CB8AC3E}">
        <p14:creationId xmlns:p14="http://schemas.microsoft.com/office/powerpoint/2010/main" val="330046526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25229-9BD5-1CAB-0CB3-CD95FCCCB9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86D47E-D32C-9336-B4BE-9318ABDED5F1}"/>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245104CB-F618-9E91-C50B-AEE6977C26B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A22769C-0D55-56AE-F67A-3C65352F4E71}"/>
              </a:ext>
            </a:extLst>
          </p:cNvPr>
          <p:cNvSpPr>
            <a:spLocks noGrp="1"/>
          </p:cNvSpPr>
          <p:nvPr>
            <p:ph type="sldNum" sz="quarter" idx="5"/>
          </p:nvPr>
        </p:nvSpPr>
        <p:spPr/>
        <p:txBody>
          <a:bodyPr/>
          <a:lstStyle/>
          <a:p>
            <a:fld id="{652F1279-6CE4-4169-83D3-4483097B6907}" type="slidenum">
              <a:rPr lang="en-US" smtClean="0"/>
              <a:t>132</a:t>
            </a:fld>
            <a:endParaRPr lang="en-US" dirty="0"/>
          </a:p>
        </p:txBody>
      </p:sp>
    </p:spTree>
    <p:extLst>
      <p:ext uri="{BB962C8B-B14F-4D97-AF65-F5344CB8AC3E}">
        <p14:creationId xmlns:p14="http://schemas.microsoft.com/office/powerpoint/2010/main" val="313002622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E1722-D230-18A3-AC95-6521A2CF26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740454-96BC-E567-783B-AF5E46F074B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AE84FE9-187C-483A-9A70-66AA30F7F87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6C6F5C2-6C32-FDDF-7133-EB8B211F5040}"/>
              </a:ext>
            </a:extLst>
          </p:cNvPr>
          <p:cNvSpPr>
            <a:spLocks noGrp="1"/>
          </p:cNvSpPr>
          <p:nvPr>
            <p:ph type="sldNum" sz="quarter" idx="5"/>
          </p:nvPr>
        </p:nvSpPr>
        <p:spPr/>
        <p:txBody>
          <a:bodyPr/>
          <a:lstStyle/>
          <a:p>
            <a:fld id="{652F1279-6CE4-4169-83D3-4483097B6907}" type="slidenum">
              <a:rPr lang="en-US" smtClean="0"/>
              <a:t>133</a:t>
            </a:fld>
            <a:endParaRPr lang="en-US" dirty="0"/>
          </a:p>
        </p:txBody>
      </p:sp>
    </p:spTree>
    <p:extLst>
      <p:ext uri="{BB962C8B-B14F-4D97-AF65-F5344CB8AC3E}">
        <p14:creationId xmlns:p14="http://schemas.microsoft.com/office/powerpoint/2010/main" val="253244643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D0DA6-6AD4-2BFB-5944-3014002377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16492B-ADC5-D7A8-20A4-FF93557FB95A}"/>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520AC3E4-68A1-0454-D549-51BB31382534}"/>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C37BBA6-F840-0EEC-B45A-1EB6E9C83997}"/>
              </a:ext>
            </a:extLst>
          </p:cNvPr>
          <p:cNvSpPr>
            <a:spLocks noGrp="1"/>
          </p:cNvSpPr>
          <p:nvPr>
            <p:ph type="sldNum" sz="quarter" idx="5"/>
          </p:nvPr>
        </p:nvSpPr>
        <p:spPr/>
        <p:txBody>
          <a:bodyPr/>
          <a:lstStyle/>
          <a:p>
            <a:fld id="{652F1279-6CE4-4169-83D3-4483097B6907}" type="slidenum">
              <a:rPr lang="en-US" smtClean="0"/>
              <a:t>134</a:t>
            </a:fld>
            <a:endParaRPr lang="en-US" dirty="0"/>
          </a:p>
        </p:txBody>
      </p:sp>
    </p:spTree>
    <p:extLst>
      <p:ext uri="{BB962C8B-B14F-4D97-AF65-F5344CB8AC3E}">
        <p14:creationId xmlns:p14="http://schemas.microsoft.com/office/powerpoint/2010/main" val="194598253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D8E34-C7FD-D84C-688E-696887B894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9165E2-EBEA-6110-832A-AE98029D6AD8}"/>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6477892-2484-E974-8179-CC94BD16914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546F56B-8220-0E34-7ABA-2D1EF62A58E3}"/>
              </a:ext>
            </a:extLst>
          </p:cNvPr>
          <p:cNvSpPr>
            <a:spLocks noGrp="1"/>
          </p:cNvSpPr>
          <p:nvPr>
            <p:ph type="sldNum" sz="quarter" idx="5"/>
          </p:nvPr>
        </p:nvSpPr>
        <p:spPr/>
        <p:txBody>
          <a:bodyPr/>
          <a:lstStyle/>
          <a:p>
            <a:fld id="{652F1279-6CE4-4169-83D3-4483097B6907}" type="slidenum">
              <a:rPr lang="en-US" smtClean="0"/>
              <a:t>135</a:t>
            </a:fld>
            <a:endParaRPr lang="en-US" dirty="0"/>
          </a:p>
        </p:txBody>
      </p:sp>
    </p:spTree>
    <p:extLst>
      <p:ext uri="{BB962C8B-B14F-4D97-AF65-F5344CB8AC3E}">
        <p14:creationId xmlns:p14="http://schemas.microsoft.com/office/powerpoint/2010/main" val="46068009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85F3B-30E5-8966-FC06-9EE1CD19E6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3378A4-51D9-1F71-8CAC-5662234F1FD4}"/>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C40FB55-AE54-D992-F97A-64B1ED8E80A8}"/>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AFCF63F-09DA-331E-3CF6-9C5B4F066049}"/>
              </a:ext>
            </a:extLst>
          </p:cNvPr>
          <p:cNvSpPr>
            <a:spLocks noGrp="1"/>
          </p:cNvSpPr>
          <p:nvPr>
            <p:ph type="sldNum" sz="quarter" idx="5"/>
          </p:nvPr>
        </p:nvSpPr>
        <p:spPr/>
        <p:txBody>
          <a:bodyPr/>
          <a:lstStyle/>
          <a:p>
            <a:fld id="{652F1279-6CE4-4169-83D3-4483097B6907}" type="slidenum">
              <a:rPr lang="en-US" smtClean="0"/>
              <a:t>136</a:t>
            </a:fld>
            <a:endParaRPr lang="en-US" dirty="0"/>
          </a:p>
        </p:txBody>
      </p:sp>
    </p:spTree>
    <p:extLst>
      <p:ext uri="{BB962C8B-B14F-4D97-AF65-F5344CB8AC3E}">
        <p14:creationId xmlns:p14="http://schemas.microsoft.com/office/powerpoint/2010/main" val="190677043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95358-6D03-9C40-8AE1-86CB60E7AC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34A0A5-29E8-6085-9BE2-02FDE1A05070}"/>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832D6FA3-ECB6-9A67-010E-18337313666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638A507-1A2F-4094-F446-9F3A8CC115B8}"/>
              </a:ext>
            </a:extLst>
          </p:cNvPr>
          <p:cNvSpPr>
            <a:spLocks noGrp="1"/>
          </p:cNvSpPr>
          <p:nvPr>
            <p:ph type="sldNum" sz="quarter" idx="5"/>
          </p:nvPr>
        </p:nvSpPr>
        <p:spPr/>
        <p:txBody>
          <a:bodyPr/>
          <a:lstStyle/>
          <a:p>
            <a:fld id="{652F1279-6CE4-4169-83D3-4483097B6907}" type="slidenum">
              <a:rPr lang="en-US" smtClean="0"/>
              <a:t>137</a:t>
            </a:fld>
            <a:endParaRPr lang="en-US" dirty="0"/>
          </a:p>
        </p:txBody>
      </p:sp>
    </p:spTree>
    <p:extLst>
      <p:ext uri="{BB962C8B-B14F-4D97-AF65-F5344CB8AC3E}">
        <p14:creationId xmlns:p14="http://schemas.microsoft.com/office/powerpoint/2010/main" val="218301177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81DDD-5C8C-3828-804E-EA8C26C390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2AB755-4F47-FE77-3207-BBD79FA02668}"/>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3B135AB-5E53-BC88-0AE9-196065DB89BB}"/>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3100491-D2F3-95B7-8775-AE7B16F401BC}"/>
              </a:ext>
            </a:extLst>
          </p:cNvPr>
          <p:cNvSpPr>
            <a:spLocks noGrp="1"/>
          </p:cNvSpPr>
          <p:nvPr>
            <p:ph type="sldNum" sz="quarter" idx="5"/>
          </p:nvPr>
        </p:nvSpPr>
        <p:spPr/>
        <p:txBody>
          <a:bodyPr/>
          <a:lstStyle/>
          <a:p>
            <a:fld id="{652F1279-6CE4-4169-83D3-4483097B6907}" type="slidenum">
              <a:rPr lang="en-US" smtClean="0"/>
              <a:t>138</a:t>
            </a:fld>
            <a:endParaRPr lang="en-US" dirty="0"/>
          </a:p>
        </p:txBody>
      </p:sp>
    </p:spTree>
    <p:extLst>
      <p:ext uri="{BB962C8B-B14F-4D97-AF65-F5344CB8AC3E}">
        <p14:creationId xmlns:p14="http://schemas.microsoft.com/office/powerpoint/2010/main" val="226538971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94150-9EAE-3856-932C-D38833F596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B145F4-447D-A16B-0EDF-C0D1551A96C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FC06D7AA-B574-D1C1-2FD0-D93ED4575EE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D4C63C6-37D3-8AF5-A241-B6160DD9834A}"/>
              </a:ext>
            </a:extLst>
          </p:cNvPr>
          <p:cNvSpPr>
            <a:spLocks noGrp="1"/>
          </p:cNvSpPr>
          <p:nvPr>
            <p:ph type="sldNum" sz="quarter" idx="5"/>
          </p:nvPr>
        </p:nvSpPr>
        <p:spPr/>
        <p:txBody>
          <a:bodyPr/>
          <a:lstStyle/>
          <a:p>
            <a:fld id="{652F1279-6CE4-4169-83D3-4483097B6907}" type="slidenum">
              <a:rPr lang="en-US" smtClean="0"/>
              <a:t>139</a:t>
            </a:fld>
            <a:endParaRPr lang="en-US" dirty="0"/>
          </a:p>
        </p:txBody>
      </p:sp>
    </p:spTree>
    <p:extLst>
      <p:ext uri="{BB962C8B-B14F-4D97-AF65-F5344CB8AC3E}">
        <p14:creationId xmlns:p14="http://schemas.microsoft.com/office/powerpoint/2010/main" val="2038306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B43BD-64DF-B757-1A33-A3C4629A4A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2A5F67-14F9-945E-6335-B5C62478D14B}"/>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20D53B8E-313E-A5A2-2D76-920F02A7B2CD}"/>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E593735-588C-46B6-7642-25BD962EEC90}"/>
              </a:ext>
            </a:extLst>
          </p:cNvPr>
          <p:cNvSpPr>
            <a:spLocks noGrp="1"/>
          </p:cNvSpPr>
          <p:nvPr>
            <p:ph type="sldNum" sz="quarter" idx="5"/>
          </p:nvPr>
        </p:nvSpPr>
        <p:spPr/>
        <p:txBody>
          <a:bodyPr/>
          <a:lstStyle/>
          <a:p>
            <a:fld id="{652F1279-6CE4-4169-83D3-4483097B6907}" type="slidenum">
              <a:rPr lang="en-US" smtClean="0"/>
              <a:t>14</a:t>
            </a:fld>
            <a:endParaRPr lang="en-US" dirty="0"/>
          </a:p>
        </p:txBody>
      </p:sp>
    </p:spTree>
    <p:extLst>
      <p:ext uri="{BB962C8B-B14F-4D97-AF65-F5344CB8AC3E}">
        <p14:creationId xmlns:p14="http://schemas.microsoft.com/office/powerpoint/2010/main" val="359020804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86003-4B81-87BF-E1FF-699B2F7709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0BA0DA-BD77-7C14-AE41-01BDDD389AD8}"/>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C2DC9A6-B2A5-4D08-0134-C7500E83708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5C6B244-2E0B-8EDC-8F79-0C40D32F4B77}"/>
              </a:ext>
            </a:extLst>
          </p:cNvPr>
          <p:cNvSpPr>
            <a:spLocks noGrp="1"/>
          </p:cNvSpPr>
          <p:nvPr>
            <p:ph type="sldNum" sz="quarter" idx="5"/>
          </p:nvPr>
        </p:nvSpPr>
        <p:spPr/>
        <p:txBody>
          <a:bodyPr/>
          <a:lstStyle/>
          <a:p>
            <a:fld id="{652F1279-6CE4-4169-83D3-4483097B6907}" type="slidenum">
              <a:rPr lang="en-US" smtClean="0"/>
              <a:t>140</a:t>
            </a:fld>
            <a:endParaRPr lang="en-US" dirty="0"/>
          </a:p>
        </p:txBody>
      </p:sp>
    </p:spTree>
    <p:extLst>
      <p:ext uri="{BB962C8B-B14F-4D97-AF65-F5344CB8AC3E}">
        <p14:creationId xmlns:p14="http://schemas.microsoft.com/office/powerpoint/2010/main" val="3228619350"/>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68AD4-B7AC-5531-8D01-FF70B8B30F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0FDF12-0760-5B81-2424-5EE80AEB2B0C}"/>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6BE0476C-69EF-BA34-085D-EDB8E50A33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B100E47-EFFB-2164-050F-BFF7ED5AB923}"/>
              </a:ext>
            </a:extLst>
          </p:cNvPr>
          <p:cNvSpPr>
            <a:spLocks noGrp="1"/>
          </p:cNvSpPr>
          <p:nvPr>
            <p:ph type="sldNum" sz="quarter" idx="5"/>
          </p:nvPr>
        </p:nvSpPr>
        <p:spPr/>
        <p:txBody>
          <a:bodyPr/>
          <a:lstStyle/>
          <a:p>
            <a:fld id="{652F1279-6CE4-4169-83D3-4483097B6907}" type="slidenum">
              <a:rPr lang="en-US" smtClean="0"/>
              <a:t>141</a:t>
            </a:fld>
            <a:endParaRPr lang="en-US" dirty="0"/>
          </a:p>
        </p:txBody>
      </p:sp>
    </p:spTree>
    <p:extLst>
      <p:ext uri="{BB962C8B-B14F-4D97-AF65-F5344CB8AC3E}">
        <p14:creationId xmlns:p14="http://schemas.microsoft.com/office/powerpoint/2010/main" val="224567477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4A794-B26B-C079-2424-762CC89F5B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62A81B-88BA-DAEF-D5FC-5E69043C8472}"/>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08801C3A-BC30-6EA2-5D5E-18034204A368}"/>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1DFEA5B-880E-0E53-3484-DBE680309BEE}"/>
              </a:ext>
            </a:extLst>
          </p:cNvPr>
          <p:cNvSpPr>
            <a:spLocks noGrp="1"/>
          </p:cNvSpPr>
          <p:nvPr>
            <p:ph type="sldNum" sz="quarter" idx="5"/>
          </p:nvPr>
        </p:nvSpPr>
        <p:spPr/>
        <p:txBody>
          <a:bodyPr/>
          <a:lstStyle/>
          <a:p>
            <a:fld id="{652F1279-6CE4-4169-83D3-4483097B6907}" type="slidenum">
              <a:rPr lang="en-US" smtClean="0"/>
              <a:t>142</a:t>
            </a:fld>
            <a:endParaRPr lang="en-US" dirty="0"/>
          </a:p>
        </p:txBody>
      </p:sp>
    </p:spTree>
    <p:extLst>
      <p:ext uri="{BB962C8B-B14F-4D97-AF65-F5344CB8AC3E}">
        <p14:creationId xmlns:p14="http://schemas.microsoft.com/office/powerpoint/2010/main" val="342915051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B1FD9F-586B-FC20-098F-176243185A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EFF336-06E9-153E-750A-C9ED7E02078C}"/>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FEE1E703-4DE1-4984-85EF-1C7A128284E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C7C2DEC-20F7-22C0-8C18-9135C8564DDC}"/>
              </a:ext>
            </a:extLst>
          </p:cNvPr>
          <p:cNvSpPr>
            <a:spLocks noGrp="1"/>
          </p:cNvSpPr>
          <p:nvPr>
            <p:ph type="sldNum" sz="quarter" idx="5"/>
          </p:nvPr>
        </p:nvSpPr>
        <p:spPr/>
        <p:txBody>
          <a:bodyPr/>
          <a:lstStyle/>
          <a:p>
            <a:fld id="{652F1279-6CE4-4169-83D3-4483097B6907}" type="slidenum">
              <a:rPr lang="en-US" smtClean="0"/>
              <a:t>143</a:t>
            </a:fld>
            <a:endParaRPr lang="en-US" dirty="0"/>
          </a:p>
        </p:txBody>
      </p:sp>
    </p:spTree>
    <p:extLst>
      <p:ext uri="{BB962C8B-B14F-4D97-AF65-F5344CB8AC3E}">
        <p14:creationId xmlns:p14="http://schemas.microsoft.com/office/powerpoint/2010/main" val="354787356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7C2EE-54DF-5A8C-9D7A-398B479981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5F7560-8CD0-DB65-60CF-50A594C2C892}"/>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A49DEE6D-1235-5F8D-3D25-428777830FC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AB19F24-AA36-0342-1BF5-88E757DE6CB7}"/>
              </a:ext>
            </a:extLst>
          </p:cNvPr>
          <p:cNvSpPr>
            <a:spLocks noGrp="1"/>
          </p:cNvSpPr>
          <p:nvPr>
            <p:ph type="sldNum" sz="quarter" idx="5"/>
          </p:nvPr>
        </p:nvSpPr>
        <p:spPr/>
        <p:txBody>
          <a:bodyPr/>
          <a:lstStyle/>
          <a:p>
            <a:fld id="{652F1279-6CE4-4169-83D3-4483097B6907}" type="slidenum">
              <a:rPr lang="en-US" smtClean="0"/>
              <a:t>144</a:t>
            </a:fld>
            <a:endParaRPr lang="en-US" dirty="0"/>
          </a:p>
        </p:txBody>
      </p:sp>
    </p:spTree>
    <p:extLst>
      <p:ext uri="{BB962C8B-B14F-4D97-AF65-F5344CB8AC3E}">
        <p14:creationId xmlns:p14="http://schemas.microsoft.com/office/powerpoint/2010/main" val="162884502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F3879-B3DE-0FD0-B1B5-AE66CE52D5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0286EE-584E-F6B1-342A-4FAD1822C6FA}"/>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07AD81D5-9852-4835-1809-072B5D50FC8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3A2C159-226E-5099-88DA-D5A1ACEE866C}"/>
              </a:ext>
            </a:extLst>
          </p:cNvPr>
          <p:cNvSpPr>
            <a:spLocks noGrp="1"/>
          </p:cNvSpPr>
          <p:nvPr>
            <p:ph type="sldNum" sz="quarter" idx="5"/>
          </p:nvPr>
        </p:nvSpPr>
        <p:spPr/>
        <p:txBody>
          <a:bodyPr/>
          <a:lstStyle/>
          <a:p>
            <a:fld id="{652F1279-6CE4-4169-83D3-4483097B6907}" type="slidenum">
              <a:rPr lang="en-US" smtClean="0"/>
              <a:t>145</a:t>
            </a:fld>
            <a:endParaRPr lang="en-US" dirty="0"/>
          </a:p>
        </p:txBody>
      </p:sp>
    </p:spTree>
    <p:extLst>
      <p:ext uri="{BB962C8B-B14F-4D97-AF65-F5344CB8AC3E}">
        <p14:creationId xmlns:p14="http://schemas.microsoft.com/office/powerpoint/2010/main" val="350231144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F8A41-4E92-EEDF-73BF-FE8E01606F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B94D48-5F28-765C-6A54-596CC60A7BB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093F3DDB-C9DE-8A65-9031-189A59CBEC5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4E7902F-07C5-50D0-E309-AAB2C7B74726}"/>
              </a:ext>
            </a:extLst>
          </p:cNvPr>
          <p:cNvSpPr>
            <a:spLocks noGrp="1"/>
          </p:cNvSpPr>
          <p:nvPr>
            <p:ph type="sldNum" sz="quarter" idx="5"/>
          </p:nvPr>
        </p:nvSpPr>
        <p:spPr/>
        <p:txBody>
          <a:bodyPr/>
          <a:lstStyle/>
          <a:p>
            <a:fld id="{652F1279-6CE4-4169-83D3-4483097B6907}" type="slidenum">
              <a:rPr lang="en-US" smtClean="0"/>
              <a:t>146</a:t>
            </a:fld>
            <a:endParaRPr lang="en-US" dirty="0"/>
          </a:p>
        </p:txBody>
      </p:sp>
    </p:spTree>
    <p:extLst>
      <p:ext uri="{BB962C8B-B14F-4D97-AF65-F5344CB8AC3E}">
        <p14:creationId xmlns:p14="http://schemas.microsoft.com/office/powerpoint/2010/main" val="143722265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DAC7B-97C0-BA37-2F52-11AE8C75D2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295CDB-E687-5877-9570-3662E9331BE1}"/>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EFFA95D-53A1-C955-2A70-9B1D70EA50F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87C5CC9-CE87-A27B-2654-5BECF3343440}"/>
              </a:ext>
            </a:extLst>
          </p:cNvPr>
          <p:cNvSpPr>
            <a:spLocks noGrp="1"/>
          </p:cNvSpPr>
          <p:nvPr>
            <p:ph type="sldNum" sz="quarter" idx="5"/>
          </p:nvPr>
        </p:nvSpPr>
        <p:spPr/>
        <p:txBody>
          <a:bodyPr/>
          <a:lstStyle/>
          <a:p>
            <a:fld id="{652F1279-6CE4-4169-83D3-4483097B6907}" type="slidenum">
              <a:rPr lang="en-US" smtClean="0"/>
              <a:t>147</a:t>
            </a:fld>
            <a:endParaRPr lang="en-US" dirty="0"/>
          </a:p>
        </p:txBody>
      </p:sp>
    </p:spTree>
    <p:extLst>
      <p:ext uri="{BB962C8B-B14F-4D97-AF65-F5344CB8AC3E}">
        <p14:creationId xmlns:p14="http://schemas.microsoft.com/office/powerpoint/2010/main" val="290719878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8F200-45DD-AD96-D75B-837BF09744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412E1B-E596-A16D-C199-D4BC3B3C1E1B}"/>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53AA095-52A7-E532-396A-1C16F9D74D50}"/>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DDD4B40-7DA3-01B2-D01D-77461D9DA150}"/>
              </a:ext>
            </a:extLst>
          </p:cNvPr>
          <p:cNvSpPr>
            <a:spLocks noGrp="1"/>
          </p:cNvSpPr>
          <p:nvPr>
            <p:ph type="sldNum" sz="quarter" idx="5"/>
          </p:nvPr>
        </p:nvSpPr>
        <p:spPr/>
        <p:txBody>
          <a:bodyPr/>
          <a:lstStyle/>
          <a:p>
            <a:fld id="{652F1279-6CE4-4169-83D3-4483097B6907}" type="slidenum">
              <a:rPr lang="en-US" smtClean="0"/>
              <a:t>148</a:t>
            </a:fld>
            <a:endParaRPr lang="en-US" dirty="0"/>
          </a:p>
        </p:txBody>
      </p:sp>
    </p:spTree>
    <p:extLst>
      <p:ext uri="{BB962C8B-B14F-4D97-AF65-F5344CB8AC3E}">
        <p14:creationId xmlns:p14="http://schemas.microsoft.com/office/powerpoint/2010/main" val="97428421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C879A-6BA6-945A-D728-2850BC9800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C37D59-F357-69DC-6042-7E1F3EA9C28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32C39AC-5C62-64C0-8438-E4E7D7438CF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1719E41-CBC2-758A-1718-465789E91019}"/>
              </a:ext>
            </a:extLst>
          </p:cNvPr>
          <p:cNvSpPr>
            <a:spLocks noGrp="1"/>
          </p:cNvSpPr>
          <p:nvPr>
            <p:ph type="sldNum" sz="quarter" idx="5"/>
          </p:nvPr>
        </p:nvSpPr>
        <p:spPr/>
        <p:txBody>
          <a:bodyPr/>
          <a:lstStyle/>
          <a:p>
            <a:fld id="{652F1279-6CE4-4169-83D3-4483097B6907}" type="slidenum">
              <a:rPr lang="en-US" smtClean="0"/>
              <a:t>149</a:t>
            </a:fld>
            <a:endParaRPr lang="en-US" dirty="0"/>
          </a:p>
        </p:txBody>
      </p:sp>
    </p:spTree>
    <p:extLst>
      <p:ext uri="{BB962C8B-B14F-4D97-AF65-F5344CB8AC3E}">
        <p14:creationId xmlns:p14="http://schemas.microsoft.com/office/powerpoint/2010/main" val="4495303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3A506-5D26-A9B6-5E7C-667F3FA579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4A3C35-7885-2825-1535-A7006F97EC36}"/>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00D25E8B-9823-00FC-0044-30F1DB81FFE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7618513-424B-8E86-D6BE-2707AE64D6ED}"/>
              </a:ext>
            </a:extLst>
          </p:cNvPr>
          <p:cNvSpPr>
            <a:spLocks noGrp="1"/>
          </p:cNvSpPr>
          <p:nvPr>
            <p:ph type="sldNum" sz="quarter" idx="5"/>
          </p:nvPr>
        </p:nvSpPr>
        <p:spPr/>
        <p:txBody>
          <a:bodyPr/>
          <a:lstStyle/>
          <a:p>
            <a:fld id="{652F1279-6CE4-4169-83D3-4483097B6907}" type="slidenum">
              <a:rPr lang="en-US" smtClean="0"/>
              <a:t>15</a:t>
            </a:fld>
            <a:endParaRPr lang="en-US" dirty="0"/>
          </a:p>
        </p:txBody>
      </p:sp>
    </p:spTree>
    <p:extLst>
      <p:ext uri="{BB962C8B-B14F-4D97-AF65-F5344CB8AC3E}">
        <p14:creationId xmlns:p14="http://schemas.microsoft.com/office/powerpoint/2010/main" val="1568946897"/>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12476-1421-7C4E-2939-A5556E5DD5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0FA6EA-1D80-D92A-3B81-DBFED254DCC3}"/>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D5C0271A-26B2-27AD-367F-2EA71D8B08CB}"/>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930F8A8-259E-1C68-7FF4-A95FEB425C33}"/>
              </a:ext>
            </a:extLst>
          </p:cNvPr>
          <p:cNvSpPr>
            <a:spLocks noGrp="1"/>
          </p:cNvSpPr>
          <p:nvPr>
            <p:ph type="sldNum" sz="quarter" idx="5"/>
          </p:nvPr>
        </p:nvSpPr>
        <p:spPr/>
        <p:txBody>
          <a:bodyPr/>
          <a:lstStyle/>
          <a:p>
            <a:fld id="{652F1279-6CE4-4169-83D3-4483097B6907}" type="slidenum">
              <a:rPr lang="en-US" smtClean="0"/>
              <a:t>150</a:t>
            </a:fld>
            <a:endParaRPr lang="en-US" dirty="0"/>
          </a:p>
        </p:txBody>
      </p:sp>
    </p:spTree>
    <p:extLst>
      <p:ext uri="{BB962C8B-B14F-4D97-AF65-F5344CB8AC3E}">
        <p14:creationId xmlns:p14="http://schemas.microsoft.com/office/powerpoint/2010/main" val="1681492303"/>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7920A-8354-C64D-9F90-203D4FD0CC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A434B5-CEB2-64A7-CE22-F75D9EFAB8D4}"/>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5F9BC907-5B19-44D0-0B20-2D358E05F1C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397C955-DBC9-C02A-5BBC-39118D4966BA}"/>
              </a:ext>
            </a:extLst>
          </p:cNvPr>
          <p:cNvSpPr>
            <a:spLocks noGrp="1"/>
          </p:cNvSpPr>
          <p:nvPr>
            <p:ph type="sldNum" sz="quarter" idx="5"/>
          </p:nvPr>
        </p:nvSpPr>
        <p:spPr/>
        <p:txBody>
          <a:bodyPr/>
          <a:lstStyle/>
          <a:p>
            <a:fld id="{652F1279-6CE4-4169-83D3-4483097B6907}" type="slidenum">
              <a:rPr lang="en-US" smtClean="0"/>
              <a:t>151</a:t>
            </a:fld>
            <a:endParaRPr lang="en-US" dirty="0"/>
          </a:p>
        </p:txBody>
      </p:sp>
    </p:spTree>
    <p:extLst>
      <p:ext uri="{BB962C8B-B14F-4D97-AF65-F5344CB8AC3E}">
        <p14:creationId xmlns:p14="http://schemas.microsoft.com/office/powerpoint/2010/main" val="1889428302"/>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152</a:t>
            </a:fld>
            <a:endParaRPr lang="en-US" dirty="0"/>
          </a:p>
        </p:txBody>
      </p:sp>
    </p:spTree>
    <p:extLst>
      <p:ext uri="{BB962C8B-B14F-4D97-AF65-F5344CB8AC3E}">
        <p14:creationId xmlns:p14="http://schemas.microsoft.com/office/powerpoint/2010/main" val="1688255757"/>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1A7975-E9D6-318F-59BC-2E83503277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F55204-5366-18A1-CB42-686B4480B317}"/>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078F9205-EDDF-7CE8-AF95-E7B918988BB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75CAECA-0579-5138-72CC-5AE9EF44BCB6}"/>
              </a:ext>
            </a:extLst>
          </p:cNvPr>
          <p:cNvSpPr>
            <a:spLocks noGrp="1"/>
          </p:cNvSpPr>
          <p:nvPr>
            <p:ph type="sldNum" sz="quarter" idx="5"/>
          </p:nvPr>
        </p:nvSpPr>
        <p:spPr/>
        <p:txBody>
          <a:bodyPr/>
          <a:lstStyle/>
          <a:p>
            <a:fld id="{652F1279-6CE4-4169-83D3-4483097B6907}" type="slidenum">
              <a:rPr lang="en-US" smtClean="0"/>
              <a:t>153</a:t>
            </a:fld>
            <a:endParaRPr lang="en-US" dirty="0"/>
          </a:p>
        </p:txBody>
      </p:sp>
    </p:spTree>
    <p:extLst>
      <p:ext uri="{BB962C8B-B14F-4D97-AF65-F5344CB8AC3E}">
        <p14:creationId xmlns:p14="http://schemas.microsoft.com/office/powerpoint/2010/main" val="246104902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18B28-56DF-5C35-C5EF-10946AFD7E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03B715-F54F-DA1F-8190-6567D8E47E33}"/>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4D8434B-DDE5-146B-1797-A56C5CCEA275}"/>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A4BED6C-5209-4D01-7C99-9FC4479F3004}"/>
              </a:ext>
            </a:extLst>
          </p:cNvPr>
          <p:cNvSpPr>
            <a:spLocks noGrp="1"/>
          </p:cNvSpPr>
          <p:nvPr>
            <p:ph type="sldNum" sz="quarter" idx="5"/>
          </p:nvPr>
        </p:nvSpPr>
        <p:spPr/>
        <p:txBody>
          <a:bodyPr/>
          <a:lstStyle/>
          <a:p>
            <a:fld id="{652F1279-6CE4-4169-83D3-4483097B6907}" type="slidenum">
              <a:rPr lang="en-US" smtClean="0"/>
              <a:t>154</a:t>
            </a:fld>
            <a:endParaRPr lang="en-US" dirty="0"/>
          </a:p>
        </p:txBody>
      </p:sp>
    </p:spTree>
    <p:extLst>
      <p:ext uri="{BB962C8B-B14F-4D97-AF65-F5344CB8AC3E}">
        <p14:creationId xmlns:p14="http://schemas.microsoft.com/office/powerpoint/2010/main" val="2085495964"/>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152FB-D2D0-C088-27C8-804647316F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A0C241-4A03-189C-D11D-93844E4C6B28}"/>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3E9D1811-9987-AB42-7A12-AC4A139733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29AE90C-5079-DE03-45DE-9518C67B689E}"/>
              </a:ext>
            </a:extLst>
          </p:cNvPr>
          <p:cNvSpPr>
            <a:spLocks noGrp="1"/>
          </p:cNvSpPr>
          <p:nvPr>
            <p:ph type="sldNum" sz="quarter" idx="5"/>
          </p:nvPr>
        </p:nvSpPr>
        <p:spPr/>
        <p:txBody>
          <a:bodyPr/>
          <a:lstStyle/>
          <a:p>
            <a:fld id="{652F1279-6CE4-4169-83D3-4483097B6907}" type="slidenum">
              <a:rPr lang="en-US" smtClean="0"/>
              <a:t>155</a:t>
            </a:fld>
            <a:endParaRPr lang="en-US" dirty="0"/>
          </a:p>
        </p:txBody>
      </p:sp>
    </p:spTree>
    <p:extLst>
      <p:ext uri="{BB962C8B-B14F-4D97-AF65-F5344CB8AC3E}">
        <p14:creationId xmlns:p14="http://schemas.microsoft.com/office/powerpoint/2010/main" val="299622237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55949-8482-1272-14C8-18B24D2BD1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88FA61-55E6-CAE0-0093-DEA621136A32}"/>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D9E9AE3-2662-21EF-2B08-A13B4B09C3F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8022EB0-2C71-9155-EA36-5DC74F60A1E2}"/>
              </a:ext>
            </a:extLst>
          </p:cNvPr>
          <p:cNvSpPr>
            <a:spLocks noGrp="1"/>
          </p:cNvSpPr>
          <p:nvPr>
            <p:ph type="sldNum" sz="quarter" idx="5"/>
          </p:nvPr>
        </p:nvSpPr>
        <p:spPr/>
        <p:txBody>
          <a:bodyPr/>
          <a:lstStyle/>
          <a:p>
            <a:fld id="{9C2EF98E-B6FF-4B4C-B348-1EB5D4EBDBF3}" type="slidenum">
              <a:rPr lang="en-US" smtClean="0"/>
              <a:t>156</a:t>
            </a:fld>
            <a:endParaRPr lang="en-US" dirty="0"/>
          </a:p>
        </p:txBody>
      </p:sp>
    </p:spTree>
    <p:extLst>
      <p:ext uri="{BB962C8B-B14F-4D97-AF65-F5344CB8AC3E}">
        <p14:creationId xmlns:p14="http://schemas.microsoft.com/office/powerpoint/2010/main" val="265973922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C76BE-DCDA-ECC9-BD89-E9D84A0AD4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C60AC8-668C-182F-2B90-05039A58A636}"/>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29F888F-345A-FA37-3DB9-42AE6E04745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EAD22C9-83B5-5316-EB8A-314F2D9644A7}"/>
              </a:ext>
            </a:extLst>
          </p:cNvPr>
          <p:cNvSpPr>
            <a:spLocks noGrp="1"/>
          </p:cNvSpPr>
          <p:nvPr>
            <p:ph type="sldNum" sz="quarter" idx="5"/>
          </p:nvPr>
        </p:nvSpPr>
        <p:spPr/>
        <p:txBody>
          <a:bodyPr/>
          <a:lstStyle/>
          <a:p>
            <a:fld id="{9C2EF98E-B6FF-4B4C-B348-1EB5D4EBDBF3}" type="slidenum">
              <a:rPr lang="en-US" smtClean="0"/>
              <a:t>157</a:t>
            </a:fld>
            <a:endParaRPr lang="en-US" dirty="0"/>
          </a:p>
        </p:txBody>
      </p:sp>
    </p:spTree>
    <p:extLst>
      <p:ext uri="{BB962C8B-B14F-4D97-AF65-F5344CB8AC3E}">
        <p14:creationId xmlns:p14="http://schemas.microsoft.com/office/powerpoint/2010/main" val="245090244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52EB3-D48C-5F2A-41A5-010CE4EEE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427068-92FF-F663-5993-6E1008CE7D53}"/>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4D74F840-48D7-2BB3-C040-EDA513AB8E2D}"/>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6EBBEC3-18F8-E894-34DE-26C926ECB99E}"/>
              </a:ext>
            </a:extLst>
          </p:cNvPr>
          <p:cNvSpPr>
            <a:spLocks noGrp="1"/>
          </p:cNvSpPr>
          <p:nvPr>
            <p:ph type="sldNum" sz="quarter" idx="5"/>
          </p:nvPr>
        </p:nvSpPr>
        <p:spPr/>
        <p:txBody>
          <a:bodyPr/>
          <a:lstStyle/>
          <a:p>
            <a:fld id="{9C2EF98E-B6FF-4B4C-B348-1EB5D4EBDBF3}" type="slidenum">
              <a:rPr lang="en-US" smtClean="0"/>
              <a:t>158</a:t>
            </a:fld>
            <a:endParaRPr lang="en-US" dirty="0"/>
          </a:p>
        </p:txBody>
      </p:sp>
    </p:spTree>
    <p:extLst>
      <p:ext uri="{BB962C8B-B14F-4D97-AF65-F5344CB8AC3E}">
        <p14:creationId xmlns:p14="http://schemas.microsoft.com/office/powerpoint/2010/main" val="1563764958"/>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7E618-1431-9F64-969F-4E0CFE2CE4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3C20BB-BF22-8681-11CE-08299C92F053}"/>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F2D8FD4-B393-BC3D-60C7-EFDE508322A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A44F772-3106-587E-34FE-1EDFB1230DA8}"/>
              </a:ext>
            </a:extLst>
          </p:cNvPr>
          <p:cNvSpPr>
            <a:spLocks noGrp="1"/>
          </p:cNvSpPr>
          <p:nvPr>
            <p:ph type="sldNum" sz="quarter" idx="5"/>
          </p:nvPr>
        </p:nvSpPr>
        <p:spPr/>
        <p:txBody>
          <a:bodyPr/>
          <a:lstStyle/>
          <a:p>
            <a:fld id="{9C2EF98E-B6FF-4B4C-B348-1EB5D4EBDBF3}" type="slidenum">
              <a:rPr lang="en-US" smtClean="0"/>
              <a:t>159</a:t>
            </a:fld>
            <a:endParaRPr lang="en-US" dirty="0"/>
          </a:p>
        </p:txBody>
      </p:sp>
    </p:spTree>
    <p:extLst>
      <p:ext uri="{BB962C8B-B14F-4D97-AF65-F5344CB8AC3E}">
        <p14:creationId xmlns:p14="http://schemas.microsoft.com/office/powerpoint/2010/main" val="5609850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29FF1-9CFD-22DB-7582-C22D5185B2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989D58-877E-C24D-E001-B043B83867CD}"/>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29724A6F-061C-A048-AC1D-A7AA8775E30E}"/>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787B392-0B95-F505-F7FB-471211E84667}"/>
              </a:ext>
            </a:extLst>
          </p:cNvPr>
          <p:cNvSpPr>
            <a:spLocks noGrp="1"/>
          </p:cNvSpPr>
          <p:nvPr>
            <p:ph type="sldNum" sz="quarter" idx="5"/>
          </p:nvPr>
        </p:nvSpPr>
        <p:spPr/>
        <p:txBody>
          <a:bodyPr/>
          <a:lstStyle/>
          <a:p>
            <a:fld id="{652F1279-6CE4-4169-83D3-4483097B6907}" type="slidenum">
              <a:rPr lang="en-US" smtClean="0"/>
              <a:t>16</a:t>
            </a:fld>
            <a:endParaRPr lang="en-US" dirty="0"/>
          </a:p>
        </p:txBody>
      </p:sp>
    </p:spTree>
    <p:extLst>
      <p:ext uri="{BB962C8B-B14F-4D97-AF65-F5344CB8AC3E}">
        <p14:creationId xmlns:p14="http://schemas.microsoft.com/office/powerpoint/2010/main" val="1060584332"/>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F613B7-89A7-D74C-8A20-DC89614DD6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CC6EC8-E284-06EA-2609-504D6D1236B0}"/>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39A6BE18-CAAB-75C0-71B7-D81D9A655556}"/>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B5E87A0D-1D43-587F-743C-21B633543A77}"/>
              </a:ext>
            </a:extLst>
          </p:cNvPr>
          <p:cNvSpPr>
            <a:spLocks noGrp="1"/>
          </p:cNvSpPr>
          <p:nvPr>
            <p:ph type="sldNum" sz="quarter" idx="5"/>
          </p:nvPr>
        </p:nvSpPr>
        <p:spPr/>
        <p:txBody>
          <a:bodyPr/>
          <a:lstStyle/>
          <a:p>
            <a:fld id="{9C2EF98E-B6FF-4B4C-B348-1EB5D4EBDBF3}" type="slidenum">
              <a:rPr lang="en-US" smtClean="0"/>
              <a:t>160</a:t>
            </a:fld>
            <a:endParaRPr lang="en-US" dirty="0"/>
          </a:p>
        </p:txBody>
      </p:sp>
    </p:spTree>
    <p:extLst>
      <p:ext uri="{BB962C8B-B14F-4D97-AF65-F5344CB8AC3E}">
        <p14:creationId xmlns:p14="http://schemas.microsoft.com/office/powerpoint/2010/main" val="487482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AA804-6560-FE7D-6A0D-30899603B4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03C468-CA09-CE38-F6DB-947331A02824}"/>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23D1C008-D663-9620-7DA2-AB051B6139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EA63372-542F-719A-3947-067666FBBBED}"/>
              </a:ext>
            </a:extLst>
          </p:cNvPr>
          <p:cNvSpPr>
            <a:spLocks noGrp="1"/>
          </p:cNvSpPr>
          <p:nvPr>
            <p:ph type="sldNum" sz="quarter" idx="5"/>
          </p:nvPr>
        </p:nvSpPr>
        <p:spPr/>
        <p:txBody>
          <a:bodyPr/>
          <a:lstStyle/>
          <a:p>
            <a:fld id="{652F1279-6CE4-4169-83D3-4483097B6907}" type="slidenum">
              <a:rPr lang="en-US" smtClean="0"/>
              <a:t>17</a:t>
            </a:fld>
            <a:endParaRPr lang="en-US" dirty="0"/>
          </a:p>
        </p:txBody>
      </p:sp>
    </p:spTree>
    <p:extLst>
      <p:ext uri="{BB962C8B-B14F-4D97-AF65-F5344CB8AC3E}">
        <p14:creationId xmlns:p14="http://schemas.microsoft.com/office/powerpoint/2010/main" val="3849046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7C4B8-E06F-2184-42D8-DACE4B2B5B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1FB9DE-89BF-F55B-0C93-515E6D33FCC4}"/>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5FAEABA5-E0AC-E572-3455-B6772C03381A}"/>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E03F1D4-38DA-05AA-058C-0F03EE6E2762}"/>
              </a:ext>
            </a:extLst>
          </p:cNvPr>
          <p:cNvSpPr>
            <a:spLocks noGrp="1"/>
          </p:cNvSpPr>
          <p:nvPr>
            <p:ph type="sldNum" sz="quarter" idx="5"/>
          </p:nvPr>
        </p:nvSpPr>
        <p:spPr/>
        <p:txBody>
          <a:bodyPr/>
          <a:lstStyle/>
          <a:p>
            <a:fld id="{652F1279-6CE4-4169-83D3-4483097B6907}" type="slidenum">
              <a:rPr lang="en-US" smtClean="0"/>
              <a:t>18</a:t>
            </a:fld>
            <a:endParaRPr lang="en-US" dirty="0"/>
          </a:p>
        </p:txBody>
      </p:sp>
    </p:spTree>
    <p:extLst>
      <p:ext uri="{BB962C8B-B14F-4D97-AF65-F5344CB8AC3E}">
        <p14:creationId xmlns:p14="http://schemas.microsoft.com/office/powerpoint/2010/main" val="702477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9D242-A2ED-FCD2-1C88-3E62DCB8C7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95741-074A-2A53-C10A-7BD5EBEB687B}"/>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38FE5C6A-CBC7-B3CA-55E5-26505CDD0C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C76D57D-B579-4C25-DE54-F0F680EB2636}"/>
              </a:ext>
            </a:extLst>
          </p:cNvPr>
          <p:cNvSpPr>
            <a:spLocks noGrp="1"/>
          </p:cNvSpPr>
          <p:nvPr>
            <p:ph type="sldNum" sz="quarter" idx="5"/>
          </p:nvPr>
        </p:nvSpPr>
        <p:spPr/>
        <p:txBody>
          <a:bodyPr/>
          <a:lstStyle/>
          <a:p>
            <a:fld id="{652F1279-6CE4-4169-83D3-4483097B6907}" type="slidenum">
              <a:rPr lang="en-US" smtClean="0"/>
              <a:t>19</a:t>
            </a:fld>
            <a:endParaRPr lang="en-US" dirty="0"/>
          </a:p>
        </p:txBody>
      </p:sp>
    </p:spTree>
    <p:extLst>
      <p:ext uri="{BB962C8B-B14F-4D97-AF65-F5344CB8AC3E}">
        <p14:creationId xmlns:p14="http://schemas.microsoft.com/office/powerpoint/2010/main" val="2035967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933FD-B567-27E6-7899-856B73969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D5C45A-E14A-8439-A59D-D0D3F4AB7DB0}"/>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83CBC940-036C-51B4-9AA5-2A1CE09ADB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2AF1D5A-D4AD-4711-6EE5-94AA09120523}"/>
              </a:ext>
            </a:extLst>
          </p:cNvPr>
          <p:cNvSpPr>
            <a:spLocks noGrp="1"/>
          </p:cNvSpPr>
          <p:nvPr>
            <p:ph type="sldNum" sz="quarter" idx="5"/>
          </p:nvPr>
        </p:nvSpPr>
        <p:spPr/>
        <p:txBody>
          <a:bodyPr/>
          <a:lstStyle/>
          <a:p>
            <a:fld id="{652F1279-6CE4-4169-83D3-4483097B6907}" type="slidenum">
              <a:rPr lang="en-US" smtClean="0"/>
              <a:t>2</a:t>
            </a:fld>
            <a:endParaRPr lang="en-US" dirty="0"/>
          </a:p>
        </p:txBody>
      </p:sp>
    </p:spTree>
    <p:extLst>
      <p:ext uri="{BB962C8B-B14F-4D97-AF65-F5344CB8AC3E}">
        <p14:creationId xmlns:p14="http://schemas.microsoft.com/office/powerpoint/2010/main" val="4621868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5BBC9-3574-AEDD-A8A2-4D33CC0ABA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90BD66-B7B5-E082-A1B5-2D06BD8A772C}"/>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E224DAD-9B6A-8E2F-7773-3721CE914ABC}"/>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DFDB3E5-325E-0045-8FEF-1DE57BE07BF9}"/>
              </a:ext>
            </a:extLst>
          </p:cNvPr>
          <p:cNvSpPr>
            <a:spLocks noGrp="1"/>
          </p:cNvSpPr>
          <p:nvPr>
            <p:ph type="sldNum" sz="quarter" idx="5"/>
          </p:nvPr>
        </p:nvSpPr>
        <p:spPr/>
        <p:txBody>
          <a:bodyPr/>
          <a:lstStyle/>
          <a:p>
            <a:fld id="{652F1279-6CE4-4169-83D3-4483097B6907}" type="slidenum">
              <a:rPr lang="en-US" smtClean="0"/>
              <a:t>20</a:t>
            </a:fld>
            <a:endParaRPr lang="en-US" dirty="0"/>
          </a:p>
        </p:txBody>
      </p:sp>
    </p:spTree>
    <p:extLst>
      <p:ext uri="{BB962C8B-B14F-4D97-AF65-F5344CB8AC3E}">
        <p14:creationId xmlns:p14="http://schemas.microsoft.com/office/powerpoint/2010/main" val="30468281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DAE18-28AF-AF03-B4EC-8ACC766FC4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C94675-8DF2-E5E1-8293-674BE09FE1AF}"/>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6BF8F04D-76A3-61E1-35FF-6FB680089F8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5952B65-6DC1-EDFD-6DEC-E3C561630148}"/>
              </a:ext>
            </a:extLst>
          </p:cNvPr>
          <p:cNvSpPr>
            <a:spLocks noGrp="1"/>
          </p:cNvSpPr>
          <p:nvPr>
            <p:ph type="sldNum" sz="quarter" idx="5"/>
          </p:nvPr>
        </p:nvSpPr>
        <p:spPr/>
        <p:txBody>
          <a:bodyPr/>
          <a:lstStyle/>
          <a:p>
            <a:fld id="{652F1279-6CE4-4169-83D3-4483097B6907}" type="slidenum">
              <a:rPr lang="en-US" smtClean="0"/>
              <a:t>21</a:t>
            </a:fld>
            <a:endParaRPr lang="en-US" dirty="0"/>
          </a:p>
        </p:txBody>
      </p:sp>
    </p:spTree>
    <p:extLst>
      <p:ext uri="{BB962C8B-B14F-4D97-AF65-F5344CB8AC3E}">
        <p14:creationId xmlns:p14="http://schemas.microsoft.com/office/powerpoint/2010/main" val="29819735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AE25A-2EAB-4F52-052A-8B6A799AFD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84B4B2-0803-2119-28E1-89B1BD0A312D}"/>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BDF5CBE7-A083-D554-2972-20C60A64A059}"/>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4F46EE2-1EBE-F1C7-3BAC-7CEFBCCCCFD3}"/>
              </a:ext>
            </a:extLst>
          </p:cNvPr>
          <p:cNvSpPr>
            <a:spLocks noGrp="1"/>
          </p:cNvSpPr>
          <p:nvPr>
            <p:ph type="sldNum" sz="quarter" idx="5"/>
          </p:nvPr>
        </p:nvSpPr>
        <p:spPr/>
        <p:txBody>
          <a:bodyPr/>
          <a:lstStyle/>
          <a:p>
            <a:fld id="{652F1279-6CE4-4169-83D3-4483097B6907}" type="slidenum">
              <a:rPr lang="en-US" smtClean="0"/>
              <a:t>22</a:t>
            </a:fld>
            <a:endParaRPr lang="en-US" dirty="0"/>
          </a:p>
        </p:txBody>
      </p:sp>
    </p:spTree>
    <p:extLst>
      <p:ext uri="{BB962C8B-B14F-4D97-AF65-F5344CB8AC3E}">
        <p14:creationId xmlns:p14="http://schemas.microsoft.com/office/powerpoint/2010/main" val="4260816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D10A1-01AB-4154-C40B-C60508BDA2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0F52D7-D5C4-02D4-2D73-3907C4BB98A3}"/>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F1BC794E-AFAF-654A-166E-344D0AC7034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0910A9-BEDE-C34A-0219-9FB33F7EA6E8}"/>
              </a:ext>
            </a:extLst>
          </p:cNvPr>
          <p:cNvSpPr>
            <a:spLocks noGrp="1"/>
          </p:cNvSpPr>
          <p:nvPr>
            <p:ph type="sldNum" sz="quarter" idx="5"/>
          </p:nvPr>
        </p:nvSpPr>
        <p:spPr/>
        <p:txBody>
          <a:bodyPr/>
          <a:lstStyle/>
          <a:p>
            <a:fld id="{652F1279-6CE4-4169-83D3-4483097B6907}" type="slidenum">
              <a:rPr lang="en-US" smtClean="0"/>
              <a:t>23</a:t>
            </a:fld>
            <a:endParaRPr lang="en-US" dirty="0"/>
          </a:p>
        </p:txBody>
      </p:sp>
    </p:spTree>
    <p:extLst>
      <p:ext uri="{BB962C8B-B14F-4D97-AF65-F5344CB8AC3E}">
        <p14:creationId xmlns:p14="http://schemas.microsoft.com/office/powerpoint/2010/main" val="26455222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E5786-61DF-292D-9DF0-4A17808C97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ED460D-132A-560A-67E4-CA27CE9A00F8}"/>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56287B7-7A92-F15F-0E60-84C4FC15F1FC}"/>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14BBE45-EA74-74D7-92E1-154E2655AF53}"/>
              </a:ext>
            </a:extLst>
          </p:cNvPr>
          <p:cNvSpPr>
            <a:spLocks noGrp="1"/>
          </p:cNvSpPr>
          <p:nvPr>
            <p:ph type="sldNum" sz="quarter" idx="5"/>
          </p:nvPr>
        </p:nvSpPr>
        <p:spPr/>
        <p:txBody>
          <a:bodyPr/>
          <a:lstStyle/>
          <a:p>
            <a:fld id="{652F1279-6CE4-4169-83D3-4483097B6907}" type="slidenum">
              <a:rPr lang="en-US" smtClean="0"/>
              <a:t>24</a:t>
            </a:fld>
            <a:endParaRPr lang="en-US" dirty="0"/>
          </a:p>
        </p:txBody>
      </p:sp>
    </p:spTree>
    <p:extLst>
      <p:ext uri="{BB962C8B-B14F-4D97-AF65-F5344CB8AC3E}">
        <p14:creationId xmlns:p14="http://schemas.microsoft.com/office/powerpoint/2010/main" val="12276163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243F0-43E6-CD60-988F-A863AB099D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23CE8A-9543-1BE8-706E-5206BA85E51A}"/>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D64BCF1-61C1-95AF-EE80-64DA6D9841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98FA76E-7869-70C7-DEEE-3E54BF42F44C}"/>
              </a:ext>
            </a:extLst>
          </p:cNvPr>
          <p:cNvSpPr>
            <a:spLocks noGrp="1"/>
          </p:cNvSpPr>
          <p:nvPr>
            <p:ph type="sldNum" sz="quarter" idx="5"/>
          </p:nvPr>
        </p:nvSpPr>
        <p:spPr/>
        <p:txBody>
          <a:bodyPr/>
          <a:lstStyle/>
          <a:p>
            <a:fld id="{652F1279-6CE4-4169-83D3-4483097B6907}" type="slidenum">
              <a:rPr lang="en-US" smtClean="0"/>
              <a:t>25</a:t>
            </a:fld>
            <a:endParaRPr lang="en-US" dirty="0"/>
          </a:p>
        </p:txBody>
      </p:sp>
    </p:spTree>
    <p:extLst>
      <p:ext uri="{BB962C8B-B14F-4D97-AF65-F5344CB8AC3E}">
        <p14:creationId xmlns:p14="http://schemas.microsoft.com/office/powerpoint/2010/main" val="42730020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B4612-895D-D8FB-B786-A91DBF71CF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18F563-A04D-5C40-5593-217773BA5F56}"/>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17F8D6CA-A8BC-348F-E2C4-BBE629CF5CE0}"/>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21CFDDA-3A35-7E53-8099-E263F228FE7E}"/>
              </a:ext>
            </a:extLst>
          </p:cNvPr>
          <p:cNvSpPr>
            <a:spLocks noGrp="1"/>
          </p:cNvSpPr>
          <p:nvPr>
            <p:ph type="sldNum" sz="quarter" idx="5"/>
          </p:nvPr>
        </p:nvSpPr>
        <p:spPr/>
        <p:txBody>
          <a:bodyPr/>
          <a:lstStyle/>
          <a:p>
            <a:fld id="{652F1279-6CE4-4169-83D3-4483097B6907}" type="slidenum">
              <a:rPr lang="en-US" smtClean="0"/>
              <a:t>26</a:t>
            </a:fld>
            <a:endParaRPr lang="en-US" dirty="0"/>
          </a:p>
        </p:txBody>
      </p:sp>
    </p:spTree>
    <p:extLst>
      <p:ext uri="{BB962C8B-B14F-4D97-AF65-F5344CB8AC3E}">
        <p14:creationId xmlns:p14="http://schemas.microsoft.com/office/powerpoint/2010/main" val="38832313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FB5C4-1A76-4E47-F4A5-3742872278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AF5EEC-9154-7B72-8E45-FE8BE46E46C8}"/>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8082786-FEA7-3819-8AD6-B9330905D02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735E87C-97F0-5964-1323-B6A07F3157BB}"/>
              </a:ext>
            </a:extLst>
          </p:cNvPr>
          <p:cNvSpPr>
            <a:spLocks noGrp="1"/>
          </p:cNvSpPr>
          <p:nvPr>
            <p:ph type="sldNum" sz="quarter" idx="5"/>
          </p:nvPr>
        </p:nvSpPr>
        <p:spPr/>
        <p:txBody>
          <a:bodyPr/>
          <a:lstStyle/>
          <a:p>
            <a:fld id="{652F1279-6CE4-4169-83D3-4483097B6907}" type="slidenum">
              <a:rPr lang="en-US" smtClean="0"/>
              <a:t>27</a:t>
            </a:fld>
            <a:endParaRPr lang="en-US" dirty="0"/>
          </a:p>
        </p:txBody>
      </p:sp>
    </p:spTree>
    <p:extLst>
      <p:ext uri="{BB962C8B-B14F-4D97-AF65-F5344CB8AC3E}">
        <p14:creationId xmlns:p14="http://schemas.microsoft.com/office/powerpoint/2010/main" val="7718177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2384D-4968-FAD0-C3A8-31B183F236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5CEE0A-6D5A-FD01-24B4-C74AF98CAF7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639BCB1-D298-F571-ADA7-FBE11AAB341D}"/>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61487C9-B915-244C-3FBC-9A3B7AE1733B}"/>
              </a:ext>
            </a:extLst>
          </p:cNvPr>
          <p:cNvSpPr>
            <a:spLocks noGrp="1"/>
          </p:cNvSpPr>
          <p:nvPr>
            <p:ph type="sldNum" sz="quarter" idx="5"/>
          </p:nvPr>
        </p:nvSpPr>
        <p:spPr/>
        <p:txBody>
          <a:bodyPr/>
          <a:lstStyle/>
          <a:p>
            <a:fld id="{652F1279-6CE4-4169-83D3-4483097B6907}" type="slidenum">
              <a:rPr lang="en-US" smtClean="0"/>
              <a:t>28</a:t>
            </a:fld>
            <a:endParaRPr lang="en-US" dirty="0"/>
          </a:p>
        </p:txBody>
      </p:sp>
    </p:spTree>
    <p:extLst>
      <p:ext uri="{BB962C8B-B14F-4D97-AF65-F5344CB8AC3E}">
        <p14:creationId xmlns:p14="http://schemas.microsoft.com/office/powerpoint/2010/main" val="32154733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1CC8C-7720-5942-A560-552845B364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430BA6-77D8-1553-EE68-20F4D8F6BD2F}"/>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523EBE1-841D-F9B9-7073-71811E30EF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DBCFC42-8199-9971-4EE8-6C5A8203126C}"/>
              </a:ext>
            </a:extLst>
          </p:cNvPr>
          <p:cNvSpPr>
            <a:spLocks noGrp="1"/>
          </p:cNvSpPr>
          <p:nvPr>
            <p:ph type="sldNum" sz="quarter" idx="5"/>
          </p:nvPr>
        </p:nvSpPr>
        <p:spPr/>
        <p:txBody>
          <a:bodyPr/>
          <a:lstStyle/>
          <a:p>
            <a:fld id="{9C2EF98E-B6FF-4B4C-B348-1EB5D4EBDBF3}" type="slidenum">
              <a:rPr lang="en-US" smtClean="0"/>
              <a:t>29</a:t>
            </a:fld>
            <a:endParaRPr lang="en-US" dirty="0"/>
          </a:p>
        </p:txBody>
      </p:sp>
    </p:spTree>
    <p:extLst>
      <p:ext uri="{BB962C8B-B14F-4D97-AF65-F5344CB8AC3E}">
        <p14:creationId xmlns:p14="http://schemas.microsoft.com/office/powerpoint/2010/main" val="3983260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a:t>
            </a:fld>
            <a:endParaRPr lang="en-US" dirty="0"/>
          </a:p>
        </p:txBody>
      </p:sp>
    </p:spTree>
    <p:extLst>
      <p:ext uri="{BB962C8B-B14F-4D97-AF65-F5344CB8AC3E}">
        <p14:creationId xmlns:p14="http://schemas.microsoft.com/office/powerpoint/2010/main" val="5316918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30</a:t>
            </a:fld>
            <a:endParaRPr lang="en-US" dirty="0"/>
          </a:p>
        </p:txBody>
      </p:sp>
    </p:spTree>
    <p:extLst>
      <p:ext uri="{BB962C8B-B14F-4D97-AF65-F5344CB8AC3E}">
        <p14:creationId xmlns:p14="http://schemas.microsoft.com/office/powerpoint/2010/main" val="21628883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51883-9EB1-0630-9064-CBC334F7BB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41F065-DDEF-6049-1F7A-9752B48E0D7C}"/>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0FDFB3DB-5B11-CD8A-B174-18FA3593CDC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3509433-015E-A825-703C-B7417153A1C2}"/>
              </a:ext>
            </a:extLst>
          </p:cNvPr>
          <p:cNvSpPr>
            <a:spLocks noGrp="1"/>
          </p:cNvSpPr>
          <p:nvPr>
            <p:ph type="sldNum" sz="quarter" idx="5"/>
          </p:nvPr>
        </p:nvSpPr>
        <p:spPr/>
        <p:txBody>
          <a:bodyPr/>
          <a:lstStyle/>
          <a:p>
            <a:fld id="{652F1279-6CE4-4169-83D3-4483097B6907}" type="slidenum">
              <a:rPr lang="en-US" smtClean="0"/>
              <a:t>31</a:t>
            </a:fld>
            <a:endParaRPr lang="en-US" dirty="0"/>
          </a:p>
        </p:txBody>
      </p:sp>
    </p:spTree>
    <p:extLst>
      <p:ext uri="{BB962C8B-B14F-4D97-AF65-F5344CB8AC3E}">
        <p14:creationId xmlns:p14="http://schemas.microsoft.com/office/powerpoint/2010/main" val="17904612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62126-A250-C0ED-CA68-670008D034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593F17-53CA-6C44-273A-CD1576BE1712}"/>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3E6FDC7C-48BD-64EC-188A-4BFAF6E730D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BEFBC6D-1485-512E-0C83-8FD1F04613F2}"/>
              </a:ext>
            </a:extLst>
          </p:cNvPr>
          <p:cNvSpPr>
            <a:spLocks noGrp="1"/>
          </p:cNvSpPr>
          <p:nvPr>
            <p:ph type="sldNum" sz="quarter" idx="5"/>
          </p:nvPr>
        </p:nvSpPr>
        <p:spPr/>
        <p:txBody>
          <a:bodyPr/>
          <a:lstStyle/>
          <a:p>
            <a:fld id="{9C2EF98E-B6FF-4B4C-B348-1EB5D4EBDBF3}" type="slidenum">
              <a:rPr lang="en-US" smtClean="0"/>
              <a:t>32</a:t>
            </a:fld>
            <a:endParaRPr lang="en-US" dirty="0"/>
          </a:p>
        </p:txBody>
      </p:sp>
    </p:spTree>
    <p:extLst>
      <p:ext uri="{BB962C8B-B14F-4D97-AF65-F5344CB8AC3E}">
        <p14:creationId xmlns:p14="http://schemas.microsoft.com/office/powerpoint/2010/main" val="20265300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DF330-AB5C-4A16-61D0-4B3F0453F0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C6DAF1-E8DD-3B20-F3D7-F08BCDA7572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D3D6E2AA-DDDC-B481-4B52-FA5B2FEF74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4B3DA9A-809C-671E-C42B-4F4DC8FCDCF2}"/>
              </a:ext>
            </a:extLst>
          </p:cNvPr>
          <p:cNvSpPr>
            <a:spLocks noGrp="1"/>
          </p:cNvSpPr>
          <p:nvPr>
            <p:ph type="sldNum" sz="quarter" idx="5"/>
          </p:nvPr>
        </p:nvSpPr>
        <p:spPr/>
        <p:txBody>
          <a:bodyPr/>
          <a:lstStyle/>
          <a:p>
            <a:fld id="{9C2EF98E-B6FF-4B4C-B348-1EB5D4EBDBF3}" type="slidenum">
              <a:rPr lang="en-US" smtClean="0"/>
              <a:t>33</a:t>
            </a:fld>
            <a:endParaRPr lang="en-US" dirty="0"/>
          </a:p>
        </p:txBody>
      </p:sp>
    </p:spTree>
    <p:extLst>
      <p:ext uri="{BB962C8B-B14F-4D97-AF65-F5344CB8AC3E}">
        <p14:creationId xmlns:p14="http://schemas.microsoft.com/office/powerpoint/2010/main" val="40840503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D5C817-FF22-1CE1-0B85-C65638B37F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F540AD-19DC-9EF1-7658-1C314D3A980A}"/>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17CBF6AF-3F11-C7D2-08E1-3A3FE53A6001}"/>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1C7DEC2-832C-B733-1ADD-86D68F6BFD17}"/>
              </a:ext>
            </a:extLst>
          </p:cNvPr>
          <p:cNvSpPr>
            <a:spLocks noGrp="1"/>
          </p:cNvSpPr>
          <p:nvPr>
            <p:ph type="sldNum" sz="quarter" idx="5"/>
          </p:nvPr>
        </p:nvSpPr>
        <p:spPr/>
        <p:txBody>
          <a:bodyPr/>
          <a:lstStyle/>
          <a:p>
            <a:fld id="{9C2EF98E-B6FF-4B4C-B348-1EB5D4EBDBF3}" type="slidenum">
              <a:rPr lang="en-US" smtClean="0"/>
              <a:t>34</a:t>
            </a:fld>
            <a:endParaRPr lang="en-US" dirty="0"/>
          </a:p>
        </p:txBody>
      </p:sp>
    </p:spTree>
    <p:extLst>
      <p:ext uri="{BB962C8B-B14F-4D97-AF65-F5344CB8AC3E}">
        <p14:creationId xmlns:p14="http://schemas.microsoft.com/office/powerpoint/2010/main" val="35834963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BE255-4D87-9096-9E43-2B76EFF462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05D9CB-89A5-0C41-5418-ECC10AA13B9B}"/>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1BDD2421-5617-D530-226D-21BBF4B6F8E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014FA9-50C8-D13B-DBA7-FBEEF45B5C05}"/>
              </a:ext>
            </a:extLst>
          </p:cNvPr>
          <p:cNvSpPr>
            <a:spLocks noGrp="1"/>
          </p:cNvSpPr>
          <p:nvPr>
            <p:ph type="sldNum" sz="quarter" idx="5"/>
          </p:nvPr>
        </p:nvSpPr>
        <p:spPr/>
        <p:txBody>
          <a:bodyPr/>
          <a:lstStyle/>
          <a:p>
            <a:fld id="{652F1279-6CE4-4169-83D3-4483097B6907}" type="slidenum">
              <a:rPr lang="en-US" smtClean="0"/>
              <a:t>35</a:t>
            </a:fld>
            <a:endParaRPr lang="en-US" dirty="0"/>
          </a:p>
        </p:txBody>
      </p:sp>
    </p:spTree>
    <p:extLst>
      <p:ext uri="{BB962C8B-B14F-4D97-AF65-F5344CB8AC3E}">
        <p14:creationId xmlns:p14="http://schemas.microsoft.com/office/powerpoint/2010/main" val="1040239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32DE4-7D97-A588-A884-CB02A58503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A8BDD5-6278-B4A6-539C-C323675E259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D5D187A8-D8C3-D590-FD35-3BC7A0E2EBFB}"/>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49A10DA-F8C6-08DA-549F-EC4F5981A585}"/>
              </a:ext>
            </a:extLst>
          </p:cNvPr>
          <p:cNvSpPr>
            <a:spLocks noGrp="1"/>
          </p:cNvSpPr>
          <p:nvPr>
            <p:ph type="sldNum" sz="quarter" idx="5"/>
          </p:nvPr>
        </p:nvSpPr>
        <p:spPr/>
        <p:txBody>
          <a:bodyPr/>
          <a:lstStyle/>
          <a:p>
            <a:fld id="{652F1279-6CE4-4169-83D3-4483097B6907}" type="slidenum">
              <a:rPr lang="en-US" smtClean="0"/>
              <a:t>36</a:t>
            </a:fld>
            <a:endParaRPr lang="en-US" dirty="0"/>
          </a:p>
        </p:txBody>
      </p:sp>
    </p:spTree>
    <p:extLst>
      <p:ext uri="{BB962C8B-B14F-4D97-AF65-F5344CB8AC3E}">
        <p14:creationId xmlns:p14="http://schemas.microsoft.com/office/powerpoint/2010/main" val="16803463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56F85-5B11-637F-85C6-2E97195C58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3BCE3C-C223-7C23-E794-E525EF544A1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2255E195-3410-10FE-BA0B-618B101560A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8435AA6-EF1B-2216-3288-A0C5DAC26A87}"/>
              </a:ext>
            </a:extLst>
          </p:cNvPr>
          <p:cNvSpPr>
            <a:spLocks noGrp="1"/>
          </p:cNvSpPr>
          <p:nvPr>
            <p:ph type="sldNum" sz="quarter" idx="5"/>
          </p:nvPr>
        </p:nvSpPr>
        <p:spPr/>
        <p:txBody>
          <a:bodyPr/>
          <a:lstStyle/>
          <a:p>
            <a:fld id="{652F1279-6CE4-4169-83D3-4483097B6907}" type="slidenum">
              <a:rPr lang="en-US" smtClean="0"/>
              <a:t>37</a:t>
            </a:fld>
            <a:endParaRPr lang="en-US" dirty="0"/>
          </a:p>
        </p:txBody>
      </p:sp>
    </p:spTree>
    <p:extLst>
      <p:ext uri="{BB962C8B-B14F-4D97-AF65-F5344CB8AC3E}">
        <p14:creationId xmlns:p14="http://schemas.microsoft.com/office/powerpoint/2010/main" val="20107699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4C5E6F-EE24-D68A-5263-51BC254DCB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577B63-D893-5B94-C148-28BD2FCC8C93}"/>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FE375DDC-10F6-2C20-C960-5C0DDB43C52E}"/>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81254A9-A533-C04F-5F22-27809EBF3304}"/>
              </a:ext>
            </a:extLst>
          </p:cNvPr>
          <p:cNvSpPr>
            <a:spLocks noGrp="1"/>
          </p:cNvSpPr>
          <p:nvPr>
            <p:ph type="sldNum" sz="quarter" idx="5"/>
          </p:nvPr>
        </p:nvSpPr>
        <p:spPr/>
        <p:txBody>
          <a:bodyPr/>
          <a:lstStyle/>
          <a:p>
            <a:fld id="{652F1279-6CE4-4169-83D3-4483097B6907}" type="slidenum">
              <a:rPr lang="en-US" smtClean="0"/>
              <a:t>38</a:t>
            </a:fld>
            <a:endParaRPr lang="en-US" dirty="0"/>
          </a:p>
        </p:txBody>
      </p:sp>
    </p:spTree>
    <p:extLst>
      <p:ext uri="{BB962C8B-B14F-4D97-AF65-F5344CB8AC3E}">
        <p14:creationId xmlns:p14="http://schemas.microsoft.com/office/powerpoint/2010/main" val="34167927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BF1F7-F779-1679-3858-C210FF5870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7B4CC2-18BB-08E9-3DE6-0B8CD4B7E0E3}"/>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3E1C6A8C-9E12-C2BE-E74D-B9FB9E2168E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60A2DC1-47A7-B6C4-3D91-6FC49F0EF091}"/>
              </a:ext>
            </a:extLst>
          </p:cNvPr>
          <p:cNvSpPr>
            <a:spLocks noGrp="1"/>
          </p:cNvSpPr>
          <p:nvPr>
            <p:ph type="sldNum" sz="quarter" idx="5"/>
          </p:nvPr>
        </p:nvSpPr>
        <p:spPr/>
        <p:txBody>
          <a:bodyPr/>
          <a:lstStyle/>
          <a:p>
            <a:fld id="{652F1279-6CE4-4169-83D3-4483097B6907}" type="slidenum">
              <a:rPr lang="en-US" smtClean="0"/>
              <a:t>39</a:t>
            </a:fld>
            <a:endParaRPr lang="en-US" dirty="0"/>
          </a:p>
        </p:txBody>
      </p:sp>
    </p:spTree>
    <p:extLst>
      <p:ext uri="{BB962C8B-B14F-4D97-AF65-F5344CB8AC3E}">
        <p14:creationId xmlns:p14="http://schemas.microsoft.com/office/powerpoint/2010/main" val="1771062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dirty="0"/>
          </a:p>
        </p:txBody>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2EF98E-B6FF-4B4C-B348-1EB5D4EBDBF3}" type="slidenum">
              <a:rPr lang="en-US" smtClean="0"/>
              <a:t>4</a:t>
            </a:fld>
            <a:endParaRPr lang="en-US" dirty="0"/>
          </a:p>
        </p:txBody>
      </p:sp>
    </p:spTree>
    <p:extLst>
      <p:ext uri="{BB962C8B-B14F-4D97-AF65-F5344CB8AC3E}">
        <p14:creationId xmlns:p14="http://schemas.microsoft.com/office/powerpoint/2010/main" val="8955886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F73A8-9E33-ABA3-27DF-BA4DA1C0B2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FF0480-9230-2594-2CEE-6D532DA3D24A}"/>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1D53065-4ED5-32D6-9FAE-971CE9DFA63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50375A3-CA26-64F9-7051-B3814C13CF00}"/>
              </a:ext>
            </a:extLst>
          </p:cNvPr>
          <p:cNvSpPr>
            <a:spLocks noGrp="1"/>
          </p:cNvSpPr>
          <p:nvPr>
            <p:ph type="sldNum" sz="quarter" idx="5"/>
          </p:nvPr>
        </p:nvSpPr>
        <p:spPr/>
        <p:txBody>
          <a:bodyPr/>
          <a:lstStyle/>
          <a:p>
            <a:fld id="{652F1279-6CE4-4169-83D3-4483097B6907}" type="slidenum">
              <a:rPr lang="en-US" smtClean="0"/>
              <a:t>40</a:t>
            </a:fld>
            <a:endParaRPr lang="en-US" dirty="0"/>
          </a:p>
        </p:txBody>
      </p:sp>
    </p:spTree>
    <p:extLst>
      <p:ext uri="{BB962C8B-B14F-4D97-AF65-F5344CB8AC3E}">
        <p14:creationId xmlns:p14="http://schemas.microsoft.com/office/powerpoint/2010/main" val="28250636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8833A-B1B0-A104-54A1-C6854991E6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635D81-B661-8F77-40D6-AB698B8D758C}"/>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163CDFB9-12CD-4508-A6FF-3CA616B3C4F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0021B98-C0DC-D90C-187E-B6E94DE1EDB1}"/>
              </a:ext>
            </a:extLst>
          </p:cNvPr>
          <p:cNvSpPr>
            <a:spLocks noGrp="1"/>
          </p:cNvSpPr>
          <p:nvPr>
            <p:ph type="sldNum" sz="quarter" idx="5"/>
          </p:nvPr>
        </p:nvSpPr>
        <p:spPr/>
        <p:txBody>
          <a:bodyPr/>
          <a:lstStyle/>
          <a:p>
            <a:fld id="{652F1279-6CE4-4169-83D3-4483097B6907}" type="slidenum">
              <a:rPr lang="en-US" smtClean="0"/>
              <a:t>41</a:t>
            </a:fld>
            <a:endParaRPr lang="en-US" dirty="0"/>
          </a:p>
        </p:txBody>
      </p:sp>
    </p:spTree>
    <p:extLst>
      <p:ext uri="{BB962C8B-B14F-4D97-AF65-F5344CB8AC3E}">
        <p14:creationId xmlns:p14="http://schemas.microsoft.com/office/powerpoint/2010/main" val="20480164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AF1C8-7FD1-6674-56AE-349E737F6E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6937D5-C5A6-079C-DBD6-2A3CDFD54BD2}"/>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0ED034BD-0329-C518-DEAE-3A23E330607E}"/>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61808BF-9A9F-ED05-5C7C-2215535005E1}"/>
              </a:ext>
            </a:extLst>
          </p:cNvPr>
          <p:cNvSpPr>
            <a:spLocks noGrp="1"/>
          </p:cNvSpPr>
          <p:nvPr>
            <p:ph type="sldNum" sz="quarter" idx="5"/>
          </p:nvPr>
        </p:nvSpPr>
        <p:spPr/>
        <p:txBody>
          <a:bodyPr/>
          <a:lstStyle/>
          <a:p>
            <a:fld id="{652F1279-6CE4-4169-83D3-4483097B6907}" type="slidenum">
              <a:rPr lang="en-US" smtClean="0"/>
              <a:t>42</a:t>
            </a:fld>
            <a:endParaRPr lang="en-US" dirty="0"/>
          </a:p>
        </p:txBody>
      </p:sp>
    </p:spTree>
    <p:extLst>
      <p:ext uri="{BB962C8B-B14F-4D97-AF65-F5344CB8AC3E}">
        <p14:creationId xmlns:p14="http://schemas.microsoft.com/office/powerpoint/2010/main" val="20535236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BD03B-A502-8168-8F5F-954102AC87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FD98B4-DC43-68C5-9C9B-53BF64678F96}"/>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4D794A9C-9F5D-96AB-FAFD-4F354F6AF5A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D4D228F-A573-FAE5-14B1-12399F3B3FD6}"/>
              </a:ext>
            </a:extLst>
          </p:cNvPr>
          <p:cNvSpPr>
            <a:spLocks noGrp="1"/>
          </p:cNvSpPr>
          <p:nvPr>
            <p:ph type="sldNum" sz="quarter" idx="5"/>
          </p:nvPr>
        </p:nvSpPr>
        <p:spPr/>
        <p:txBody>
          <a:bodyPr/>
          <a:lstStyle/>
          <a:p>
            <a:fld id="{652F1279-6CE4-4169-83D3-4483097B6907}" type="slidenum">
              <a:rPr lang="en-US" smtClean="0"/>
              <a:t>43</a:t>
            </a:fld>
            <a:endParaRPr lang="en-US" dirty="0"/>
          </a:p>
        </p:txBody>
      </p:sp>
    </p:spTree>
    <p:extLst>
      <p:ext uri="{BB962C8B-B14F-4D97-AF65-F5344CB8AC3E}">
        <p14:creationId xmlns:p14="http://schemas.microsoft.com/office/powerpoint/2010/main" val="18214316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D2269-BE9B-002E-DC79-4CC30718FA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512E20-7A2E-1D53-2CBD-BF35FDB93FCA}"/>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4CB4C16B-5B2A-0E12-52A4-512D6922A5C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4D190EC-D51B-3E58-E157-8B5A69A54BC7}"/>
              </a:ext>
            </a:extLst>
          </p:cNvPr>
          <p:cNvSpPr>
            <a:spLocks noGrp="1"/>
          </p:cNvSpPr>
          <p:nvPr>
            <p:ph type="sldNum" sz="quarter" idx="5"/>
          </p:nvPr>
        </p:nvSpPr>
        <p:spPr/>
        <p:txBody>
          <a:bodyPr/>
          <a:lstStyle/>
          <a:p>
            <a:fld id="{652F1279-6CE4-4169-83D3-4483097B6907}" type="slidenum">
              <a:rPr lang="en-US" smtClean="0"/>
              <a:t>44</a:t>
            </a:fld>
            <a:endParaRPr lang="en-US" dirty="0"/>
          </a:p>
        </p:txBody>
      </p:sp>
    </p:spTree>
    <p:extLst>
      <p:ext uri="{BB962C8B-B14F-4D97-AF65-F5344CB8AC3E}">
        <p14:creationId xmlns:p14="http://schemas.microsoft.com/office/powerpoint/2010/main" val="15077664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9EA36-E20E-2E33-5429-0CE3BD915D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6CEB0F-A5EB-7813-450C-F61A2F2147A3}"/>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2C562633-6B26-BE8E-AABD-AAE7735BDD1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D3CC69D-9BC1-5D06-E30E-C7A0CCC63324}"/>
              </a:ext>
            </a:extLst>
          </p:cNvPr>
          <p:cNvSpPr>
            <a:spLocks noGrp="1"/>
          </p:cNvSpPr>
          <p:nvPr>
            <p:ph type="sldNum" sz="quarter" idx="5"/>
          </p:nvPr>
        </p:nvSpPr>
        <p:spPr/>
        <p:txBody>
          <a:bodyPr/>
          <a:lstStyle/>
          <a:p>
            <a:fld id="{652F1279-6CE4-4169-83D3-4483097B6907}" type="slidenum">
              <a:rPr lang="en-US" smtClean="0"/>
              <a:t>45</a:t>
            </a:fld>
            <a:endParaRPr lang="en-US" dirty="0"/>
          </a:p>
        </p:txBody>
      </p:sp>
    </p:spTree>
    <p:extLst>
      <p:ext uri="{BB962C8B-B14F-4D97-AF65-F5344CB8AC3E}">
        <p14:creationId xmlns:p14="http://schemas.microsoft.com/office/powerpoint/2010/main" val="7767046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9DDE5-792C-703B-E8A8-1500AD33A8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F8324F-78F6-8388-FEF0-2660B375BA87}"/>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7EEEDE54-6182-6D2C-6B5C-2BB2E44EDB73}"/>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525FA47-8188-1856-013E-AA9D24F1815C}"/>
              </a:ext>
            </a:extLst>
          </p:cNvPr>
          <p:cNvSpPr>
            <a:spLocks noGrp="1"/>
          </p:cNvSpPr>
          <p:nvPr>
            <p:ph type="sldNum" sz="quarter" idx="5"/>
          </p:nvPr>
        </p:nvSpPr>
        <p:spPr/>
        <p:txBody>
          <a:bodyPr/>
          <a:lstStyle/>
          <a:p>
            <a:fld id="{652F1279-6CE4-4169-83D3-4483097B6907}" type="slidenum">
              <a:rPr lang="en-US" smtClean="0"/>
              <a:t>46</a:t>
            </a:fld>
            <a:endParaRPr lang="en-US" dirty="0"/>
          </a:p>
        </p:txBody>
      </p:sp>
    </p:spTree>
    <p:extLst>
      <p:ext uri="{BB962C8B-B14F-4D97-AF65-F5344CB8AC3E}">
        <p14:creationId xmlns:p14="http://schemas.microsoft.com/office/powerpoint/2010/main" val="32975257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DD4D6-3DB9-A1C1-F774-4ADC5698B3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A0E953-4D25-46DF-C3B0-C555CDAF9D37}"/>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7CEF4452-35FE-C90E-1343-BEA3EFF4983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1662146-451F-0327-408D-5E338B79950A}"/>
              </a:ext>
            </a:extLst>
          </p:cNvPr>
          <p:cNvSpPr>
            <a:spLocks noGrp="1"/>
          </p:cNvSpPr>
          <p:nvPr>
            <p:ph type="sldNum" sz="quarter" idx="5"/>
          </p:nvPr>
        </p:nvSpPr>
        <p:spPr/>
        <p:txBody>
          <a:bodyPr/>
          <a:lstStyle/>
          <a:p>
            <a:fld id="{652F1279-6CE4-4169-83D3-4483097B6907}" type="slidenum">
              <a:rPr lang="en-US" smtClean="0"/>
              <a:t>47</a:t>
            </a:fld>
            <a:endParaRPr lang="en-US" dirty="0"/>
          </a:p>
        </p:txBody>
      </p:sp>
    </p:spTree>
    <p:extLst>
      <p:ext uri="{BB962C8B-B14F-4D97-AF65-F5344CB8AC3E}">
        <p14:creationId xmlns:p14="http://schemas.microsoft.com/office/powerpoint/2010/main" val="18798189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C76E1-B0A4-7BBE-3F1E-BD99D32465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CE019B-4BFE-01AE-CFAE-72527ACE1FE4}"/>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183D297E-624E-1D1A-7F7E-C2FB1E8CA34C}"/>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D74647D-E691-BAF4-361C-8C9B1374A33F}"/>
              </a:ext>
            </a:extLst>
          </p:cNvPr>
          <p:cNvSpPr>
            <a:spLocks noGrp="1"/>
          </p:cNvSpPr>
          <p:nvPr>
            <p:ph type="sldNum" sz="quarter" idx="5"/>
          </p:nvPr>
        </p:nvSpPr>
        <p:spPr/>
        <p:txBody>
          <a:bodyPr/>
          <a:lstStyle/>
          <a:p>
            <a:fld id="{652F1279-6CE4-4169-83D3-4483097B6907}" type="slidenum">
              <a:rPr lang="en-US" smtClean="0"/>
              <a:t>48</a:t>
            </a:fld>
            <a:endParaRPr lang="en-US" dirty="0"/>
          </a:p>
        </p:txBody>
      </p:sp>
    </p:spTree>
    <p:extLst>
      <p:ext uri="{BB962C8B-B14F-4D97-AF65-F5344CB8AC3E}">
        <p14:creationId xmlns:p14="http://schemas.microsoft.com/office/powerpoint/2010/main" val="18492388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3269A-4FA5-619A-AB80-0A0D031180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3ABCA0-C180-3A88-76E1-38C1D6052057}"/>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A58C1FF7-CBAC-54D5-6D2D-F8E32D26943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55D28A-3D27-0B32-3E31-76C928198B03}"/>
              </a:ext>
            </a:extLst>
          </p:cNvPr>
          <p:cNvSpPr>
            <a:spLocks noGrp="1"/>
          </p:cNvSpPr>
          <p:nvPr>
            <p:ph type="sldNum" sz="quarter" idx="5"/>
          </p:nvPr>
        </p:nvSpPr>
        <p:spPr/>
        <p:txBody>
          <a:bodyPr/>
          <a:lstStyle/>
          <a:p>
            <a:fld id="{652F1279-6CE4-4169-83D3-4483097B6907}" type="slidenum">
              <a:rPr lang="en-US" smtClean="0"/>
              <a:t>49</a:t>
            </a:fld>
            <a:endParaRPr lang="en-US" dirty="0"/>
          </a:p>
        </p:txBody>
      </p:sp>
    </p:spTree>
    <p:extLst>
      <p:ext uri="{BB962C8B-B14F-4D97-AF65-F5344CB8AC3E}">
        <p14:creationId xmlns:p14="http://schemas.microsoft.com/office/powerpoint/2010/main" val="1367356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FBF76-C79F-9F8B-E52B-0305842416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CFBA48-B803-29E0-6F9E-37D4C5305935}"/>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AEE68EB-C570-EB16-F1E9-6085A979A8E7}"/>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a:t>CTRL+Click</a:t>
            </a:r>
          </a:p>
          <a:p>
            <a:endParaRPr lang="en-US" dirty="0"/>
          </a:p>
        </p:txBody>
      </p:sp>
      <p:sp>
        <p:nvSpPr>
          <p:cNvPr id="4" name="Slide Number Placeholder 3">
            <a:extLst>
              <a:ext uri="{FF2B5EF4-FFF2-40B4-BE49-F238E27FC236}">
                <a16:creationId xmlns:a16="http://schemas.microsoft.com/office/drawing/2014/main" id="{120937AB-6E20-C8B5-ED99-1C53B504B314}"/>
              </a:ext>
            </a:extLst>
          </p:cNvPr>
          <p:cNvSpPr>
            <a:spLocks noGrp="1"/>
          </p:cNvSpPr>
          <p:nvPr>
            <p:ph type="sldNum" sz="quarter" idx="5"/>
          </p:nvPr>
        </p:nvSpPr>
        <p:spPr/>
        <p:txBody>
          <a:bodyPr/>
          <a:lstStyle/>
          <a:p>
            <a:fld id="{652F1279-6CE4-4169-83D3-4483097B6907}" type="slidenum">
              <a:rPr lang="en-US" smtClean="0"/>
              <a:t>5</a:t>
            </a:fld>
            <a:endParaRPr lang="en-US" dirty="0"/>
          </a:p>
        </p:txBody>
      </p:sp>
    </p:spTree>
    <p:extLst>
      <p:ext uri="{BB962C8B-B14F-4D97-AF65-F5344CB8AC3E}">
        <p14:creationId xmlns:p14="http://schemas.microsoft.com/office/powerpoint/2010/main" val="41382310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1F23D-A398-3A66-02DD-36850DE778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EC5F0A-E953-DF92-7C2A-133D681357B6}"/>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0C699CDF-EE39-3871-4FFC-9F4407969DE3}"/>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E90C3AF-A7FA-0EC0-0F42-6C355ED4A7A6}"/>
              </a:ext>
            </a:extLst>
          </p:cNvPr>
          <p:cNvSpPr>
            <a:spLocks noGrp="1"/>
          </p:cNvSpPr>
          <p:nvPr>
            <p:ph type="sldNum" sz="quarter" idx="5"/>
          </p:nvPr>
        </p:nvSpPr>
        <p:spPr/>
        <p:txBody>
          <a:bodyPr/>
          <a:lstStyle/>
          <a:p>
            <a:fld id="{652F1279-6CE4-4169-83D3-4483097B6907}" type="slidenum">
              <a:rPr lang="en-US" smtClean="0"/>
              <a:t>50</a:t>
            </a:fld>
            <a:endParaRPr lang="en-US" dirty="0"/>
          </a:p>
        </p:txBody>
      </p:sp>
    </p:spTree>
    <p:extLst>
      <p:ext uri="{BB962C8B-B14F-4D97-AF65-F5344CB8AC3E}">
        <p14:creationId xmlns:p14="http://schemas.microsoft.com/office/powerpoint/2010/main" val="40040016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E2B4D-601B-5B53-3B00-EADF1497BE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F23763-FAB0-08BF-6617-DD809BD60E71}"/>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726AB14C-7E30-360E-8963-E6716C69F71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3AE8EB2-4153-8EED-8865-A44774E6E157}"/>
              </a:ext>
            </a:extLst>
          </p:cNvPr>
          <p:cNvSpPr>
            <a:spLocks noGrp="1"/>
          </p:cNvSpPr>
          <p:nvPr>
            <p:ph type="sldNum" sz="quarter" idx="5"/>
          </p:nvPr>
        </p:nvSpPr>
        <p:spPr/>
        <p:txBody>
          <a:bodyPr/>
          <a:lstStyle/>
          <a:p>
            <a:fld id="{652F1279-6CE4-4169-83D3-4483097B6907}" type="slidenum">
              <a:rPr lang="en-US" smtClean="0"/>
              <a:t>51</a:t>
            </a:fld>
            <a:endParaRPr lang="en-US" dirty="0"/>
          </a:p>
        </p:txBody>
      </p:sp>
    </p:spTree>
    <p:extLst>
      <p:ext uri="{BB962C8B-B14F-4D97-AF65-F5344CB8AC3E}">
        <p14:creationId xmlns:p14="http://schemas.microsoft.com/office/powerpoint/2010/main" val="1683863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E75D8-049D-F1C8-10E6-74235B6E2A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546C45-DCFA-740C-4CD9-1F20A552D53B}"/>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222FECFE-EFF3-AFEC-62CF-891B0B1179EB}"/>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AD4A01A-0FA5-5E04-179A-3AF80EEDE9E4}"/>
              </a:ext>
            </a:extLst>
          </p:cNvPr>
          <p:cNvSpPr>
            <a:spLocks noGrp="1"/>
          </p:cNvSpPr>
          <p:nvPr>
            <p:ph type="sldNum" sz="quarter" idx="5"/>
          </p:nvPr>
        </p:nvSpPr>
        <p:spPr/>
        <p:txBody>
          <a:bodyPr/>
          <a:lstStyle/>
          <a:p>
            <a:fld id="{652F1279-6CE4-4169-83D3-4483097B6907}" type="slidenum">
              <a:rPr lang="en-US" smtClean="0"/>
              <a:t>52</a:t>
            </a:fld>
            <a:endParaRPr lang="en-US" dirty="0"/>
          </a:p>
        </p:txBody>
      </p:sp>
    </p:spTree>
    <p:extLst>
      <p:ext uri="{BB962C8B-B14F-4D97-AF65-F5344CB8AC3E}">
        <p14:creationId xmlns:p14="http://schemas.microsoft.com/office/powerpoint/2010/main" val="42413682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EA60C-F31F-10CF-47B2-2B36B405A7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F69609-B320-F532-F152-D4F4CFB7841B}"/>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5923E8F0-9A13-19B6-B199-E6125272C6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233A4C9-C261-47B7-455E-DD919BB5C2D7}"/>
              </a:ext>
            </a:extLst>
          </p:cNvPr>
          <p:cNvSpPr>
            <a:spLocks noGrp="1"/>
          </p:cNvSpPr>
          <p:nvPr>
            <p:ph type="sldNum" sz="quarter" idx="5"/>
          </p:nvPr>
        </p:nvSpPr>
        <p:spPr/>
        <p:txBody>
          <a:bodyPr/>
          <a:lstStyle/>
          <a:p>
            <a:fld id="{652F1279-6CE4-4169-83D3-4483097B6907}" type="slidenum">
              <a:rPr lang="en-US" smtClean="0"/>
              <a:t>53</a:t>
            </a:fld>
            <a:endParaRPr lang="en-US" dirty="0"/>
          </a:p>
        </p:txBody>
      </p:sp>
    </p:spTree>
    <p:extLst>
      <p:ext uri="{BB962C8B-B14F-4D97-AF65-F5344CB8AC3E}">
        <p14:creationId xmlns:p14="http://schemas.microsoft.com/office/powerpoint/2010/main" val="35133900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CF4F2-22A6-274A-0D54-F751C091D5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FD7144-4027-E837-6B95-66B1A64018BA}"/>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A8DD9360-6002-8A57-C003-0CEDC7A6A458}"/>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15492A2-9918-5CE5-577F-44FEEB4B5FAF}"/>
              </a:ext>
            </a:extLst>
          </p:cNvPr>
          <p:cNvSpPr>
            <a:spLocks noGrp="1"/>
          </p:cNvSpPr>
          <p:nvPr>
            <p:ph type="sldNum" sz="quarter" idx="5"/>
          </p:nvPr>
        </p:nvSpPr>
        <p:spPr/>
        <p:txBody>
          <a:bodyPr/>
          <a:lstStyle/>
          <a:p>
            <a:fld id="{652F1279-6CE4-4169-83D3-4483097B6907}" type="slidenum">
              <a:rPr lang="en-US" smtClean="0"/>
              <a:t>54</a:t>
            </a:fld>
            <a:endParaRPr lang="en-US" dirty="0"/>
          </a:p>
        </p:txBody>
      </p:sp>
    </p:spTree>
    <p:extLst>
      <p:ext uri="{BB962C8B-B14F-4D97-AF65-F5344CB8AC3E}">
        <p14:creationId xmlns:p14="http://schemas.microsoft.com/office/powerpoint/2010/main" val="39256491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105EE-FBE4-09DC-3BB0-8AF85771C3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BDDDC1-3633-5D84-B219-B4F2EDCB394C}"/>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7D0705E8-EC52-E1A0-A854-393C4F503F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3374577-6883-351D-D38D-D228DB59CEEA}"/>
              </a:ext>
            </a:extLst>
          </p:cNvPr>
          <p:cNvSpPr>
            <a:spLocks noGrp="1"/>
          </p:cNvSpPr>
          <p:nvPr>
            <p:ph type="sldNum" sz="quarter" idx="5"/>
          </p:nvPr>
        </p:nvSpPr>
        <p:spPr/>
        <p:txBody>
          <a:bodyPr/>
          <a:lstStyle/>
          <a:p>
            <a:fld id="{652F1279-6CE4-4169-83D3-4483097B6907}" type="slidenum">
              <a:rPr lang="en-US" smtClean="0"/>
              <a:t>55</a:t>
            </a:fld>
            <a:endParaRPr lang="en-US" dirty="0"/>
          </a:p>
        </p:txBody>
      </p:sp>
    </p:spTree>
    <p:extLst>
      <p:ext uri="{BB962C8B-B14F-4D97-AF65-F5344CB8AC3E}">
        <p14:creationId xmlns:p14="http://schemas.microsoft.com/office/powerpoint/2010/main" val="18060689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56</a:t>
            </a:fld>
            <a:endParaRPr lang="en-US" dirty="0"/>
          </a:p>
        </p:txBody>
      </p:sp>
    </p:spTree>
    <p:extLst>
      <p:ext uri="{BB962C8B-B14F-4D97-AF65-F5344CB8AC3E}">
        <p14:creationId xmlns:p14="http://schemas.microsoft.com/office/powerpoint/2010/main" val="34609748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FE9B5-434F-EA02-F4AA-49AF2B7C08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E360E2-A74F-C969-E5E5-5192A28B44A3}"/>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7BA150C9-BBE6-789B-2855-53E4DC5B159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11091A1-26FA-4FD5-8BF5-0245E264B25C}"/>
              </a:ext>
            </a:extLst>
          </p:cNvPr>
          <p:cNvSpPr>
            <a:spLocks noGrp="1"/>
          </p:cNvSpPr>
          <p:nvPr>
            <p:ph type="sldNum" sz="quarter" idx="5"/>
          </p:nvPr>
        </p:nvSpPr>
        <p:spPr/>
        <p:txBody>
          <a:bodyPr/>
          <a:lstStyle/>
          <a:p>
            <a:fld id="{652F1279-6CE4-4169-83D3-4483097B6907}" type="slidenum">
              <a:rPr lang="en-US" smtClean="0"/>
              <a:t>57</a:t>
            </a:fld>
            <a:endParaRPr lang="en-US" dirty="0"/>
          </a:p>
        </p:txBody>
      </p:sp>
    </p:spTree>
    <p:extLst>
      <p:ext uri="{BB962C8B-B14F-4D97-AF65-F5344CB8AC3E}">
        <p14:creationId xmlns:p14="http://schemas.microsoft.com/office/powerpoint/2010/main" val="6097235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BDA06-30C5-0843-CB84-1B7F0DC10C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5A7BD7-14A9-B8E2-8933-939E8BB5A317}"/>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60384661-2960-1AEA-CFB9-84C43EBF134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A3B36FE-39E8-3A18-A948-52EB01041530}"/>
              </a:ext>
            </a:extLst>
          </p:cNvPr>
          <p:cNvSpPr>
            <a:spLocks noGrp="1"/>
          </p:cNvSpPr>
          <p:nvPr>
            <p:ph type="sldNum" sz="quarter" idx="5"/>
          </p:nvPr>
        </p:nvSpPr>
        <p:spPr/>
        <p:txBody>
          <a:bodyPr/>
          <a:lstStyle/>
          <a:p>
            <a:fld id="{9C2EF98E-B6FF-4B4C-B348-1EB5D4EBDBF3}" type="slidenum">
              <a:rPr lang="en-US" smtClean="0"/>
              <a:t>58</a:t>
            </a:fld>
            <a:endParaRPr lang="en-US" dirty="0"/>
          </a:p>
        </p:txBody>
      </p:sp>
    </p:spTree>
    <p:extLst>
      <p:ext uri="{BB962C8B-B14F-4D97-AF65-F5344CB8AC3E}">
        <p14:creationId xmlns:p14="http://schemas.microsoft.com/office/powerpoint/2010/main" val="14770608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52CFA-18FA-B8A6-215C-9544EB3F36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04577C-292D-41DE-7239-A3CCF50D53DF}"/>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594CE34-9972-3B08-4009-FF93707C156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7FDC4F7-D2C2-0FC5-658F-2802E1092029}"/>
              </a:ext>
            </a:extLst>
          </p:cNvPr>
          <p:cNvSpPr>
            <a:spLocks noGrp="1"/>
          </p:cNvSpPr>
          <p:nvPr>
            <p:ph type="sldNum" sz="quarter" idx="5"/>
          </p:nvPr>
        </p:nvSpPr>
        <p:spPr/>
        <p:txBody>
          <a:bodyPr/>
          <a:lstStyle/>
          <a:p>
            <a:fld id="{9C2EF98E-B6FF-4B4C-B348-1EB5D4EBDBF3}" type="slidenum">
              <a:rPr lang="en-US" smtClean="0"/>
              <a:t>59</a:t>
            </a:fld>
            <a:endParaRPr lang="en-US" dirty="0"/>
          </a:p>
        </p:txBody>
      </p:sp>
    </p:spTree>
    <p:extLst>
      <p:ext uri="{BB962C8B-B14F-4D97-AF65-F5344CB8AC3E}">
        <p14:creationId xmlns:p14="http://schemas.microsoft.com/office/powerpoint/2010/main" val="2170708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E0572-103F-5520-AAAE-56277B93CB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6CC634-22E0-EAA8-E6F0-78A8D9B36927}"/>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830E6A81-CCF8-63EB-512D-D96C7C05262C}"/>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69FC471-A5D9-F5BB-262B-41B7BE0A6722}"/>
              </a:ext>
            </a:extLst>
          </p:cNvPr>
          <p:cNvSpPr>
            <a:spLocks noGrp="1"/>
          </p:cNvSpPr>
          <p:nvPr>
            <p:ph type="sldNum" sz="quarter" idx="5"/>
          </p:nvPr>
        </p:nvSpPr>
        <p:spPr/>
        <p:txBody>
          <a:bodyPr/>
          <a:lstStyle/>
          <a:p>
            <a:fld id="{652F1279-6CE4-4169-83D3-4483097B6907}" type="slidenum">
              <a:rPr lang="en-US" smtClean="0"/>
              <a:t>6</a:t>
            </a:fld>
            <a:endParaRPr lang="en-US" dirty="0"/>
          </a:p>
        </p:txBody>
      </p:sp>
    </p:spTree>
    <p:extLst>
      <p:ext uri="{BB962C8B-B14F-4D97-AF65-F5344CB8AC3E}">
        <p14:creationId xmlns:p14="http://schemas.microsoft.com/office/powerpoint/2010/main" val="33824921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0DDB2-079E-DFEF-7E63-2E800029F0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04651D-ED85-D8AE-6C88-DD8EDAC55D42}"/>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2867915-19E8-9073-C85F-EB3CFEC2BB7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88D348C-9AF3-779B-65A7-825D05B995C5}"/>
              </a:ext>
            </a:extLst>
          </p:cNvPr>
          <p:cNvSpPr>
            <a:spLocks noGrp="1"/>
          </p:cNvSpPr>
          <p:nvPr>
            <p:ph type="sldNum" sz="quarter" idx="5"/>
          </p:nvPr>
        </p:nvSpPr>
        <p:spPr/>
        <p:txBody>
          <a:bodyPr/>
          <a:lstStyle/>
          <a:p>
            <a:fld id="{652F1279-6CE4-4169-83D3-4483097B6907}" type="slidenum">
              <a:rPr lang="en-US" smtClean="0"/>
              <a:t>60</a:t>
            </a:fld>
            <a:endParaRPr lang="en-US" dirty="0"/>
          </a:p>
        </p:txBody>
      </p:sp>
    </p:spTree>
    <p:extLst>
      <p:ext uri="{BB962C8B-B14F-4D97-AF65-F5344CB8AC3E}">
        <p14:creationId xmlns:p14="http://schemas.microsoft.com/office/powerpoint/2010/main" val="29937896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123B4-58DF-AD6F-AF10-0BC6AEC8FA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439570-CB5D-AE57-DE6B-3EAEA06A7070}"/>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13A50A9-B064-87CF-3396-9C19B8596E6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6A6850B-8A20-C5D6-AAD1-6CC84BB6424F}"/>
              </a:ext>
            </a:extLst>
          </p:cNvPr>
          <p:cNvSpPr>
            <a:spLocks noGrp="1"/>
          </p:cNvSpPr>
          <p:nvPr>
            <p:ph type="sldNum" sz="quarter" idx="5"/>
          </p:nvPr>
        </p:nvSpPr>
        <p:spPr/>
        <p:txBody>
          <a:bodyPr/>
          <a:lstStyle/>
          <a:p>
            <a:fld id="{652F1279-6CE4-4169-83D3-4483097B6907}" type="slidenum">
              <a:rPr lang="en-US" smtClean="0"/>
              <a:t>61</a:t>
            </a:fld>
            <a:endParaRPr lang="en-US" dirty="0"/>
          </a:p>
        </p:txBody>
      </p:sp>
    </p:spTree>
    <p:extLst>
      <p:ext uri="{BB962C8B-B14F-4D97-AF65-F5344CB8AC3E}">
        <p14:creationId xmlns:p14="http://schemas.microsoft.com/office/powerpoint/2010/main" val="8379288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8A036-AABC-93DF-DDBA-F500731BE2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D8CC6B-EDA0-B302-0D7C-D7397E6B84FB}"/>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A4C461EB-21DE-DF03-3959-E3298820BA7B}"/>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7779E82-B12B-58F4-91CE-A7D99C712EA3}"/>
              </a:ext>
            </a:extLst>
          </p:cNvPr>
          <p:cNvSpPr>
            <a:spLocks noGrp="1"/>
          </p:cNvSpPr>
          <p:nvPr>
            <p:ph type="sldNum" sz="quarter" idx="5"/>
          </p:nvPr>
        </p:nvSpPr>
        <p:spPr/>
        <p:txBody>
          <a:bodyPr/>
          <a:lstStyle/>
          <a:p>
            <a:fld id="{652F1279-6CE4-4169-83D3-4483097B6907}" type="slidenum">
              <a:rPr lang="en-US" smtClean="0"/>
              <a:t>62</a:t>
            </a:fld>
            <a:endParaRPr lang="en-US" dirty="0"/>
          </a:p>
        </p:txBody>
      </p:sp>
    </p:spTree>
    <p:extLst>
      <p:ext uri="{BB962C8B-B14F-4D97-AF65-F5344CB8AC3E}">
        <p14:creationId xmlns:p14="http://schemas.microsoft.com/office/powerpoint/2010/main" val="26124787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03841-22F4-405E-F0F3-949A7F4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30A916-63EE-40C1-31A6-374EFE9AD2DC}"/>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4B26252-F599-0BAB-B241-1C2709C2053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D6C361A-A188-F770-8970-B28153A83D38}"/>
              </a:ext>
            </a:extLst>
          </p:cNvPr>
          <p:cNvSpPr>
            <a:spLocks noGrp="1"/>
          </p:cNvSpPr>
          <p:nvPr>
            <p:ph type="sldNum" sz="quarter" idx="5"/>
          </p:nvPr>
        </p:nvSpPr>
        <p:spPr/>
        <p:txBody>
          <a:bodyPr/>
          <a:lstStyle/>
          <a:p>
            <a:fld id="{652F1279-6CE4-4169-83D3-4483097B6907}" type="slidenum">
              <a:rPr lang="en-US" smtClean="0"/>
              <a:t>63</a:t>
            </a:fld>
            <a:endParaRPr lang="en-US" dirty="0"/>
          </a:p>
        </p:txBody>
      </p:sp>
    </p:spTree>
    <p:extLst>
      <p:ext uri="{BB962C8B-B14F-4D97-AF65-F5344CB8AC3E}">
        <p14:creationId xmlns:p14="http://schemas.microsoft.com/office/powerpoint/2010/main" val="144982312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192A3-203E-1A71-36BB-E6549FE840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8666CB-5944-9A5C-DB50-D3AC01CF252F}"/>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B366735D-E9A0-5481-37C8-FF52FA6F95F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3921FA5-7FA5-1DE1-1B4B-F69278C33E93}"/>
              </a:ext>
            </a:extLst>
          </p:cNvPr>
          <p:cNvSpPr>
            <a:spLocks noGrp="1"/>
          </p:cNvSpPr>
          <p:nvPr>
            <p:ph type="sldNum" sz="quarter" idx="5"/>
          </p:nvPr>
        </p:nvSpPr>
        <p:spPr/>
        <p:txBody>
          <a:bodyPr/>
          <a:lstStyle/>
          <a:p>
            <a:fld id="{652F1279-6CE4-4169-83D3-4483097B6907}" type="slidenum">
              <a:rPr lang="en-US" smtClean="0"/>
              <a:t>64</a:t>
            </a:fld>
            <a:endParaRPr lang="en-US" dirty="0"/>
          </a:p>
        </p:txBody>
      </p:sp>
    </p:spTree>
    <p:extLst>
      <p:ext uri="{BB962C8B-B14F-4D97-AF65-F5344CB8AC3E}">
        <p14:creationId xmlns:p14="http://schemas.microsoft.com/office/powerpoint/2010/main" val="29910024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C3B4C-D441-D21D-E109-A68EABFBC3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52DFBC-B568-9DDF-04FF-89ED236F98E1}"/>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2D767F6-4DD4-53E9-FFC6-56CCBBCC91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1F7990-98A1-673C-FAC5-10A8F3055626}"/>
              </a:ext>
            </a:extLst>
          </p:cNvPr>
          <p:cNvSpPr>
            <a:spLocks noGrp="1"/>
          </p:cNvSpPr>
          <p:nvPr>
            <p:ph type="sldNum" sz="quarter" idx="5"/>
          </p:nvPr>
        </p:nvSpPr>
        <p:spPr/>
        <p:txBody>
          <a:bodyPr/>
          <a:lstStyle/>
          <a:p>
            <a:fld id="{652F1279-6CE4-4169-83D3-4483097B6907}" type="slidenum">
              <a:rPr lang="en-US" smtClean="0"/>
              <a:t>65</a:t>
            </a:fld>
            <a:endParaRPr lang="en-US" dirty="0"/>
          </a:p>
        </p:txBody>
      </p:sp>
    </p:spTree>
    <p:extLst>
      <p:ext uri="{BB962C8B-B14F-4D97-AF65-F5344CB8AC3E}">
        <p14:creationId xmlns:p14="http://schemas.microsoft.com/office/powerpoint/2010/main" val="33930219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10591-7662-18C9-DFCE-6DD2071C77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D2E6CF-55A1-562A-BEBE-29136F12BA7C}"/>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8895C069-5629-22CA-0C94-911BDB2BE2D0}"/>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4A1CB00-2AD3-A96D-6B9F-E35E035C9302}"/>
              </a:ext>
            </a:extLst>
          </p:cNvPr>
          <p:cNvSpPr>
            <a:spLocks noGrp="1"/>
          </p:cNvSpPr>
          <p:nvPr>
            <p:ph type="sldNum" sz="quarter" idx="5"/>
          </p:nvPr>
        </p:nvSpPr>
        <p:spPr/>
        <p:txBody>
          <a:bodyPr/>
          <a:lstStyle/>
          <a:p>
            <a:fld id="{652F1279-6CE4-4169-83D3-4483097B6907}" type="slidenum">
              <a:rPr lang="en-US" smtClean="0"/>
              <a:t>66</a:t>
            </a:fld>
            <a:endParaRPr lang="en-US" dirty="0"/>
          </a:p>
        </p:txBody>
      </p:sp>
    </p:spTree>
    <p:extLst>
      <p:ext uri="{BB962C8B-B14F-4D97-AF65-F5344CB8AC3E}">
        <p14:creationId xmlns:p14="http://schemas.microsoft.com/office/powerpoint/2010/main" val="181612052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690FEB-2E5E-7662-DFF1-9AFD9C6E67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613C10-9F1A-D869-7A90-ED24C7CDB1E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13B4500-4C44-4886-0598-F051B8D496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0B9CE3F-48D3-827E-3647-08D815179A70}"/>
              </a:ext>
            </a:extLst>
          </p:cNvPr>
          <p:cNvSpPr>
            <a:spLocks noGrp="1"/>
          </p:cNvSpPr>
          <p:nvPr>
            <p:ph type="sldNum" sz="quarter" idx="5"/>
          </p:nvPr>
        </p:nvSpPr>
        <p:spPr/>
        <p:txBody>
          <a:bodyPr/>
          <a:lstStyle/>
          <a:p>
            <a:fld id="{652F1279-6CE4-4169-83D3-4483097B6907}" type="slidenum">
              <a:rPr lang="en-US" smtClean="0"/>
              <a:t>67</a:t>
            </a:fld>
            <a:endParaRPr lang="en-US" dirty="0"/>
          </a:p>
        </p:txBody>
      </p:sp>
    </p:spTree>
    <p:extLst>
      <p:ext uri="{BB962C8B-B14F-4D97-AF65-F5344CB8AC3E}">
        <p14:creationId xmlns:p14="http://schemas.microsoft.com/office/powerpoint/2010/main" val="616147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683BC-043B-A44D-45BD-2254CD2FC4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F41985-C511-E170-41F5-D8DC5DC5FC5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3D486C2B-6ACC-1496-86E0-6E822D76D913}"/>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9F09A38-EF2C-75DA-9E6A-6505059F4825}"/>
              </a:ext>
            </a:extLst>
          </p:cNvPr>
          <p:cNvSpPr>
            <a:spLocks noGrp="1"/>
          </p:cNvSpPr>
          <p:nvPr>
            <p:ph type="sldNum" sz="quarter" idx="5"/>
          </p:nvPr>
        </p:nvSpPr>
        <p:spPr/>
        <p:txBody>
          <a:bodyPr/>
          <a:lstStyle/>
          <a:p>
            <a:fld id="{652F1279-6CE4-4169-83D3-4483097B6907}" type="slidenum">
              <a:rPr lang="en-US" smtClean="0"/>
              <a:t>68</a:t>
            </a:fld>
            <a:endParaRPr lang="en-US" dirty="0"/>
          </a:p>
        </p:txBody>
      </p:sp>
    </p:spTree>
    <p:extLst>
      <p:ext uri="{BB962C8B-B14F-4D97-AF65-F5344CB8AC3E}">
        <p14:creationId xmlns:p14="http://schemas.microsoft.com/office/powerpoint/2010/main" val="16883541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44B71-B1FF-2D17-FA36-D711EA27E2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BA2DB-99C1-F504-6719-78B96974F52A}"/>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5432298-B87C-6771-69FE-D6ADA8451D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E957F26-572D-C760-2F2E-96F410014D16}"/>
              </a:ext>
            </a:extLst>
          </p:cNvPr>
          <p:cNvSpPr>
            <a:spLocks noGrp="1"/>
          </p:cNvSpPr>
          <p:nvPr>
            <p:ph type="sldNum" sz="quarter" idx="5"/>
          </p:nvPr>
        </p:nvSpPr>
        <p:spPr/>
        <p:txBody>
          <a:bodyPr/>
          <a:lstStyle/>
          <a:p>
            <a:fld id="{652F1279-6CE4-4169-83D3-4483097B6907}" type="slidenum">
              <a:rPr lang="en-US" smtClean="0"/>
              <a:t>69</a:t>
            </a:fld>
            <a:endParaRPr lang="en-US" dirty="0"/>
          </a:p>
        </p:txBody>
      </p:sp>
    </p:spTree>
    <p:extLst>
      <p:ext uri="{BB962C8B-B14F-4D97-AF65-F5344CB8AC3E}">
        <p14:creationId xmlns:p14="http://schemas.microsoft.com/office/powerpoint/2010/main" val="2439102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FCCD0-B801-CBE0-1019-8FD37D3B00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1B1FF3-3363-B69F-6772-7D6D8D9BBA60}"/>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6B491DD8-9948-0161-D1D1-03BDA1A8ECA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CF9190-E77A-46AD-8176-C5764EBC6780}"/>
              </a:ext>
            </a:extLst>
          </p:cNvPr>
          <p:cNvSpPr>
            <a:spLocks noGrp="1"/>
          </p:cNvSpPr>
          <p:nvPr>
            <p:ph type="sldNum" sz="quarter" idx="5"/>
          </p:nvPr>
        </p:nvSpPr>
        <p:spPr/>
        <p:txBody>
          <a:bodyPr/>
          <a:lstStyle/>
          <a:p>
            <a:fld id="{9C2EF98E-B6FF-4B4C-B348-1EB5D4EBDBF3}" type="slidenum">
              <a:rPr lang="en-US" smtClean="0"/>
              <a:t>7</a:t>
            </a:fld>
            <a:endParaRPr lang="en-US" dirty="0"/>
          </a:p>
        </p:txBody>
      </p:sp>
    </p:spTree>
    <p:extLst>
      <p:ext uri="{BB962C8B-B14F-4D97-AF65-F5344CB8AC3E}">
        <p14:creationId xmlns:p14="http://schemas.microsoft.com/office/powerpoint/2010/main" val="206555926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0F44-7B2F-58DD-ECF6-C4EFCE7D9B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97B798-0C78-D552-0296-7FFA147B7B2D}"/>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E0C6F36-4F75-30EF-361C-48FD9EEEBEC0}"/>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B239503-9879-DA86-EC5C-FF03D1F3B09D}"/>
              </a:ext>
            </a:extLst>
          </p:cNvPr>
          <p:cNvSpPr>
            <a:spLocks noGrp="1"/>
          </p:cNvSpPr>
          <p:nvPr>
            <p:ph type="sldNum" sz="quarter" idx="5"/>
          </p:nvPr>
        </p:nvSpPr>
        <p:spPr/>
        <p:txBody>
          <a:bodyPr/>
          <a:lstStyle/>
          <a:p>
            <a:fld id="{652F1279-6CE4-4169-83D3-4483097B6907}" type="slidenum">
              <a:rPr lang="en-US" smtClean="0"/>
              <a:t>70</a:t>
            </a:fld>
            <a:endParaRPr lang="en-US" dirty="0"/>
          </a:p>
        </p:txBody>
      </p:sp>
    </p:spTree>
    <p:extLst>
      <p:ext uri="{BB962C8B-B14F-4D97-AF65-F5344CB8AC3E}">
        <p14:creationId xmlns:p14="http://schemas.microsoft.com/office/powerpoint/2010/main" val="29553793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ED641-E640-5ED3-765C-932BCC6C6B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859E09-1FCC-25AD-199C-8AEA1241E742}"/>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E722EA36-F7F4-46B7-B22E-40FCDDB21BD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E878412-91CB-C7AA-9A2B-7145CCC461F9}"/>
              </a:ext>
            </a:extLst>
          </p:cNvPr>
          <p:cNvSpPr>
            <a:spLocks noGrp="1"/>
          </p:cNvSpPr>
          <p:nvPr>
            <p:ph type="sldNum" sz="quarter" idx="5"/>
          </p:nvPr>
        </p:nvSpPr>
        <p:spPr/>
        <p:txBody>
          <a:bodyPr/>
          <a:lstStyle/>
          <a:p>
            <a:fld id="{652F1279-6CE4-4169-83D3-4483097B6907}" type="slidenum">
              <a:rPr lang="en-US" smtClean="0"/>
              <a:t>71</a:t>
            </a:fld>
            <a:endParaRPr lang="en-US" dirty="0"/>
          </a:p>
        </p:txBody>
      </p:sp>
    </p:spTree>
    <p:extLst>
      <p:ext uri="{BB962C8B-B14F-4D97-AF65-F5344CB8AC3E}">
        <p14:creationId xmlns:p14="http://schemas.microsoft.com/office/powerpoint/2010/main" val="150799196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49068-563B-2861-246D-202176B3CB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C40B08-34BA-7D77-D6C8-5579EBD6487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76833E4E-CDFE-1A39-19FC-9685ABBDEC21}"/>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A0F3327-45AB-F3C1-2896-27B3A9D725D2}"/>
              </a:ext>
            </a:extLst>
          </p:cNvPr>
          <p:cNvSpPr>
            <a:spLocks noGrp="1"/>
          </p:cNvSpPr>
          <p:nvPr>
            <p:ph type="sldNum" sz="quarter" idx="5"/>
          </p:nvPr>
        </p:nvSpPr>
        <p:spPr/>
        <p:txBody>
          <a:bodyPr/>
          <a:lstStyle/>
          <a:p>
            <a:fld id="{652F1279-6CE4-4169-83D3-4483097B6907}" type="slidenum">
              <a:rPr lang="en-US" smtClean="0"/>
              <a:t>72</a:t>
            </a:fld>
            <a:endParaRPr lang="en-US" dirty="0"/>
          </a:p>
        </p:txBody>
      </p:sp>
    </p:spTree>
    <p:extLst>
      <p:ext uri="{BB962C8B-B14F-4D97-AF65-F5344CB8AC3E}">
        <p14:creationId xmlns:p14="http://schemas.microsoft.com/office/powerpoint/2010/main" val="283520154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01641-BF25-4A2D-C939-40C63C1710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828BFC-9B7C-E812-C33A-C190C69F6727}"/>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265DDCF7-A8B7-9989-A5BA-B8E4BF19091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FE2BCFF-8269-5230-8907-08873E55A15B}"/>
              </a:ext>
            </a:extLst>
          </p:cNvPr>
          <p:cNvSpPr>
            <a:spLocks noGrp="1"/>
          </p:cNvSpPr>
          <p:nvPr>
            <p:ph type="sldNum" sz="quarter" idx="5"/>
          </p:nvPr>
        </p:nvSpPr>
        <p:spPr/>
        <p:txBody>
          <a:bodyPr/>
          <a:lstStyle/>
          <a:p>
            <a:fld id="{652F1279-6CE4-4169-83D3-4483097B6907}" type="slidenum">
              <a:rPr lang="en-US" smtClean="0"/>
              <a:t>73</a:t>
            </a:fld>
            <a:endParaRPr lang="en-US" dirty="0"/>
          </a:p>
        </p:txBody>
      </p:sp>
    </p:spTree>
    <p:extLst>
      <p:ext uri="{BB962C8B-B14F-4D97-AF65-F5344CB8AC3E}">
        <p14:creationId xmlns:p14="http://schemas.microsoft.com/office/powerpoint/2010/main" val="369019039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85CA6-D9FF-1354-1096-2364001B5F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F6BC20-07F3-AF49-2233-E7FBBDC1A651}"/>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F25F8F86-CF63-7289-DEC8-A22F0A8F9EA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31602F5-9E1D-CA50-549A-5019A1F0DFB2}"/>
              </a:ext>
            </a:extLst>
          </p:cNvPr>
          <p:cNvSpPr>
            <a:spLocks noGrp="1"/>
          </p:cNvSpPr>
          <p:nvPr>
            <p:ph type="sldNum" sz="quarter" idx="5"/>
          </p:nvPr>
        </p:nvSpPr>
        <p:spPr/>
        <p:txBody>
          <a:bodyPr/>
          <a:lstStyle/>
          <a:p>
            <a:fld id="{9C2EF98E-B6FF-4B4C-B348-1EB5D4EBDBF3}" type="slidenum">
              <a:rPr lang="en-US" smtClean="0"/>
              <a:t>74</a:t>
            </a:fld>
            <a:endParaRPr lang="en-US" dirty="0"/>
          </a:p>
        </p:txBody>
      </p:sp>
    </p:spTree>
    <p:extLst>
      <p:ext uri="{BB962C8B-B14F-4D97-AF65-F5344CB8AC3E}">
        <p14:creationId xmlns:p14="http://schemas.microsoft.com/office/powerpoint/2010/main" val="112049720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F7C51-6AC1-A781-ED02-A484AB94CE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83467C-27F5-D6B6-8856-5DDA7AA4F320}"/>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790ED79C-C480-CE05-E32E-4AFC90DA097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163A02C-FD04-B736-80E2-8BF3F6059399}"/>
              </a:ext>
            </a:extLst>
          </p:cNvPr>
          <p:cNvSpPr>
            <a:spLocks noGrp="1"/>
          </p:cNvSpPr>
          <p:nvPr>
            <p:ph type="sldNum" sz="quarter" idx="5"/>
          </p:nvPr>
        </p:nvSpPr>
        <p:spPr/>
        <p:txBody>
          <a:bodyPr/>
          <a:lstStyle/>
          <a:p>
            <a:fld id="{9C2EF98E-B6FF-4B4C-B348-1EB5D4EBDBF3}" type="slidenum">
              <a:rPr lang="en-US" smtClean="0"/>
              <a:t>75</a:t>
            </a:fld>
            <a:endParaRPr lang="en-US" dirty="0"/>
          </a:p>
        </p:txBody>
      </p:sp>
    </p:spTree>
    <p:extLst>
      <p:ext uri="{BB962C8B-B14F-4D97-AF65-F5344CB8AC3E}">
        <p14:creationId xmlns:p14="http://schemas.microsoft.com/office/powerpoint/2010/main" val="70412012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76</a:t>
            </a:fld>
            <a:endParaRPr lang="en-US" dirty="0"/>
          </a:p>
        </p:txBody>
      </p:sp>
    </p:spTree>
    <p:extLst>
      <p:ext uri="{BB962C8B-B14F-4D97-AF65-F5344CB8AC3E}">
        <p14:creationId xmlns:p14="http://schemas.microsoft.com/office/powerpoint/2010/main" val="5641960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EA4CF-AAE4-B8B4-F5FD-3431D05229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C46EEB-DC5D-9F2F-9A02-69FA0149507D}"/>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2D886957-5394-6E1A-2568-1A14E6851E5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E069B0D-9731-DA27-4028-FC24E20C0562}"/>
              </a:ext>
            </a:extLst>
          </p:cNvPr>
          <p:cNvSpPr>
            <a:spLocks noGrp="1"/>
          </p:cNvSpPr>
          <p:nvPr>
            <p:ph type="sldNum" sz="quarter" idx="5"/>
          </p:nvPr>
        </p:nvSpPr>
        <p:spPr/>
        <p:txBody>
          <a:bodyPr/>
          <a:lstStyle/>
          <a:p>
            <a:fld id="{652F1279-6CE4-4169-83D3-4483097B6907}" type="slidenum">
              <a:rPr lang="en-US" smtClean="0"/>
              <a:t>77</a:t>
            </a:fld>
            <a:endParaRPr lang="en-US" dirty="0"/>
          </a:p>
        </p:txBody>
      </p:sp>
    </p:spTree>
    <p:extLst>
      <p:ext uri="{BB962C8B-B14F-4D97-AF65-F5344CB8AC3E}">
        <p14:creationId xmlns:p14="http://schemas.microsoft.com/office/powerpoint/2010/main" val="54010808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B2099-6D47-81FB-613D-5FD110C5B9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E3F9F9-CAD8-0AB1-6F08-A5CE24FD3A1B}"/>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68F00996-9E1A-535D-F83E-26B7DAF37836}"/>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1705DC7-6C5E-3E93-D2F4-DA7A68594BF7}"/>
              </a:ext>
            </a:extLst>
          </p:cNvPr>
          <p:cNvSpPr>
            <a:spLocks noGrp="1"/>
          </p:cNvSpPr>
          <p:nvPr>
            <p:ph type="sldNum" sz="quarter" idx="5"/>
          </p:nvPr>
        </p:nvSpPr>
        <p:spPr/>
        <p:txBody>
          <a:bodyPr/>
          <a:lstStyle/>
          <a:p>
            <a:fld id="{9C2EF98E-B6FF-4B4C-B348-1EB5D4EBDBF3}" type="slidenum">
              <a:rPr lang="en-US" smtClean="0"/>
              <a:t>78</a:t>
            </a:fld>
            <a:endParaRPr lang="en-US" dirty="0"/>
          </a:p>
        </p:txBody>
      </p:sp>
    </p:spTree>
    <p:extLst>
      <p:ext uri="{BB962C8B-B14F-4D97-AF65-F5344CB8AC3E}">
        <p14:creationId xmlns:p14="http://schemas.microsoft.com/office/powerpoint/2010/main" val="177623250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E9787-BAA0-0947-2205-62BA484FDD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A5B6A5-908E-9845-1A21-F5477A07118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3AA3DD9B-F13B-9A08-D5C9-830A956004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7EFC785-DA9B-1097-CD5F-E8835262E800}"/>
              </a:ext>
            </a:extLst>
          </p:cNvPr>
          <p:cNvSpPr>
            <a:spLocks noGrp="1"/>
          </p:cNvSpPr>
          <p:nvPr>
            <p:ph type="sldNum" sz="quarter" idx="5"/>
          </p:nvPr>
        </p:nvSpPr>
        <p:spPr/>
        <p:txBody>
          <a:bodyPr/>
          <a:lstStyle/>
          <a:p>
            <a:fld id="{652F1279-6CE4-4169-83D3-4483097B6907}" type="slidenum">
              <a:rPr lang="en-US" smtClean="0"/>
              <a:t>79</a:t>
            </a:fld>
            <a:endParaRPr lang="en-US" dirty="0"/>
          </a:p>
        </p:txBody>
      </p:sp>
    </p:spTree>
    <p:extLst>
      <p:ext uri="{BB962C8B-B14F-4D97-AF65-F5344CB8AC3E}">
        <p14:creationId xmlns:p14="http://schemas.microsoft.com/office/powerpoint/2010/main" val="3979946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21C2F-57DE-9D8E-E10D-E4D8285BFC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C7F44A-F3F9-9B23-249F-D7D99FF689AB}"/>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4AD1E701-B7DA-FDEE-6714-FBF73B34375A}"/>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C86CE81-83A5-C9B4-1ACD-903948B697AF}"/>
              </a:ext>
            </a:extLst>
          </p:cNvPr>
          <p:cNvSpPr>
            <a:spLocks noGrp="1"/>
          </p:cNvSpPr>
          <p:nvPr>
            <p:ph type="sldNum" sz="quarter" idx="5"/>
          </p:nvPr>
        </p:nvSpPr>
        <p:spPr/>
        <p:txBody>
          <a:bodyPr/>
          <a:lstStyle/>
          <a:p>
            <a:fld id="{9C2EF98E-B6FF-4B4C-B348-1EB5D4EBDBF3}" type="slidenum">
              <a:rPr lang="en-US" smtClean="0"/>
              <a:t>8</a:t>
            </a:fld>
            <a:endParaRPr lang="en-US" dirty="0"/>
          </a:p>
        </p:txBody>
      </p:sp>
    </p:spTree>
    <p:extLst>
      <p:ext uri="{BB962C8B-B14F-4D97-AF65-F5344CB8AC3E}">
        <p14:creationId xmlns:p14="http://schemas.microsoft.com/office/powerpoint/2010/main" val="181281714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604CE-3D7E-1244-0045-DE68D200EF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B4D02C-B063-8FD7-4427-E506CD71BEA6}"/>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3EDBA820-8BC9-BBF2-26D5-7FC72A5D081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C531B33-363B-F33F-CFBA-A64FD11AA40F}"/>
              </a:ext>
            </a:extLst>
          </p:cNvPr>
          <p:cNvSpPr>
            <a:spLocks noGrp="1"/>
          </p:cNvSpPr>
          <p:nvPr>
            <p:ph type="sldNum" sz="quarter" idx="5"/>
          </p:nvPr>
        </p:nvSpPr>
        <p:spPr/>
        <p:txBody>
          <a:bodyPr/>
          <a:lstStyle/>
          <a:p>
            <a:fld id="{652F1279-6CE4-4169-83D3-4483097B6907}" type="slidenum">
              <a:rPr lang="en-US" smtClean="0"/>
              <a:t>80</a:t>
            </a:fld>
            <a:endParaRPr lang="en-US" dirty="0"/>
          </a:p>
        </p:txBody>
      </p:sp>
    </p:spTree>
    <p:extLst>
      <p:ext uri="{BB962C8B-B14F-4D97-AF65-F5344CB8AC3E}">
        <p14:creationId xmlns:p14="http://schemas.microsoft.com/office/powerpoint/2010/main" val="389243786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27127-1760-BDF9-B4D8-94BAF115E0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BE8931-9115-8CC2-8CBE-09E01E4E54D4}"/>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F1B1D0BC-C36A-4716-7EB1-0F7C4ABC7F5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42B3746-424E-E3FB-B5B5-677EE434C4E5}"/>
              </a:ext>
            </a:extLst>
          </p:cNvPr>
          <p:cNvSpPr>
            <a:spLocks noGrp="1"/>
          </p:cNvSpPr>
          <p:nvPr>
            <p:ph type="sldNum" sz="quarter" idx="5"/>
          </p:nvPr>
        </p:nvSpPr>
        <p:spPr/>
        <p:txBody>
          <a:bodyPr/>
          <a:lstStyle/>
          <a:p>
            <a:fld id="{652F1279-6CE4-4169-83D3-4483097B6907}" type="slidenum">
              <a:rPr lang="en-US" smtClean="0"/>
              <a:t>81</a:t>
            </a:fld>
            <a:endParaRPr lang="en-US" dirty="0"/>
          </a:p>
        </p:txBody>
      </p:sp>
    </p:spTree>
    <p:extLst>
      <p:ext uri="{BB962C8B-B14F-4D97-AF65-F5344CB8AC3E}">
        <p14:creationId xmlns:p14="http://schemas.microsoft.com/office/powerpoint/2010/main" val="166192111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32463-53E1-376C-3375-25128A3FA6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E7E715-391D-19CB-4322-E5E4F81FDA0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B9EDB3BA-B743-34CA-CFA3-B1020C02DBDD}"/>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2089092-688F-5236-5CE6-1A5850C662ED}"/>
              </a:ext>
            </a:extLst>
          </p:cNvPr>
          <p:cNvSpPr>
            <a:spLocks noGrp="1"/>
          </p:cNvSpPr>
          <p:nvPr>
            <p:ph type="sldNum" sz="quarter" idx="5"/>
          </p:nvPr>
        </p:nvSpPr>
        <p:spPr/>
        <p:txBody>
          <a:bodyPr/>
          <a:lstStyle/>
          <a:p>
            <a:fld id="{652F1279-6CE4-4169-83D3-4483097B6907}" type="slidenum">
              <a:rPr lang="en-US" smtClean="0"/>
              <a:t>82</a:t>
            </a:fld>
            <a:endParaRPr lang="en-US" dirty="0"/>
          </a:p>
        </p:txBody>
      </p:sp>
    </p:spTree>
    <p:extLst>
      <p:ext uri="{BB962C8B-B14F-4D97-AF65-F5344CB8AC3E}">
        <p14:creationId xmlns:p14="http://schemas.microsoft.com/office/powerpoint/2010/main" val="341762145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25BF5-4384-10F8-E1ED-91A80438FF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85380B-5CA3-C76B-AED3-FE3092F8872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443D740C-17D4-AE63-9EEE-7315BA4009B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AA3574F-0B09-1D6F-7D21-F0E73AF7F5F0}"/>
              </a:ext>
            </a:extLst>
          </p:cNvPr>
          <p:cNvSpPr>
            <a:spLocks noGrp="1"/>
          </p:cNvSpPr>
          <p:nvPr>
            <p:ph type="sldNum" sz="quarter" idx="5"/>
          </p:nvPr>
        </p:nvSpPr>
        <p:spPr/>
        <p:txBody>
          <a:bodyPr/>
          <a:lstStyle/>
          <a:p>
            <a:fld id="{652F1279-6CE4-4169-83D3-4483097B6907}" type="slidenum">
              <a:rPr lang="en-US" smtClean="0"/>
              <a:t>83</a:t>
            </a:fld>
            <a:endParaRPr lang="en-US" dirty="0"/>
          </a:p>
        </p:txBody>
      </p:sp>
    </p:spTree>
    <p:extLst>
      <p:ext uri="{BB962C8B-B14F-4D97-AF65-F5344CB8AC3E}">
        <p14:creationId xmlns:p14="http://schemas.microsoft.com/office/powerpoint/2010/main" val="239434778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F32D3B-2180-23AB-C65C-C41BFF4AD8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667EEB-8BB5-8D65-43C4-A32F85111D4C}"/>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D5584881-B671-EA35-1044-810519F83871}"/>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1F53E6B-7F08-FF12-73DF-2ACCCAF17A74}"/>
              </a:ext>
            </a:extLst>
          </p:cNvPr>
          <p:cNvSpPr>
            <a:spLocks noGrp="1"/>
          </p:cNvSpPr>
          <p:nvPr>
            <p:ph type="sldNum" sz="quarter" idx="5"/>
          </p:nvPr>
        </p:nvSpPr>
        <p:spPr/>
        <p:txBody>
          <a:bodyPr/>
          <a:lstStyle/>
          <a:p>
            <a:fld id="{652F1279-6CE4-4169-83D3-4483097B6907}" type="slidenum">
              <a:rPr lang="en-US" smtClean="0"/>
              <a:t>84</a:t>
            </a:fld>
            <a:endParaRPr lang="en-US" dirty="0"/>
          </a:p>
        </p:txBody>
      </p:sp>
    </p:spTree>
    <p:extLst>
      <p:ext uri="{BB962C8B-B14F-4D97-AF65-F5344CB8AC3E}">
        <p14:creationId xmlns:p14="http://schemas.microsoft.com/office/powerpoint/2010/main" val="84588285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AC705-6060-968E-9313-A3F96E7271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139946-AE6F-EB6B-7E83-9AB8E16607C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95091E4C-7C40-D146-7E2B-6AF9C90CED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2FFEF72-B450-356C-5EF4-35463334E370}"/>
              </a:ext>
            </a:extLst>
          </p:cNvPr>
          <p:cNvSpPr>
            <a:spLocks noGrp="1"/>
          </p:cNvSpPr>
          <p:nvPr>
            <p:ph type="sldNum" sz="quarter" idx="5"/>
          </p:nvPr>
        </p:nvSpPr>
        <p:spPr/>
        <p:txBody>
          <a:bodyPr/>
          <a:lstStyle/>
          <a:p>
            <a:fld id="{652F1279-6CE4-4169-83D3-4483097B6907}" type="slidenum">
              <a:rPr lang="en-US" smtClean="0"/>
              <a:t>85</a:t>
            </a:fld>
            <a:endParaRPr lang="en-US" dirty="0"/>
          </a:p>
        </p:txBody>
      </p:sp>
    </p:spTree>
    <p:extLst>
      <p:ext uri="{BB962C8B-B14F-4D97-AF65-F5344CB8AC3E}">
        <p14:creationId xmlns:p14="http://schemas.microsoft.com/office/powerpoint/2010/main" val="334120740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A145E-6239-60FF-F9E3-82A519DC64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6AB46B-39BE-67D9-4655-CA6E75F1F29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B23FABDC-3E91-047A-82B3-9B161D16693F}"/>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93DCD18-4568-E118-3731-B02268EC46B2}"/>
              </a:ext>
            </a:extLst>
          </p:cNvPr>
          <p:cNvSpPr>
            <a:spLocks noGrp="1"/>
          </p:cNvSpPr>
          <p:nvPr>
            <p:ph type="sldNum" sz="quarter" idx="5"/>
          </p:nvPr>
        </p:nvSpPr>
        <p:spPr/>
        <p:txBody>
          <a:bodyPr/>
          <a:lstStyle/>
          <a:p>
            <a:fld id="{652F1279-6CE4-4169-83D3-4483097B6907}" type="slidenum">
              <a:rPr lang="en-US" smtClean="0"/>
              <a:t>86</a:t>
            </a:fld>
            <a:endParaRPr lang="en-US" dirty="0"/>
          </a:p>
        </p:txBody>
      </p:sp>
    </p:spTree>
    <p:extLst>
      <p:ext uri="{BB962C8B-B14F-4D97-AF65-F5344CB8AC3E}">
        <p14:creationId xmlns:p14="http://schemas.microsoft.com/office/powerpoint/2010/main" val="128038718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E8861-A38D-2B6A-14BB-FFB2C15B3B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404F6A-7DED-45AF-FD50-F4BEF4EB506F}"/>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33937C87-24EB-2096-20AD-0E8A6D1FB6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EEA744B-94AB-1738-058A-BF19898992A4}"/>
              </a:ext>
            </a:extLst>
          </p:cNvPr>
          <p:cNvSpPr>
            <a:spLocks noGrp="1"/>
          </p:cNvSpPr>
          <p:nvPr>
            <p:ph type="sldNum" sz="quarter" idx="5"/>
          </p:nvPr>
        </p:nvSpPr>
        <p:spPr/>
        <p:txBody>
          <a:bodyPr/>
          <a:lstStyle/>
          <a:p>
            <a:fld id="{652F1279-6CE4-4169-83D3-4483097B6907}" type="slidenum">
              <a:rPr lang="en-US" smtClean="0"/>
              <a:t>87</a:t>
            </a:fld>
            <a:endParaRPr lang="en-US" dirty="0"/>
          </a:p>
        </p:txBody>
      </p:sp>
    </p:spTree>
    <p:extLst>
      <p:ext uri="{BB962C8B-B14F-4D97-AF65-F5344CB8AC3E}">
        <p14:creationId xmlns:p14="http://schemas.microsoft.com/office/powerpoint/2010/main" val="112511461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6C928-4DCF-A97E-22B3-E888C29350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8E05B8-EC32-F3FB-A8BD-C7A9E5CBF2EF}"/>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24F7B66F-765E-30CC-D728-EDB685935308}"/>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A16AF2B-96E0-8345-FBED-BF1725C9CE5E}"/>
              </a:ext>
            </a:extLst>
          </p:cNvPr>
          <p:cNvSpPr>
            <a:spLocks noGrp="1"/>
          </p:cNvSpPr>
          <p:nvPr>
            <p:ph type="sldNum" sz="quarter" idx="5"/>
          </p:nvPr>
        </p:nvSpPr>
        <p:spPr/>
        <p:txBody>
          <a:bodyPr/>
          <a:lstStyle/>
          <a:p>
            <a:fld id="{652F1279-6CE4-4169-83D3-4483097B6907}" type="slidenum">
              <a:rPr lang="en-US" smtClean="0"/>
              <a:t>88</a:t>
            </a:fld>
            <a:endParaRPr lang="en-US" dirty="0"/>
          </a:p>
        </p:txBody>
      </p:sp>
    </p:spTree>
    <p:extLst>
      <p:ext uri="{BB962C8B-B14F-4D97-AF65-F5344CB8AC3E}">
        <p14:creationId xmlns:p14="http://schemas.microsoft.com/office/powerpoint/2010/main" val="36499318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142848-884B-C7DC-E105-A72D75FB2F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E8F75A-432B-FF02-F4A2-542CAA2BF12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6BC72E7D-D03A-6996-0C11-80F5833158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D12BB53-D048-EF08-1F24-8E471E29AB6E}"/>
              </a:ext>
            </a:extLst>
          </p:cNvPr>
          <p:cNvSpPr>
            <a:spLocks noGrp="1"/>
          </p:cNvSpPr>
          <p:nvPr>
            <p:ph type="sldNum" sz="quarter" idx="5"/>
          </p:nvPr>
        </p:nvSpPr>
        <p:spPr/>
        <p:txBody>
          <a:bodyPr/>
          <a:lstStyle/>
          <a:p>
            <a:fld id="{652F1279-6CE4-4169-83D3-4483097B6907}" type="slidenum">
              <a:rPr lang="en-US" smtClean="0"/>
              <a:t>89</a:t>
            </a:fld>
            <a:endParaRPr lang="en-US" dirty="0"/>
          </a:p>
        </p:txBody>
      </p:sp>
    </p:spTree>
    <p:extLst>
      <p:ext uri="{BB962C8B-B14F-4D97-AF65-F5344CB8AC3E}">
        <p14:creationId xmlns:p14="http://schemas.microsoft.com/office/powerpoint/2010/main" val="40656814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938BD-BC7A-1876-415A-ACD95CC825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8B1CF7-8CAA-8555-79E3-18EE27899AF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DCA785B9-7982-1D6C-191F-A3B091E7C13A}"/>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E2DCFD0-179C-B073-AB82-9DD3A037FF7D}"/>
              </a:ext>
            </a:extLst>
          </p:cNvPr>
          <p:cNvSpPr>
            <a:spLocks noGrp="1"/>
          </p:cNvSpPr>
          <p:nvPr>
            <p:ph type="sldNum" sz="quarter" idx="5"/>
          </p:nvPr>
        </p:nvSpPr>
        <p:spPr/>
        <p:txBody>
          <a:bodyPr/>
          <a:lstStyle/>
          <a:p>
            <a:fld id="{9C2EF98E-B6FF-4B4C-B348-1EB5D4EBDBF3}" type="slidenum">
              <a:rPr lang="en-US" smtClean="0"/>
              <a:t>9</a:t>
            </a:fld>
            <a:endParaRPr lang="en-US" dirty="0"/>
          </a:p>
        </p:txBody>
      </p:sp>
    </p:spTree>
    <p:extLst>
      <p:ext uri="{BB962C8B-B14F-4D97-AF65-F5344CB8AC3E}">
        <p14:creationId xmlns:p14="http://schemas.microsoft.com/office/powerpoint/2010/main" val="16862036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446EE-884A-21F8-65F6-2E93461C88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82807D-25AB-5561-B2CB-BB78B75B988E}"/>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BB00919D-F124-5AA3-A762-2BAEC6EE2486}"/>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EA2E695-A94A-BB3C-32C5-9A99EBE47D01}"/>
              </a:ext>
            </a:extLst>
          </p:cNvPr>
          <p:cNvSpPr>
            <a:spLocks noGrp="1"/>
          </p:cNvSpPr>
          <p:nvPr>
            <p:ph type="sldNum" sz="quarter" idx="5"/>
          </p:nvPr>
        </p:nvSpPr>
        <p:spPr/>
        <p:txBody>
          <a:bodyPr/>
          <a:lstStyle/>
          <a:p>
            <a:fld id="{652F1279-6CE4-4169-83D3-4483097B6907}" type="slidenum">
              <a:rPr lang="en-US" smtClean="0"/>
              <a:t>90</a:t>
            </a:fld>
            <a:endParaRPr lang="en-US" dirty="0"/>
          </a:p>
        </p:txBody>
      </p:sp>
    </p:spTree>
    <p:extLst>
      <p:ext uri="{BB962C8B-B14F-4D97-AF65-F5344CB8AC3E}">
        <p14:creationId xmlns:p14="http://schemas.microsoft.com/office/powerpoint/2010/main" val="164121742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E84E8-9D96-A4F5-D2CB-768BB8D9E6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4FFE1-9544-AB68-B6DF-2534871CBC41}"/>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DB86F74A-259E-1B9F-6858-D9EC8ECF2A9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3C42F4-D18D-C2E9-D7AA-AF93E1655E89}"/>
              </a:ext>
            </a:extLst>
          </p:cNvPr>
          <p:cNvSpPr>
            <a:spLocks noGrp="1"/>
          </p:cNvSpPr>
          <p:nvPr>
            <p:ph type="sldNum" sz="quarter" idx="5"/>
          </p:nvPr>
        </p:nvSpPr>
        <p:spPr/>
        <p:txBody>
          <a:bodyPr/>
          <a:lstStyle/>
          <a:p>
            <a:fld id="{652F1279-6CE4-4169-83D3-4483097B6907}" type="slidenum">
              <a:rPr lang="en-US" smtClean="0"/>
              <a:t>91</a:t>
            </a:fld>
            <a:endParaRPr lang="en-US" dirty="0"/>
          </a:p>
        </p:txBody>
      </p:sp>
    </p:spTree>
    <p:extLst>
      <p:ext uri="{BB962C8B-B14F-4D97-AF65-F5344CB8AC3E}">
        <p14:creationId xmlns:p14="http://schemas.microsoft.com/office/powerpoint/2010/main" val="47575761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A5A03-2AE9-A5F9-85FC-690DD777F8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DEB829-7C8C-EBE0-CF86-8756629EACC6}"/>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CA35F082-B776-0B57-6416-365E850D76F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426AA09-ABE9-B4E3-F735-1EBB2A13A75A}"/>
              </a:ext>
            </a:extLst>
          </p:cNvPr>
          <p:cNvSpPr>
            <a:spLocks noGrp="1"/>
          </p:cNvSpPr>
          <p:nvPr>
            <p:ph type="sldNum" sz="quarter" idx="5"/>
          </p:nvPr>
        </p:nvSpPr>
        <p:spPr/>
        <p:txBody>
          <a:bodyPr/>
          <a:lstStyle/>
          <a:p>
            <a:fld id="{652F1279-6CE4-4169-83D3-4483097B6907}" type="slidenum">
              <a:rPr lang="en-US" smtClean="0"/>
              <a:t>92</a:t>
            </a:fld>
            <a:endParaRPr lang="en-US" dirty="0"/>
          </a:p>
        </p:txBody>
      </p:sp>
    </p:spTree>
    <p:extLst>
      <p:ext uri="{BB962C8B-B14F-4D97-AF65-F5344CB8AC3E}">
        <p14:creationId xmlns:p14="http://schemas.microsoft.com/office/powerpoint/2010/main" val="412845323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773E61-75E7-A962-E1F7-31CEBFD86F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0C9AA5-6FE0-CB43-132B-3A6E7C19654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7FB30AA1-6188-317E-57D7-CB3C24A11A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8AA9939-E659-BC09-6C11-27A899A2CA46}"/>
              </a:ext>
            </a:extLst>
          </p:cNvPr>
          <p:cNvSpPr>
            <a:spLocks noGrp="1"/>
          </p:cNvSpPr>
          <p:nvPr>
            <p:ph type="sldNum" sz="quarter" idx="5"/>
          </p:nvPr>
        </p:nvSpPr>
        <p:spPr/>
        <p:txBody>
          <a:bodyPr/>
          <a:lstStyle/>
          <a:p>
            <a:fld id="{652F1279-6CE4-4169-83D3-4483097B6907}" type="slidenum">
              <a:rPr lang="en-US" smtClean="0"/>
              <a:t>93</a:t>
            </a:fld>
            <a:endParaRPr lang="en-US" dirty="0"/>
          </a:p>
        </p:txBody>
      </p:sp>
    </p:spTree>
    <p:extLst>
      <p:ext uri="{BB962C8B-B14F-4D97-AF65-F5344CB8AC3E}">
        <p14:creationId xmlns:p14="http://schemas.microsoft.com/office/powerpoint/2010/main" val="139789666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948E7-0ACF-D0E6-0550-05A4F5D8B6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2396FD-BB21-B8BD-EC39-F7CC10EFBEF5}"/>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53C5A268-164C-B652-C24A-68D4C052D53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014A7D7-D3D1-6A43-A9BD-B8F93A434945}"/>
              </a:ext>
            </a:extLst>
          </p:cNvPr>
          <p:cNvSpPr>
            <a:spLocks noGrp="1"/>
          </p:cNvSpPr>
          <p:nvPr>
            <p:ph type="sldNum" sz="quarter" idx="5"/>
          </p:nvPr>
        </p:nvSpPr>
        <p:spPr/>
        <p:txBody>
          <a:bodyPr/>
          <a:lstStyle/>
          <a:p>
            <a:fld id="{652F1279-6CE4-4169-83D3-4483097B6907}" type="slidenum">
              <a:rPr lang="en-US" smtClean="0"/>
              <a:t>94</a:t>
            </a:fld>
            <a:endParaRPr lang="en-US" dirty="0"/>
          </a:p>
        </p:txBody>
      </p:sp>
    </p:spTree>
    <p:extLst>
      <p:ext uri="{BB962C8B-B14F-4D97-AF65-F5344CB8AC3E}">
        <p14:creationId xmlns:p14="http://schemas.microsoft.com/office/powerpoint/2010/main" val="172165729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2499F-3214-FD29-0C41-5D7403B13F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A3BBE5-7094-CFAA-110F-707B46FAEA79}"/>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D09F0F35-96ED-A827-78A7-342501DA6D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5AE86B-D4AA-DD3D-251C-9D98583F0265}"/>
              </a:ext>
            </a:extLst>
          </p:cNvPr>
          <p:cNvSpPr>
            <a:spLocks noGrp="1"/>
          </p:cNvSpPr>
          <p:nvPr>
            <p:ph type="sldNum" sz="quarter" idx="5"/>
          </p:nvPr>
        </p:nvSpPr>
        <p:spPr/>
        <p:txBody>
          <a:bodyPr/>
          <a:lstStyle/>
          <a:p>
            <a:fld id="{652F1279-6CE4-4169-83D3-4483097B6907}" type="slidenum">
              <a:rPr lang="en-US" smtClean="0"/>
              <a:t>95</a:t>
            </a:fld>
            <a:endParaRPr lang="en-US" dirty="0"/>
          </a:p>
        </p:txBody>
      </p:sp>
    </p:spTree>
    <p:extLst>
      <p:ext uri="{BB962C8B-B14F-4D97-AF65-F5344CB8AC3E}">
        <p14:creationId xmlns:p14="http://schemas.microsoft.com/office/powerpoint/2010/main" val="272616153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E2C06-F00B-2FBA-D0F6-EA7BDF7CFF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C78F05-A1D2-6BE8-44FC-911C66A9AD12}"/>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596899E4-F1E3-5381-38E7-B0D3F2894A34}"/>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66D29E4-0CA2-C66D-805B-681C3FFEDFC5}"/>
              </a:ext>
            </a:extLst>
          </p:cNvPr>
          <p:cNvSpPr>
            <a:spLocks noGrp="1"/>
          </p:cNvSpPr>
          <p:nvPr>
            <p:ph type="sldNum" sz="quarter" idx="5"/>
          </p:nvPr>
        </p:nvSpPr>
        <p:spPr/>
        <p:txBody>
          <a:bodyPr/>
          <a:lstStyle/>
          <a:p>
            <a:fld id="{652F1279-6CE4-4169-83D3-4483097B6907}" type="slidenum">
              <a:rPr lang="en-US" smtClean="0"/>
              <a:t>96</a:t>
            </a:fld>
            <a:endParaRPr lang="en-US" dirty="0"/>
          </a:p>
        </p:txBody>
      </p:sp>
    </p:spTree>
    <p:extLst>
      <p:ext uri="{BB962C8B-B14F-4D97-AF65-F5344CB8AC3E}">
        <p14:creationId xmlns:p14="http://schemas.microsoft.com/office/powerpoint/2010/main" val="364468662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876DD-B689-3F65-2FA1-95E7BB77D2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8B401B-6FB1-5202-07CA-5FB7C388104B}"/>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B704C586-F595-39D3-2A66-C460858C230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D48EF7D-44E2-BA5B-8216-B56E9E16A497}"/>
              </a:ext>
            </a:extLst>
          </p:cNvPr>
          <p:cNvSpPr>
            <a:spLocks noGrp="1"/>
          </p:cNvSpPr>
          <p:nvPr>
            <p:ph type="sldNum" sz="quarter" idx="5"/>
          </p:nvPr>
        </p:nvSpPr>
        <p:spPr/>
        <p:txBody>
          <a:bodyPr/>
          <a:lstStyle/>
          <a:p>
            <a:fld id="{652F1279-6CE4-4169-83D3-4483097B6907}" type="slidenum">
              <a:rPr lang="en-US" smtClean="0"/>
              <a:t>97</a:t>
            </a:fld>
            <a:endParaRPr lang="en-US" dirty="0"/>
          </a:p>
        </p:txBody>
      </p:sp>
    </p:spTree>
    <p:extLst>
      <p:ext uri="{BB962C8B-B14F-4D97-AF65-F5344CB8AC3E}">
        <p14:creationId xmlns:p14="http://schemas.microsoft.com/office/powerpoint/2010/main" val="319702145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3CDE6-690F-3C4E-61E2-A09CC37833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C62BF3-0AC0-BCEE-928D-DE728BC9980B}"/>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191D27B1-15FC-32AF-725B-348DA48C20B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7A03F91-6B9C-F545-085E-FDF844F078DD}"/>
              </a:ext>
            </a:extLst>
          </p:cNvPr>
          <p:cNvSpPr>
            <a:spLocks noGrp="1"/>
          </p:cNvSpPr>
          <p:nvPr>
            <p:ph type="sldNum" sz="quarter" idx="5"/>
          </p:nvPr>
        </p:nvSpPr>
        <p:spPr/>
        <p:txBody>
          <a:bodyPr/>
          <a:lstStyle/>
          <a:p>
            <a:fld id="{652F1279-6CE4-4169-83D3-4483097B6907}" type="slidenum">
              <a:rPr lang="en-US" smtClean="0"/>
              <a:t>98</a:t>
            </a:fld>
            <a:endParaRPr lang="en-US" dirty="0"/>
          </a:p>
        </p:txBody>
      </p:sp>
    </p:spTree>
    <p:extLst>
      <p:ext uri="{BB962C8B-B14F-4D97-AF65-F5344CB8AC3E}">
        <p14:creationId xmlns:p14="http://schemas.microsoft.com/office/powerpoint/2010/main" val="262658039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3CDF6-364F-0013-40FA-351D3AA57D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AF5202-D9BC-9C5B-C647-1B9826144CD1}"/>
              </a:ext>
            </a:extLst>
          </p:cNvPr>
          <p:cNvSpPr>
            <a:spLocks noGrp="1" noRot="1" noChangeAspect="1"/>
          </p:cNvSpPr>
          <p:nvPr>
            <p:ph type="sldImg"/>
          </p:nvPr>
        </p:nvSpPr>
        <p:spPr/>
        <p:txBody>
          <a:bodyPr/>
          <a:lstStyle/>
          <a:p>
            <a:endParaRPr lang="fr-FR" dirty="0"/>
          </a:p>
        </p:txBody>
      </p:sp>
      <p:sp>
        <p:nvSpPr>
          <p:cNvPr id="3" name="Notes Placeholder 2">
            <a:extLst>
              <a:ext uri="{FF2B5EF4-FFF2-40B4-BE49-F238E27FC236}">
                <a16:creationId xmlns:a16="http://schemas.microsoft.com/office/drawing/2014/main" id="{006397E2-5BCF-3099-208B-292F98383CF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51425A9-4FFE-CA16-C4AE-DE3D986EC2DF}"/>
              </a:ext>
            </a:extLst>
          </p:cNvPr>
          <p:cNvSpPr>
            <a:spLocks noGrp="1"/>
          </p:cNvSpPr>
          <p:nvPr>
            <p:ph type="sldNum" sz="quarter" idx="5"/>
          </p:nvPr>
        </p:nvSpPr>
        <p:spPr/>
        <p:txBody>
          <a:bodyPr/>
          <a:lstStyle/>
          <a:p>
            <a:fld id="{652F1279-6CE4-4169-83D3-4483097B6907}" type="slidenum">
              <a:rPr lang="en-US" smtClean="0"/>
              <a:t>99</a:t>
            </a:fld>
            <a:endParaRPr lang="en-US" dirty="0"/>
          </a:p>
        </p:txBody>
      </p:sp>
    </p:spTree>
    <p:extLst>
      <p:ext uri="{BB962C8B-B14F-4D97-AF65-F5344CB8AC3E}">
        <p14:creationId xmlns:p14="http://schemas.microsoft.com/office/powerpoint/2010/main" val="42768593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4893FECF-D834-C8F6-96F7-60D792FD4DA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9295" y="6572036"/>
            <a:ext cx="1563559" cy="228814"/>
          </a:xfrm>
          <a:prstGeom prst="rect">
            <a:avLst/>
          </a:prstGeom>
        </p:spPr>
      </p:pic>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dirty="0"/>
            </a:p>
          </p:txBody>
        </p:sp>
      </p:grpSp>
      <p:pic>
        <p:nvPicPr>
          <p:cNvPr id="3" name="صورة 2">
            <a:extLst>
              <a:ext uri="{FF2B5EF4-FFF2-40B4-BE49-F238E27FC236}">
                <a16:creationId xmlns:a16="http://schemas.microsoft.com/office/drawing/2014/main" id="{DEF53010-DD9D-EFDB-35CE-CDCFF29BD7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886" y="6629186"/>
            <a:ext cx="1563559" cy="228814"/>
          </a:xfrm>
          <a:prstGeom prst="rect">
            <a:avLst/>
          </a:prstGeom>
        </p:spPr>
      </p:pic>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7B8F-0A5F-80EB-D5D7-FCEBF28FCE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4CD495-3DE3-1105-CC39-711D73B514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594AE3-50F1-1B57-4313-13478566E467}"/>
              </a:ext>
            </a:extLst>
          </p:cNvPr>
          <p:cNvSpPr>
            <a:spLocks noGrp="1"/>
          </p:cNvSpPr>
          <p:nvPr>
            <p:ph type="dt" sz="half" idx="10"/>
          </p:nvPr>
        </p:nvSpPr>
        <p:spPr/>
        <p:txBody>
          <a:bodyPr/>
          <a:lstStyle/>
          <a:p>
            <a:fld id="{D38E35FC-C465-47F7-BE22-668E919D4D53}" type="datetimeFigureOut">
              <a:rPr lang="en-US" smtClean="0"/>
              <a:t>3/8/2026</a:t>
            </a:fld>
            <a:endParaRPr lang="en-US" dirty="0"/>
          </a:p>
        </p:txBody>
      </p:sp>
      <p:sp>
        <p:nvSpPr>
          <p:cNvPr id="5" name="Footer Placeholder 4">
            <a:extLst>
              <a:ext uri="{FF2B5EF4-FFF2-40B4-BE49-F238E27FC236}">
                <a16:creationId xmlns:a16="http://schemas.microsoft.com/office/drawing/2014/main" id="{579B47A2-B5DF-E9FE-8445-107CE1C8EFC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C349ECA-EC62-A6FE-2849-7B4AE63F4AD4}"/>
              </a:ext>
            </a:extLst>
          </p:cNvPr>
          <p:cNvSpPr>
            <a:spLocks noGrp="1"/>
          </p:cNvSpPr>
          <p:nvPr>
            <p:ph type="sldNum" sz="quarter" idx="12"/>
          </p:nvPr>
        </p:nvSpPr>
        <p:spPr/>
        <p:txBody>
          <a:bodyPr/>
          <a:lstStyle/>
          <a:p>
            <a:fld id="{BB971F20-A6BB-4F15-A400-6631C382F7CE}" type="slidenum">
              <a:rPr lang="en-US" smtClean="0"/>
              <a:t>‹#›</a:t>
            </a:fld>
            <a:endParaRPr lang="en-US" dirty="0"/>
          </a:p>
        </p:txBody>
      </p:sp>
      <p:pic>
        <p:nvPicPr>
          <p:cNvPr id="8" name="صورة 7">
            <a:extLst>
              <a:ext uri="{FF2B5EF4-FFF2-40B4-BE49-F238E27FC236}">
                <a16:creationId xmlns:a16="http://schemas.microsoft.com/office/drawing/2014/main" id="{A0BA7D0C-C1B2-17D0-2DFE-3750B8DB42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7970" y="6629186"/>
            <a:ext cx="1563559" cy="228814"/>
          </a:xfrm>
          <a:prstGeom prst="rect">
            <a:avLst/>
          </a:prstGeom>
        </p:spPr>
      </p:pic>
    </p:spTree>
    <p:extLst>
      <p:ext uri="{BB962C8B-B14F-4D97-AF65-F5344CB8AC3E}">
        <p14:creationId xmlns:p14="http://schemas.microsoft.com/office/powerpoint/2010/main" val="7174878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 id="2147483673"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8.sv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5.png"/><Relationship Id="rId4" Type="http://schemas.openxmlformats.org/officeDocument/2006/relationships/image" Target="../media/image16.png"/></Relationships>
</file>

<file path=ppt/slides/_rels/slide10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0.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15.png"/><Relationship Id="rId4" Type="http://schemas.openxmlformats.org/officeDocument/2006/relationships/image" Target="../media/image16.png"/></Relationships>
</file>

<file path=ppt/slides/_rels/slide10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0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81.png"/><Relationship Id="rId4" Type="http://schemas.openxmlformats.org/officeDocument/2006/relationships/image" Target="../media/image16.png"/></Relationships>
</file>

<file path=ppt/slides/_rels/slide10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15.png"/><Relationship Id="rId4" Type="http://schemas.openxmlformats.org/officeDocument/2006/relationships/image" Target="../media/image16.png"/></Relationships>
</file>

<file path=ppt/slides/_rels/slide10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15.png"/><Relationship Id="rId4" Type="http://schemas.openxmlformats.org/officeDocument/2006/relationships/image" Target="../media/image16.png"/></Relationships>
</file>

<file path=ppt/slides/_rels/slide10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15.png"/><Relationship Id="rId4" Type="http://schemas.openxmlformats.org/officeDocument/2006/relationships/image" Target="../media/image16.png"/></Relationships>
</file>

<file path=ppt/slides/_rels/slide10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15.png"/><Relationship Id="rId4" Type="http://schemas.openxmlformats.org/officeDocument/2006/relationships/image" Target="../media/image16.png"/></Relationships>
</file>

<file path=ppt/slides/_rels/slide10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15.png"/><Relationship Id="rId4" Type="http://schemas.openxmlformats.org/officeDocument/2006/relationships/image" Target="../media/image16.png"/></Relationships>
</file>

<file path=ppt/slides/_rels/slide10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8.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15.png"/><Relationship Id="rId4" Type="http://schemas.openxmlformats.org/officeDocument/2006/relationships/image" Target="../media/image16.png"/></Relationships>
</file>

<file path=ppt/slides/_rels/slide10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9.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15.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10.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microsoft.com/office/2007/relationships/hdphoto" Target="../media/hdphoto1.wdp"/><Relationship Id="rId9" Type="http://schemas.openxmlformats.org/officeDocument/2006/relationships/image" Target="../media/image9.gif"/></Relationships>
</file>

<file path=ppt/slides/_rels/slide1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3.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15.png"/><Relationship Id="rId4" Type="http://schemas.openxmlformats.org/officeDocument/2006/relationships/image" Target="../media/image16.png"/></Relationships>
</file>

<file path=ppt/slides/_rels/slide1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1.xml"/><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16.png"/></Relationships>
</file>

<file path=ppt/slides/_rels/slide1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5.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15.png"/><Relationship Id="rId4" Type="http://schemas.openxmlformats.org/officeDocument/2006/relationships/image" Target="../media/image16.png"/></Relationships>
</file>

<file path=ppt/slides/_rels/slide1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6.xml"/><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15.png"/><Relationship Id="rId4" Type="http://schemas.openxmlformats.org/officeDocument/2006/relationships/image" Target="../media/image16.png"/></Relationships>
</file>

<file path=ppt/slides/_rels/slide1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7.xml"/><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15.png"/><Relationship Id="rId4" Type="http://schemas.openxmlformats.org/officeDocument/2006/relationships/image" Target="../media/image16.png"/></Relationships>
</file>

<file path=ppt/slides/_rels/slide1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8.xml"/><Relationship Id="rId1" Type="http://schemas.openxmlformats.org/officeDocument/2006/relationships/slideLayout" Target="../slideLayouts/slideLayout2.xml"/><Relationship Id="rId6" Type="http://schemas.openxmlformats.org/officeDocument/2006/relationships/image" Target="../media/image94.gif"/><Relationship Id="rId5" Type="http://schemas.openxmlformats.org/officeDocument/2006/relationships/image" Target="../media/image15.png"/><Relationship Id="rId4" Type="http://schemas.openxmlformats.org/officeDocument/2006/relationships/image" Target="../media/image16.png"/></Relationships>
</file>

<file path=ppt/slides/_rels/slide1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9.xml"/><Relationship Id="rId1" Type="http://schemas.openxmlformats.org/officeDocument/2006/relationships/slideLayout" Target="../slideLayouts/slideLayout2.xml"/><Relationship Id="rId6" Type="http://schemas.openxmlformats.org/officeDocument/2006/relationships/image" Target="../media/image95.gif"/><Relationship Id="rId5" Type="http://schemas.openxmlformats.org/officeDocument/2006/relationships/image" Target="../media/image15.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9.gif"/><Relationship Id="rId5" Type="http://schemas.openxmlformats.org/officeDocument/2006/relationships/image" Target="../media/image15.png"/><Relationship Id="rId4" Type="http://schemas.openxmlformats.org/officeDocument/2006/relationships/image" Target="../media/image16.png"/></Relationships>
</file>

<file path=ppt/slides/_rels/slide1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0.xml"/><Relationship Id="rId1" Type="http://schemas.openxmlformats.org/officeDocument/2006/relationships/slideLayout" Target="../slideLayouts/slideLayout2.xml"/><Relationship Id="rId6" Type="http://schemas.openxmlformats.org/officeDocument/2006/relationships/image" Target="../media/image95.gif"/><Relationship Id="rId5" Type="http://schemas.openxmlformats.org/officeDocument/2006/relationships/image" Target="../media/image15.png"/><Relationship Id="rId4" Type="http://schemas.openxmlformats.org/officeDocument/2006/relationships/image" Target="../media/image16.png"/></Relationships>
</file>

<file path=ppt/slides/_rels/slide1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1.xml"/><Relationship Id="rId1"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image" Target="../media/image15.png"/><Relationship Id="rId4" Type="http://schemas.openxmlformats.org/officeDocument/2006/relationships/image" Target="../media/image16.png"/></Relationships>
</file>

<file path=ppt/slides/_rels/slide1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image" Target="../media/image97.gif"/></Relationships>
</file>

<file path=ppt/slides/_rels/slide1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4.xml"/><Relationship Id="rId1" Type="http://schemas.openxmlformats.org/officeDocument/2006/relationships/slideLayout" Target="../slideLayouts/slideLayout2.xml"/><Relationship Id="rId6" Type="http://schemas.openxmlformats.org/officeDocument/2006/relationships/image" Target="../media/image98.gif"/><Relationship Id="rId5" Type="http://schemas.openxmlformats.org/officeDocument/2006/relationships/image" Target="../media/image15.png"/><Relationship Id="rId4" Type="http://schemas.openxmlformats.org/officeDocument/2006/relationships/image" Target="../media/image16.png"/></Relationships>
</file>

<file path=ppt/slides/_rels/slide1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5.xml"/><Relationship Id="rId1" Type="http://schemas.openxmlformats.org/officeDocument/2006/relationships/slideLayout" Target="../slideLayouts/slideLayout2.xml"/><Relationship Id="rId6" Type="http://schemas.openxmlformats.org/officeDocument/2006/relationships/image" Target="../media/image99.gif"/><Relationship Id="rId5" Type="http://schemas.openxmlformats.org/officeDocument/2006/relationships/image" Target="../media/image15.png"/><Relationship Id="rId4" Type="http://schemas.openxmlformats.org/officeDocument/2006/relationships/image" Target="../media/image16.png"/></Relationships>
</file>

<file path=ppt/slides/_rels/slide1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6.xml"/><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15.png"/><Relationship Id="rId4" Type="http://schemas.openxmlformats.org/officeDocument/2006/relationships/image" Target="../media/image16.png"/></Relationships>
</file>

<file path=ppt/slides/_rels/slide1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7.xml"/><Relationship Id="rId1" Type="http://schemas.openxmlformats.org/officeDocument/2006/relationships/slideLayout" Target="../slideLayouts/slideLayout2.xml"/><Relationship Id="rId6" Type="http://schemas.openxmlformats.org/officeDocument/2006/relationships/image" Target="../media/image101.png"/><Relationship Id="rId5" Type="http://schemas.openxmlformats.org/officeDocument/2006/relationships/image" Target="../media/image15.png"/><Relationship Id="rId4" Type="http://schemas.openxmlformats.org/officeDocument/2006/relationships/image" Target="../media/image16.png"/></Relationships>
</file>

<file path=ppt/slides/_rels/slide1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8.xml"/><Relationship Id="rId1"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5.png"/><Relationship Id="rId4" Type="http://schemas.openxmlformats.org/officeDocument/2006/relationships/image" Target="../media/image16.png"/></Relationships>
</file>

<file path=ppt/slides/_rels/slide1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9.xml"/><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5.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gif"/><Relationship Id="rId7"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6.png"/></Relationships>
</file>

<file path=ppt/slides/_rels/slide1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0.xml"/><Relationship Id="rId1"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5.png"/><Relationship Id="rId4" Type="http://schemas.openxmlformats.org/officeDocument/2006/relationships/image" Target="../media/image16.png"/></Relationships>
</file>

<file path=ppt/slides/_rels/slide1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2.xml"/><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5.png"/><Relationship Id="rId4" Type="http://schemas.openxmlformats.org/officeDocument/2006/relationships/image" Target="../media/image16.png"/></Relationships>
</file>

<file path=ppt/slides/_rels/slide1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4.xml"/><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15.png"/><Relationship Id="rId4" Type="http://schemas.openxmlformats.org/officeDocument/2006/relationships/image" Target="../media/image16.png"/></Relationships>
</file>

<file path=ppt/slides/_rels/slide1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1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6.xml"/><Relationship Id="rId1" Type="http://schemas.openxmlformats.org/officeDocument/2006/relationships/slideLayout" Target="../slideLayouts/slideLayout2.xml"/><Relationship Id="rId6" Type="http://schemas.openxmlformats.org/officeDocument/2006/relationships/image" Target="../media/image106.png"/><Relationship Id="rId5" Type="http://schemas.openxmlformats.org/officeDocument/2006/relationships/image" Target="../media/image15.png"/><Relationship Id="rId4" Type="http://schemas.openxmlformats.org/officeDocument/2006/relationships/image" Target="../media/image16.png"/></Relationships>
</file>

<file path=ppt/slides/_rels/slide1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sv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15.png"/><Relationship Id="rId4" Type="http://schemas.openxmlformats.org/officeDocument/2006/relationships/image" Target="../media/image16.png"/></Relationships>
</file>

<file path=ppt/slides/_rels/slide1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52.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microsoft.com/office/2007/relationships/hdphoto" Target="../media/hdphoto1.wdp"/><Relationship Id="rId9" Type="http://schemas.openxmlformats.org/officeDocument/2006/relationships/image" Target="../media/image9.gif"/></Relationships>
</file>

<file path=ppt/slides/_rels/slide1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3.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1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4.xml"/><Relationship Id="rId1" Type="http://schemas.openxmlformats.org/officeDocument/2006/relationships/slideLayout" Target="../slideLayouts/slideLayout2.xml"/><Relationship Id="rId5" Type="http://schemas.openxmlformats.org/officeDocument/2006/relationships/image" Target="../media/image26.gif"/><Relationship Id="rId4" Type="http://schemas.openxmlformats.org/officeDocument/2006/relationships/image" Target="../media/image15.png"/></Relationships>
</file>

<file path=ppt/slides/_rels/slide1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5.xml"/><Relationship Id="rId1" Type="http://schemas.openxmlformats.org/officeDocument/2006/relationships/slideLayout" Target="../slideLayouts/slideLayout2.xml"/><Relationship Id="rId5" Type="http://schemas.openxmlformats.org/officeDocument/2006/relationships/image" Target="../media/image26.gif"/><Relationship Id="rId4" Type="http://schemas.openxmlformats.org/officeDocument/2006/relationships/image" Target="../media/image15.png"/></Relationships>
</file>

<file path=ppt/slides/_rels/slide1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6.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7.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8.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9.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sv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15.png"/><Relationship Id="rId4" Type="http://schemas.openxmlformats.org/officeDocument/2006/relationships/image" Target="../media/image16.png"/></Relationships>
</file>

<file path=ppt/slides/_rels/slide1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6.gif"/><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svg"/><Relationship Id="rId3" Type="http://schemas.openxmlformats.org/officeDocument/2006/relationships/image" Target="../media/image3.gif"/><Relationship Id="rId7" Type="http://schemas.openxmlformats.org/officeDocument/2006/relationships/image" Target="../media/image30.svg"/><Relationship Id="rId12"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svg"/><Relationship Id="rId5" Type="http://schemas.openxmlformats.org/officeDocument/2006/relationships/image" Target="../media/image28.svg"/><Relationship Id="rId15" Type="http://schemas.openxmlformats.org/officeDocument/2006/relationships/image" Target="../media/image38.sv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svg"/><Relationship Id="rId1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34.sv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8.sv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39.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36.sv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9.png"/><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38.sv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9.png"/><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32.sv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9.png"/><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0.gif"/></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microsoft.com/office/2007/relationships/hdphoto" Target="../media/hdphoto1.wdp"/><Relationship Id="rId9" Type="http://schemas.openxmlformats.org/officeDocument/2006/relationships/image" Target="../media/image9.gif"/></Relationships>
</file>

<file path=ppt/slides/_rels/slide3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microsoft.com/office/2007/relationships/hdphoto" Target="../media/hdphoto1.wdp"/><Relationship Id="rId9" Type="http://schemas.openxmlformats.org/officeDocument/2006/relationships/image" Target="../media/image9.gif"/></Relationships>
</file>

<file path=ppt/slides/_rels/slide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42.svg"/><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gif"/></Relationships>
</file>

<file path=ppt/slides/_rels/slide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gif"/></Relationships>
</file>

<file path=ppt/slides/_rels/slide35.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15.png"/></Relationships>
</file>

<file path=ppt/slides/_rels/slide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15.png"/></Relationships>
</file>

<file path=ppt/slides/_rels/slide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16.png"/></Relationships>
</file>

<file path=ppt/slides/_rels/slide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gif"/><Relationship Id="rId4" Type="http://schemas.openxmlformats.org/officeDocument/2006/relationships/hyperlink" Target="https://www.youtube.com/watch?v=I8wRP-ZZy1E"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5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15.png"/><Relationship Id="rId4" Type="http://schemas.openxmlformats.org/officeDocument/2006/relationships/image" Target="../media/image16.png"/></Relationships>
</file>

<file path=ppt/slides/_rels/slide53.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sv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15.png"/><Relationship Id="rId4" Type="http://schemas.openxmlformats.org/officeDocument/2006/relationships/image" Target="../media/image16.png"/></Relationships>
</file>

<file path=ppt/slides/_rels/slide5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sv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15.png"/><Relationship Id="rId4" Type="http://schemas.openxmlformats.org/officeDocument/2006/relationships/image" Target="../media/image16.png"/></Relationships>
</file>

<file path=ppt/slides/_rels/slide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5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microsoft.com/office/2007/relationships/hdphoto" Target="../media/hdphoto1.wdp"/><Relationship Id="rId9" Type="http://schemas.openxmlformats.org/officeDocument/2006/relationships/image" Target="../media/image9.gif"/></Relationships>
</file>

<file path=ppt/slides/_rels/slide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gif"/></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svg"/><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15.png"/><Relationship Id="rId4" Type="http://schemas.openxmlformats.org/officeDocument/2006/relationships/image" Target="../media/image16.png"/></Relationships>
</file>

<file path=ppt/slides/_rels/slide6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3.gif"/><Relationship Id="rId7" Type="http://schemas.openxmlformats.org/officeDocument/2006/relationships/image" Target="../media/image52.pn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15.png"/><Relationship Id="rId4" Type="http://schemas.openxmlformats.org/officeDocument/2006/relationships/image" Target="../media/image16.png"/><Relationship Id="rId9" Type="http://schemas.openxmlformats.org/officeDocument/2006/relationships/image" Target="../media/image54.png"/></Relationships>
</file>

<file path=ppt/slides/_rels/slide6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26.gif"/><Relationship Id="rId4" Type="http://schemas.openxmlformats.org/officeDocument/2006/relationships/image" Target="../media/image15.png"/></Relationships>
</file>

<file path=ppt/slides/_rels/slide6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6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26.gif"/><Relationship Id="rId4" Type="http://schemas.openxmlformats.org/officeDocument/2006/relationships/image" Target="../media/image15.png"/></Relationships>
</file>

<file path=ppt/slides/_rels/slide6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26.gif"/><Relationship Id="rId4" Type="http://schemas.openxmlformats.org/officeDocument/2006/relationships/image" Target="../media/image15.png"/></Relationships>
</file>

<file path=ppt/slides/_rels/slide6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26.gif"/><Relationship Id="rId4" Type="http://schemas.openxmlformats.org/officeDocument/2006/relationships/image" Target="../media/image15.png"/></Relationships>
</file>

<file path=ppt/slides/_rels/slide6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26.gif"/><Relationship Id="rId4" Type="http://schemas.openxmlformats.org/officeDocument/2006/relationships/image" Target="../media/image15.png"/></Relationships>
</file>

<file path=ppt/slides/_rels/slide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7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15.png"/><Relationship Id="rId4" Type="http://schemas.openxmlformats.org/officeDocument/2006/relationships/image" Target="../media/image16.png"/></Relationships>
</file>

<file path=ppt/slides/_rels/slide7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16.png"/></Relationships>
</file>

<file path=ppt/slides/_rels/slide7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15.png"/><Relationship Id="rId4" Type="http://schemas.openxmlformats.org/officeDocument/2006/relationships/image" Target="../media/image16.png"/></Relationships>
</file>

<file path=ppt/slides/_rels/slide7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15.png"/><Relationship Id="rId4" Type="http://schemas.openxmlformats.org/officeDocument/2006/relationships/image" Target="../media/image16.png"/></Relationships>
</file>

<file path=ppt/slides/_rels/slide7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40.gif"/></Relationships>
</file>

<file path=ppt/slides/_rels/slide7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40.gif"/></Relationships>
</file>

<file path=ppt/slides/_rels/slide7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76.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microsoft.com/office/2007/relationships/hdphoto" Target="../media/hdphoto1.wdp"/><Relationship Id="rId9" Type="http://schemas.openxmlformats.org/officeDocument/2006/relationships/image" Target="../media/image9.gif"/></Relationships>
</file>

<file path=ppt/slides/_rels/slide7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7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7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15.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gif"/></Relationships>
</file>

<file path=ppt/slides/_rels/slide8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3.gif"/><Relationship Id="rId7" Type="http://schemas.openxmlformats.org/officeDocument/2006/relationships/image" Target="../media/image59.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15.png"/><Relationship Id="rId4" Type="http://schemas.openxmlformats.org/officeDocument/2006/relationships/image" Target="../media/image16.png"/></Relationships>
</file>

<file path=ppt/slides/_rels/slide8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16.png"/></Relationships>
</file>

<file path=ppt/slides/_rels/slide8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16.png"/></Relationships>
</file>

<file path=ppt/slides/_rels/slide8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16.png"/></Relationships>
</file>

<file path=ppt/slides/_rels/slide8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16.png"/></Relationships>
</file>

<file path=ppt/slides/_rels/slide8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16.png"/></Relationships>
</file>

<file path=ppt/slides/_rels/slide8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16.png"/></Relationships>
</file>

<file path=ppt/slides/_rels/slide8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67.png"/></Relationships>
</file>

<file path=ppt/slides/_rels/slide8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15.png"/></Relationships>
</file>

<file path=ppt/slides/_rels/slide8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15.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gif"/></Relationships>
</file>

<file path=ppt/slides/_rels/slide9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15.png"/><Relationship Id="rId4" Type="http://schemas.openxmlformats.org/officeDocument/2006/relationships/image" Target="../media/image16.png"/></Relationships>
</file>

<file path=ppt/slides/_rels/slide9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15.png"/><Relationship Id="rId4" Type="http://schemas.openxmlformats.org/officeDocument/2006/relationships/image" Target="../media/image16.png"/></Relationships>
</file>

<file path=ppt/slides/_rels/slide9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15.png"/><Relationship Id="rId4" Type="http://schemas.openxmlformats.org/officeDocument/2006/relationships/image" Target="../media/image16.png"/></Relationships>
</file>

<file path=ppt/slides/_rels/slide9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15.png"/><Relationship Id="rId4" Type="http://schemas.openxmlformats.org/officeDocument/2006/relationships/image" Target="../media/image16.png"/></Relationships>
</file>

<file path=ppt/slides/_rels/slide9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15.png"/><Relationship Id="rId4" Type="http://schemas.openxmlformats.org/officeDocument/2006/relationships/image" Target="../media/image16.png"/></Relationships>
</file>

<file path=ppt/slides/_rels/slide9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15.png"/><Relationship Id="rId4" Type="http://schemas.openxmlformats.org/officeDocument/2006/relationships/image" Target="../media/image16.png"/></Relationships>
</file>

<file path=ppt/slides/_rels/slide9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15.png"/><Relationship Id="rId4" Type="http://schemas.openxmlformats.org/officeDocument/2006/relationships/image" Target="../media/image16.png"/></Relationships>
</file>

<file path=ppt/slides/_rels/slide9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15.png"/><Relationship Id="rId4" Type="http://schemas.openxmlformats.org/officeDocument/2006/relationships/image" Target="../media/image16.png"/></Relationships>
</file>

<file path=ppt/slides/_rels/slide9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8.xml"/><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16.png"/></Relationships>
</file>

<file path=ppt/slides/_rels/slide9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15.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1" name="Rectangle 8">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صورة 3" descr="صورة تحتوي على فن, الرسومات, الفن النمطي أو الهندسي, ضوء نيون&#10;&#10;قد يكون المحتوى الذي تم إنشاؤه بواسطة الذكاء الاصطناعي غير صحيح.">
            <a:extLst>
              <a:ext uri="{FF2B5EF4-FFF2-40B4-BE49-F238E27FC236}">
                <a16:creationId xmlns:a16="http://schemas.microsoft.com/office/drawing/2014/main" id="{17D75DE6-85F4-7BF1-F424-09D2BBC4B33E}"/>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b="442"/>
          <a:stretch>
            <a:fillRect/>
          </a:stretch>
        </p:blipFill>
        <p:spPr>
          <a:xfrm>
            <a:off x="20" y="1"/>
            <a:ext cx="12191980" cy="6857999"/>
          </a:xfrm>
          <a:prstGeom prst="rect">
            <a:avLst/>
          </a:prstGeom>
        </p:spPr>
      </p:pic>
      <p:sp>
        <p:nvSpPr>
          <p:cNvPr id="3" name="مربع نص 2">
            <a:extLst>
              <a:ext uri="{FF2B5EF4-FFF2-40B4-BE49-F238E27FC236}">
                <a16:creationId xmlns:a16="http://schemas.microsoft.com/office/drawing/2014/main" id="{3FA2F18E-8E57-3063-902F-911F4317402E}"/>
              </a:ext>
            </a:extLst>
          </p:cNvPr>
          <p:cNvSpPr txBox="1"/>
          <p:nvPr/>
        </p:nvSpPr>
        <p:spPr>
          <a:xfrm>
            <a:off x="362309" y="1269011"/>
            <a:ext cx="10883660" cy="2900518"/>
          </a:xfrm>
          <a:prstGeom prst="rect">
            <a:avLst/>
          </a:prstGeom>
        </p:spPr>
        <p:txBody>
          <a:bodyPr vert="horz" lIns="91440" tIns="45720" rIns="91440" bIns="45720" rtlCol="0" anchor="b">
            <a:normAutofit/>
          </a:bodyPr>
          <a:lstStyle/>
          <a:p>
            <a:pPr marL="0" marR="0" algn="ctr">
              <a:lnSpc>
                <a:spcPct val="90000"/>
              </a:lnSpc>
              <a:spcBef>
                <a:spcPct val="0"/>
              </a:spcBef>
              <a:spcAft>
                <a:spcPts val="600"/>
              </a:spcAft>
            </a:pPr>
            <a:r>
              <a:rPr lang="en-US" sz="6000" b="1" dirty="0">
                <a:solidFill>
                  <a:srgbClr val="FFFFFF"/>
                </a:solidFill>
                <a:effectLst/>
                <a:latin typeface="Adobe Arabic" panose="02040503050201020203" pitchFamily="18" charset="-78"/>
                <a:ea typeface="+mj-ea"/>
                <a:cs typeface="Adobe Arabic" panose="02040503050201020203" pitchFamily="18" charset="-78"/>
              </a:rPr>
              <a:t>تحليل البيانات باستخدام الذكاء الاصطناعي</a:t>
            </a:r>
            <a:br>
              <a:rPr lang="ar-SY" sz="6000" b="1" dirty="0">
                <a:solidFill>
                  <a:srgbClr val="FFFFFF"/>
                </a:solidFill>
                <a:effectLst/>
                <a:latin typeface="Adobe Arabic" panose="02040503050201020203" pitchFamily="18" charset="-78"/>
                <a:ea typeface="+mj-ea"/>
                <a:cs typeface="Adobe Arabic" panose="02040503050201020203" pitchFamily="18" charset="-78"/>
              </a:rPr>
            </a:br>
            <a:r>
              <a:rPr lang="en-US" sz="6000" b="1" dirty="0">
                <a:solidFill>
                  <a:srgbClr val="FFFFFF"/>
                </a:solidFill>
                <a:effectLst/>
                <a:latin typeface="Adobe Arabic" panose="02040503050201020203" pitchFamily="18" charset="-78"/>
                <a:ea typeface="+mj-ea"/>
                <a:cs typeface="Adobe Arabic" panose="02040503050201020203" pitchFamily="18" charset="-78"/>
              </a:rPr>
              <a:t> المستوى الأساسي</a:t>
            </a:r>
            <a:endParaRPr lang="en-US" sz="6000" dirty="0">
              <a:solidFill>
                <a:srgbClr val="FFFFFF"/>
              </a:solidFill>
              <a:effectLst/>
              <a:latin typeface="Adobe Arabic" panose="02040503050201020203" pitchFamily="18" charset="-78"/>
              <a:ea typeface="+mj-ea"/>
              <a:cs typeface="Adobe Arabic" panose="02040503050201020203" pitchFamily="18" charset="-78"/>
            </a:endParaRPr>
          </a:p>
        </p:txBody>
      </p:sp>
    </p:spTree>
    <p:extLst>
      <p:ext uri="{BB962C8B-B14F-4D97-AF65-F5344CB8AC3E}">
        <p14:creationId xmlns:p14="http://schemas.microsoft.com/office/powerpoint/2010/main" val="2345629806"/>
      </p:ext>
    </p:extLst>
  </p:cSld>
  <p:clrMapOvr>
    <a:overrideClrMapping bg1="dk1" tx1="lt1" bg2="dk2" tx2="lt2" accent1="accent1" accent2="accent2" accent3="accent3" accent4="accent4" accent5="accent5" accent6="accent6" hlink="hlink" folHlink="folHlink"/>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4D085-1585-E4B6-A1DB-0D59398A185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C96BDA9-F714-749E-BADD-2F263ED7D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4C2C30C-FF7E-481B-8C13-D945D366E7BD}"/>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تعريف تحليل البيانات وأنواعه</a:t>
            </a:r>
          </a:p>
        </p:txBody>
      </p:sp>
      <p:grpSp>
        <p:nvGrpSpPr>
          <p:cNvPr id="4" name="Group 36">
            <a:extLst>
              <a:ext uri="{FF2B5EF4-FFF2-40B4-BE49-F238E27FC236}">
                <a16:creationId xmlns:a16="http://schemas.microsoft.com/office/drawing/2014/main" id="{0EDFDCED-11BB-C798-BD2F-7D3D0A86328E}"/>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AA0A009C-E1CC-1E73-6147-40B0029781A8}"/>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تعريف تحليل البيانات</a:t>
              </a:r>
            </a:p>
          </p:txBody>
        </p:sp>
        <p:pic>
          <p:nvPicPr>
            <p:cNvPr id="6" name="Picture 2" descr="Idea ">
              <a:extLst>
                <a:ext uri="{FF2B5EF4-FFF2-40B4-BE49-F238E27FC236}">
                  <a16:creationId xmlns:a16="http://schemas.microsoft.com/office/drawing/2014/main" id="{7C1DFEE2-1245-0EAC-3E81-F237D3CCFD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extBox 2">
            <a:extLst>
              <a:ext uri="{FF2B5EF4-FFF2-40B4-BE49-F238E27FC236}">
                <a16:creationId xmlns:a16="http://schemas.microsoft.com/office/drawing/2014/main" id="{CFDFB8A3-A9C2-730A-9C32-FBAEE70A5B19}"/>
              </a:ext>
            </a:extLst>
          </p:cNvPr>
          <p:cNvSpPr txBox="1"/>
          <p:nvPr/>
        </p:nvSpPr>
        <p:spPr>
          <a:xfrm>
            <a:off x="4226560" y="2251565"/>
            <a:ext cx="7573554"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تحليل البيانات (</a:t>
            </a:r>
            <a:r>
              <a:rPr lang="fr-FR" dirty="0">
                <a:solidFill>
                  <a:schemeClr val="tx1"/>
                </a:solidFill>
              </a:rPr>
              <a:t> (Data Analysis </a:t>
            </a:r>
            <a:r>
              <a:rPr lang="ar-SA" dirty="0">
                <a:solidFill>
                  <a:schemeClr val="tx1"/>
                </a:solidFill>
              </a:rPr>
              <a:t>هو عمليّة فحص وتنظيف وتحويل ونمذجة البيانات بهدف اكتشاف معلومات مفيدة، واستخلاص استنتاجات، ودعم اتّخاذ القرارات. يمكن تعريفه أيضاً بأنّه "فنّ وعلم استخراج المعنى من البيانات الخام".</a:t>
            </a:r>
            <a:endParaRPr lang="en-US" dirty="0">
              <a:solidFill>
                <a:schemeClr val="tx1"/>
              </a:solidFill>
            </a:endParaRPr>
          </a:p>
        </p:txBody>
      </p:sp>
      <p:sp>
        <p:nvSpPr>
          <p:cNvPr id="2" name="TextBox 2">
            <a:extLst>
              <a:ext uri="{FF2B5EF4-FFF2-40B4-BE49-F238E27FC236}">
                <a16:creationId xmlns:a16="http://schemas.microsoft.com/office/drawing/2014/main" id="{B264FB26-CA71-1460-2094-7CCD9A6A0EAE}"/>
              </a:ext>
            </a:extLst>
          </p:cNvPr>
          <p:cNvSpPr txBox="1"/>
          <p:nvPr/>
        </p:nvSpPr>
        <p:spPr>
          <a:xfrm>
            <a:off x="4307840" y="4655349"/>
            <a:ext cx="7573554"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يقول </a:t>
            </a:r>
            <a:r>
              <a:rPr lang="fr-FR" dirty="0">
                <a:solidFill>
                  <a:schemeClr val="tx1"/>
                </a:solidFill>
              </a:rPr>
              <a:t>W. Edwards Deming، </a:t>
            </a:r>
            <a:r>
              <a:rPr lang="ar-SA" dirty="0">
                <a:solidFill>
                  <a:schemeClr val="tx1"/>
                </a:solidFill>
              </a:rPr>
              <a:t>أحد روّاد إدارة الجودة: "بدون البيانات، أنت مجرّد شخص آخر لديه رأي". هذه المقولة تُلخّص أهمّيّة الاعتماد على البيانات بدلاً من الحدس فقط. </a:t>
            </a:r>
            <a:endParaRPr lang="en-US" dirty="0">
              <a:solidFill>
                <a:schemeClr val="tx1"/>
              </a:solidFill>
            </a:endParaRPr>
          </a:p>
        </p:txBody>
      </p:sp>
      <p:pic>
        <p:nvPicPr>
          <p:cNvPr id="13" name="رسم 12">
            <a:extLst>
              <a:ext uri="{FF2B5EF4-FFF2-40B4-BE49-F238E27FC236}">
                <a16:creationId xmlns:a16="http://schemas.microsoft.com/office/drawing/2014/main" id="{362BCBE2-7A1B-B097-AA46-604649CC35F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0606" y="2048706"/>
            <a:ext cx="3576320" cy="3576320"/>
          </a:xfrm>
          <a:prstGeom prst="rect">
            <a:avLst/>
          </a:prstGeom>
        </p:spPr>
      </p:pic>
    </p:spTree>
    <p:extLst>
      <p:ext uri="{BB962C8B-B14F-4D97-AF65-F5344CB8AC3E}">
        <p14:creationId xmlns:p14="http://schemas.microsoft.com/office/powerpoint/2010/main" val="4989170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DD4C7-DA50-8C0E-8759-04D237FB7DF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BF01003-CF28-3A32-E4F2-07D9D4EDC2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D1CB2345-D069-8426-8BDF-97ED427C3765}"/>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E82149B1-8928-5E6E-0151-1970CA7319DD}"/>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466CE4CE-C9B3-E49A-A54D-FA6052F29031}"/>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تنظيف البيانات التي سيتم تضمينها في تقرير</a:t>
              </a:r>
            </a:p>
          </p:txBody>
        </p:sp>
        <p:pic>
          <p:nvPicPr>
            <p:cNvPr id="9" name="Picture 2" descr="Idea ">
              <a:extLst>
                <a:ext uri="{FF2B5EF4-FFF2-40B4-BE49-F238E27FC236}">
                  <a16:creationId xmlns:a16="http://schemas.microsoft.com/office/drawing/2014/main" id="{EA2EB07D-B612-3DFB-403D-BDA4A2B92E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7">
            <a:extLst>
              <a:ext uri="{FF2B5EF4-FFF2-40B4-BE49-F238E27FC236}">
                <a16:creationId xmlns:a16="http://schemas.microsoft.com/office/drawing/2014/main" id="{65FA6B30-6562-79DF-78C3-ADA309FCB508}"/>
              </a:ext>
            </a:extLst>
          </p:cNvPr>
          <p:cNvSpPr txBox="1"/>
          <p:nvPr/>
        </p:nvSpPr>
        <p:spPr>
          <a:xfrm>
            <a:off x="2113280" y="2185753"/>
            <a:ext cx="9686834" cy="157799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168489"/>
                </a:solidFill>
              </a:rPr>
              <a:t>بيانات نظيفة</a:t>
            </a:r>
          </a:p>
          <a:p>
            <a:r>
              <a:rPr lang="ar-AE" dirty="0"/>
              <a:t>لحسن الحظ، يحتوي </a:t>
            </a:r>
            <a:r>
              <a:rPr lang="fr-FR" dirty="0"/>
              <a:t>Power Query Editor </a:t>
            </a:r>
            <a:r>
              <a:rPr lang="ar-AE" dirty="0"/>
              <a:t>على أدوات تساعدك على تحويل جداول الأعمدة المتعددة بسرعة إلى مجموعات بيانات يمكنك استخدامها.</a:t>
            </a:r>
          </a:p>
        </p:txBody>
      </p:sp>
      <p:sp>
        <p:nvSpPr>
          <p:cNvPr id="5" name="TextBox 7">
            <a:extLst>
              <a:ext uri="{FF2B5EF4-FFF2-40B4-BE49-F238E27FC236}">
                <a16:creationId xmlns:a16="http://schemas.microsoft.com/office/drawing/2014/main" id="{F5C136DB-FFE3-6A82-60A6-1E6C757594B5}"/>
              </a:ext>
            </a:extLst>
          </p:cNvPr>
          <p:cNvSpPr txBox="1"/>
          <p:nvPr/>
        </p:nvSpPr>
        <p:spPr>
          <a:xfrm>
            <a:off x="7462664" y="3763749"/>
            <a:ext cx="4337450" cy="203902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168489"/>
                </a:solidFill>
              </a:rPr>
              <a:t>تبديل البيانات</a:t>
            </a:r>
          </a:p>
          <a:p>
            <a:r>
              <a:rPr lang="ar-AE" dirty="0">
                <a:solidFill>
                  <a:schemeClr val="tx1"/>
                </a:solidFill>
              </a:rPr>
              <a:t>باستخدام تبديل في محرر </a:t>
            </a:r>
            <a:r>
              <a:rPr lang="fr-FR" dirty="0">
                <a:solidFill>
                  <a:schemeClr val="tx1"/>
                </a:solidFill>
              </a:rPr>
              <a:t>Power Query، </a:t>
            </a:r>
            <a:r>
              <a:rPr lang="ar-AE" dirty="0">
                <a:solidFill>
                  <a:schemeClr val="tx1"/>
                </a:solidFill>
              </a:rPr>
              <a:t>يمكنك تبديل الصفوف إلى أعمدة لتنسيق البيانات بشكل أفضل.</a:t>
            </a:r>
          </a:p>
        </p:txBody>
      </p:sp>
      <p:pic>
        <p:nvPicPr>
          <p:cNvPr id="12" name="Picture 3" descr="لقطة شاشة للزر تبديل">
            <a:extLst>
              <a:ext uri="{FF2B5EF4-FFF2-40B4-BE49-F238E27FC236}">
                <a16:creationId xmlns:a16="http://schemas.microsoft.com/office/drawing/2014/main" id="{AC740EF2-3B9F-3663-AA5C-237068AEC89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3938415"/>
            <a:ext cx="7462664" cy="1909074"/>
          </a:xfrm>
          <a:prstGeom prst="rect">
            <a:avLst/>
          </a:prstGeom>
          <a:noFill/>
          <a:ln>
            <a:noFill/>
          </a:ln>
        </p:spPr>
      </p:pic>
    </p:spTree>
    <p:extLst>
      <p:ext uri="{BB962C8B-B14F-4D97-AF65-F5344CB8AC3E}">
        <p14:creationId xmlns:p14="http://schemas.microsoft.com/office/powerpoint/2010/main" val="20150305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572216-066E-8F37-16F6-C6A758DF492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EC16059-756A-AF47-EBDF-E8397B6B8E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C63CEDD-1330-FC53-E287-877750902A8F}"/>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122FB500-8B88-C07C-AE44-05304A6CB3F6}"/>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1CB33F32-7D88-3398-DC0F-CE1965734B95}"/>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تنظيف البيانات التي سيتم تضمينها في تقرير</a:t>
              </a:r>
            </a:p>
          </p:txBody>
        </p:sp>
        <p:pic>
          <p:nvPicPr>
            <p:cNvPr id="9" name="Picture 2" descr="Idea ">
              <a:extLst>
                <a:ext uri="{FF2B5EF4-FFF2-40B4-BE49-F238E27FC236}">
                  <a16:creationId xmlns:a16="http://schemas.microsoft.com/office/drawing/2014/main" id="{26E221A7-F4F1-6FB1-51BF-71BB64A423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7">
            <a:extLst>
              <a:ext uri="{FF2B5EF4-FFF2-40B4-BE49-F238E27FC236}">
                <a16:creationId xmlns:a16="http://schemas.microsoft.com/office/drawing/2014/main" id="{83816C61-7450-DBE7-94D2-51D5AC3269C4}"/>
              </a:ext>
            </a:extLst>
          </p:cNvPr>
          <p:cNvSpPr txBox="1"/>
          <p:nvPr/>
        </p:nvSpPr>
        <p:spPr>
          <a:xfrm>
            <a:off x="1219200" y="2185753"/>
            <a:ext cx="10580914" cy="203902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168489"/>
                </a:solidFill>
              </a:rPr>
              <a:t>تنسيق البيانات</a:t>
            </a:r>
          </a:p>
          <a:p>
            <a:r>
              <a:rPr lang="ar-AE" dirty="0">
                <a:solidFill>
                  <a:schemeClr val="tx1"/>
                </a:solidFill>
              </a:rPr>
              <a:t>قد تحتاج إلى تنسيق البيانات بحيث يمكن لـ </a:t>
            </a:r>
            <a:r>
              <a:rPr lang="fr-FR" dirty="0">
                <a:solidFill>
                  <a:schemeClr val="tx1"/>
                </a:solidFill>
              </a:rPr>
              <a:t>Power BI </a:t>
            </a:r>
            <a:r>
              <a:rPr lang="ar-AE" dirty="0">
                <a:solidFill>
                  <a:schemeClr val="tx1"/>
                </a:solidFill>
              </a:rPr>
              <a:t>تصنيف هذه البيانات وتحديدها بشكل صحيح. مع بعض التحويلات، ستقوم بتطهير البيانات في مجموعة بيانات يمكنك استخدامها في </a:t>
            </a:r>
            <a:r>
              <a:rPr lang="fr-FR" dirty="0">
                <a:solidFill>
                  <a:schemeClr val="tx1"/>
                </a:solidFill>
              </a:rPr>
              <a:t>Power BI. </a:t>
            </a:r>
            <a:r>
              <a:rPr lang="ar-AE" dirty="0">
                <a:solidFill>
                  <a:schemeClr val="tx1"/>
                </a:solidFill>
              </a:rPr>
              <a:t>تتضمن أمثلة التحويلات القوية ترقية الصفوف إلى رؤوس، واستخدام </a:t>
            </a:r>
            <a:r>
              <a:rPr lang="fr-FR" dirty="0">
                <a:solidFill>
                  <a:schemeClr val="tx1"/>
                </a:solidFill>
              </a:rPr>
              <a:t>Fill </a:t>
            </a:r>
            <a:r>
              <a:rPr lang="ar-AE" dirty="0">
                <a:solidFill>
                  <a:schemeClr val="tx1"/>
                </a:solidFill>
              </a:rPr>
              <a:t>لاستبدال القيم </a:t>
            </a:r>
            <a:r>
              <a:rPr lang="fr-FR" dirty="0">
                <a:solidFill>
                  <a:schemeClr val="tx1"/>
                </a:solidFill>
              </a:rPr>
              <a:t>null </a:t>
            </a:r>
            <a:r>
              <a:rPr lang="ar-AE" dirty="0">
                <a:solidFill>
                  <a:schemeClr val="tx1"/>
                </a:solidFill>
              </a:rPr>
              <a:t>و </a:t>
            </a:r>
            <a:r>
              <a:rPr lang="fr-FR" dirty="0">
                <a:solidFill>
                  <a:schemeClr val="tx1"/>
                </a:solidFill>
              </a:rPr>
              <a:t>Unpivot Columns </a:t>
            </a:r>
          </a:p>
        </p:txBody>
      </p:sp>
      <p:sp>
        <p:nvSpPr>
          <p:cNvPr id="5" name="TextBox 7">
            <a:extLst>
              <a:ext uri="{FF2B5EF4-FFF2-40B4-BE49-F238E27FC236}">
                <a16:creationId xmlns:a16="http://schemas.microsoft.com/office/drawing/2014/main" id="{B37D0641-EF44-6309-3188-34F2E860D2A6}"/>
              </a:ext>
            </a:extLst>
          </p:cNvPr>
          <p:cNvSpPr txBox="1"/>
          <p:nvPr/>
        </p:nvSpPr>
        <p:spPr>
          <a:xfrm>
            <a:off x="1537019" y="4493737"/>
            <a:ext cx="10052594"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باستخدام </a:t>
            </a:r>
            <a:r>
              <a:rPr lang="fr-FR" dirty="0">
                <a:solidFill>
                  <a:schemeClr val="tx1"/>
                </a:solidFill>
              </a:rPr>
              <a:t>Power BI، </a:t>
            </a:r>
            <a:r>
              <a:rPr lang="ar-AE" dirty="0">
                <a:solidFill>
                  <a:schemeClr val="tx1"/>
                </a:solidFill>
              </a:rPr>
              <a:t>يمكنك تجربة التحويلات وتحديد أيها يحول بياناتك إلى تنسيق عمودي قابل للاستخدام. تذكر أن قسم الخطوات </a:t>
            </a:r>
            <a:r>
              <a:rPr lang="ar-AE" dirty="0" err="1">
                <a:solidFill>
                  <a:schemeClr val="tx1"/>
                </a:solidFill>
              </a:rPr>
              <a:t>المطبقةفي</a:t>
            </a:r>
            <a:r>
              <a:rPr lang="ar-AE" dirty="0">
                <a:solidFill>
                  <a:schemeClr val="tx1"/>
                </a:solidFill>
              </a:rPr>
              <a:t> "</a:t>
            </a:r>
            <a:r>
              <a:rPr lang="fr-FR" dirty="0">
                <a:solidFill>
                  <a:schemeClr val="tx1"/>
                </a:solidFill>
              </a:rPr>
              <a:t>" Power Query Editor </a:t>
            </a:r>
            <a:r>
              <a:rPr lang="ar-AE" dirty="0">
                <a:solidFill>
                  <a:schemeClr val="tx1"/>
                </a:solidFill>
              </a:rPr>
              <a:t>يسجل جميع إجراءاتك. إذا لم يعمل التحويل بالطريقة التي قصدتها، فحدد </a:t>
            </a:r>
            <a:r>
              <a:rPr lang="fr-FR" dirty="0">
                <a:solidFill>
                  <a:schemeClr val="tx1"/>
                </a:solidFill>
              </a:rPr>
              <a:t>X </a:t>
            </a:r>
            <a:r>
              <a:rPr lang="ar-AE" dirty="0">
                <a:solidFill>
                  <a:schemeClr val="tx1"/>
                </a:solidFill>
              </a:rPr>
              <a:t>بجوار الخطوة، ثم تراجع عنه.</a:t>
            </a:r>
          </a:p>
        </p:txBody>
      </p:sp>
    </p:spTree>
    <p:extLst>
      <p:ext uri="{BB962C8B-B14F-4D97-AF65-F5344CB8AC3E}">
        <p14:creationId xmlns:p14="http://schemas.microsoft.com/office/powerpoint/2010/main" val="21555289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B0559-7DE7-68ED-A784-427A5EC63BB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9CF1EF4-06DB-61B1-E979-53E105E1DB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3BB8B1E-B601-4F07-D1CF-05704C3D73C2}"/>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F481F255-DB45-675F-EDC8-8290627994D5}"/>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3CCC0FA0-8EDC-224A-726E-8CA7A3235E0A}"/>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تنظيف البيانات التي سيتم تضمينها في تقرير</a:t>
              </a:r>
            </a:p>
          </p:txBody>
        </p:sp>
        <p:pic>
          <p:nvPicPr>
            <p:cNvPr id="9" name="Picture 2" descr="Idea ">
              <a:extLst>
                <a:ext uri="{FF2B5EF4-FFF2-40B4-BE49-F238E27FC236}">
                  <a16:creationId xmlns:a16="http://schemas.microsoft.com/office/drawing/2014/main" id="{8E22945C-07DE-CAE4-BB23-4C6308C727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Picture 4" descr="لقطة شاشة لكيفية إزالة الخطوات من قسم الخطوات المطبقة.">
            <a:extLst>
              <a:ext uri="{FF2B5EF4-FFF2-40B4-BE49-F238E27FC236}">
                <a16:creationId xmlns:a16="http://schemas.microsoft.com/office/drawing/2014/main" id="{9CB9A326-FC53-F8CD-AB16-A1EEADB4346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718397"/>
            <a:ext cx="4348618" cy="4752792"/>
          </a:xfrm>
          <a:prstGeom prst="rect">
            <a:avLst/>
          </a:prstGeom>
          <a:noFill/>
          <a:ln>
            <a:noFill/>
          </a:ln>
        </p:spPr>
      </p:pic>
      <p:sp>
        <p:nvSpPr>
          <p:cNvPr id="6" name="TextBox 7">
            <a:extLst>
              <a:ext uri="{FF2B5EF4-FFF2-40B4-BE49-F238E27FC236}">
                <a16:creationId xmlns:a16="http://schemas.microsoft.com/office/drawing/2014/main" id="{FF3AB792-2CAC-8B9D-75D1-104046F91E47}"/>
              </a:ext>
            </a:extLst>
          </p:cNvPr>
          <p:cNvSpPr txBox="1"/>
          <p:nvPr/>
        </p:nvSpPr>
        <p:spPr>
          <a:xfrm>
            <a:off x="386080" y="2677314"/>
            <a:ext cx="522659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بعد تنظيف بياناتك في تنسيق قابل للاستخدام، يمكنك البدء في إنشاء صور قوية في</a:t>
            </a:r>
            <a:r>
              <a:rPr lang="fr-FR" dirty="0"/>
              <a:t>Power BI</a:t>
            </a:r>
            <a:r>
              <a:rPr lang="ar-AE" dirty="0"/>
              <a:t>.</a:t>
            </a:r>
          </a:p>
        </p:txBody>
      </p:sp>
    </p:spTree>
    <p:extLst>
      <p:ext uri="{BB962C8B-B14F-4D97-AF65-F5344CB8AC3E}">
        <p14:creationId xmlns:p14="http://schemas.microsoft.com/office/powerpoint/2010/main" val="24973707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B0156-E7D6-A8FB-C05F-B6E0780F906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BE6155F-3F58-910D-0649-266AD2C734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7BF07EC-2DED-DD98-8BC6-C85BFA16634A}"/>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F95DBD16-266D-4276-7387-CB0535F3545D}"/>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CC6602AC-59F1-F33B-DA3D-303023EC3690}"/>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استكشاف ميزة سؤال وجواب </a:t>
              </a:r>
              <a:r>
                <a:rPr lang="fr-FR" sz="4000" b="1" dirty="0">
                  <a:solidFill>
                    <a:srgbClr val="006666"/>
                  </a:solidFill>
                  <a:latin typeface="Adobe Arabic" panose="02040503050201020203" pitchFamily="18" charset="-78"/>
                  <a:cs typeface="Adobe Arabic" panose="02040503050201020203" pitchFamily="18" charset="-78"/>
                </a:rPr>
                <a:t>Q&amp;A</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9" name="Picture 2" descr="Idea ">
              <a:extLst>
                <a:ext uri="{FF2B5EF4-FFF2-40B4-BE49-F238E27FC236}">
                  <a16:creationId xmlns:a16="http://schemas.microsoft.com/office/drawing/2014/main" id="{D4E69C15-1686-593E-A7A4-16B0D85028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7">
            <a:extLst>
              <a:ext uri="{FF2B5EF4-FFF2-40B4-BE49-F238E27FC236}">
                <a16:creationId xmlns:a16="http://schemas.microsoft.com/office/drawing/2014/main" id="{18269002-7961-002E-1DE5-89F16DB2592E}"/>
              </a:ext>
            </a:extLst>
          </p:cNvPr>
          <p:cNvSpPr txBox="1"/>
          <p:nvPr/>
        </p:nvSpPr>
        <p:spPr>
          <a:xfrm>
            <a:off x="7066919" y="2653113"/>
            <a:ext cx="4312194"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يمكنك استخدام </a:t>
            </a:r>
            <a:r>
              <a:rPr lang="fr-FR" dirty="0"/>
              <a:t>Q&amp;A </a:t>
            </a:r>
            <a:r>
              <a:rPr lang="ar-AE" dirty="0"/>
              <a:t>لاستكشاف بياناتك باستخدام إمكانيات اللغة العادية البديهية لـ </a:t>
            </a:r>
            <a:r>
              <a:rPr lang="fr-FR" dirty="0"/>
              <a:t>Power BI </a:t>
            </a:r>
            <a:r>
              <a:rPr lang="ar-AE" dirty="0"/>
              <a:t>وتلقي الإجابات في شكل مخططات ورسومات بيانية.</a:t>
            </a:r>
          </a:p>
        </p:txBody>
      </p:sp>
      <p:pic>
        <p:nvPicPr>
          <p:cNvPr id="10" name="صورة 9">
            <a:extLst>
              <a:ext uri="{FF2B5EF4-FFF2-40B4-BE49-F238E27FC236}">
                <a16:creationId xmlns:a16="http://schemas.microsoft.com/office/drawing/2014/main" id="{7C9274AD-521A-802D-C169-AF0738DA3C74}"/>
              </a:ext>
            </a:extLst>
          </p:cNvPr>
          <p:cNvPicPr>
            <a:picLocks noChangeAspect="1"/>
          </p:cNvPicPr>
          <p:nvPr/>
        </p:nvPicPr>
        <p:blipFill>
          <a:blip r:embed="rId6"/>
          <a:stretch>
            <a:fillRect/>
          </a:stretch>
        </p:blipFill>
        <p:spPr>
          <a:xfrm>
            <a:off x="234528" y="1612393"/>
            <a:ext cx="6338992" cy="4686808"/>
          </a:xfrm>
          <a:prstGeom prst="rect">
            <a:avLst/>
          </a:prstGeom>
        </p:spPr>
      </p:pic>
    </p:spTree>
    <p:extLst>
      <p:ext uri="{BB962C8B-B14F-4D97-AF65-F5344CB8AC3E}">
        <p14:creationId xmlns:p14="http://schemas.microsoft.com/office/powerpoint/2010/main" val="29705885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B079F-30F9-9D27-BC1B-D9126870A33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6CEC750-2C57-1C7B-7212-0E491A1C26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5AB01984-2886-373A-D9F2-B2CBFAA85A7C}"/>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18D88B4C-DD50-EB2B-BDA1-9EAA51C32A36}"/>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B52CB887-AB8E-E01A-3EB4-D3FF6BCDE865}"/>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طرح سؤال</a:t>
              </a:r>
            </a:p>
          </p:txBody>
        </p:sp>
        <p:pic>
          <p:nvPicPr>
            <p:cNvPr id="9" name="Picture 2" descr="Idea ">
              <a:extLst>
                <a:ext uri="{FF2B5EF4-FFF2-40B4-BE49-F238E27FC236}">
                  <a16:creationId xmlns:a16="http://schemas.microsoft.com/office/drawing/2014/main" id="{EB17E90A-7384-98B9-64BC-BC53699E5B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7">
            <a:extLst>
              <a:ext uri="{FF2B5EF4-FFF2-40B4-BE49-F238E27FC236}">
                <a16:creationId xmlns:a16="http://schemas.microsoft.com/office/drawing/2014/main" id="{92A2E4D2-8223-D46D-ACEE-E165D99D0317}"/>
              </a:ext>
            </a:extLst>
          </p:cNvPr>
          <p:cNvSpPr txBox="1"/>
          <p:nvPr/>
        </p:nvSpPr>
        <p:spPr>
          <a:xfrm>
            <a:off x="7066919" y="2653113"/>
            <a:ext cx="4312194" cy="2858475"/>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اطرح سؤالاً حول بياناتك في </a:t>
            </a:r>
            <a:r>
              <a:rPr lang="fr-FR" dirty="0"/>
              <a:t>Q&amp;A </a:t>
            </a:r>
            <a:r>
              <a:rPr lang="ar-AE" dirty="0"/>
              <a:t>باستخدام لغة طبيعية. تشير اللغة الطبيعية إلى اللغة العادية التي يستخدمها البشر للتواصل مع بعضهم كل يوم. مثال على ذلك، "ما هي الوحدات الإجمالية حسب المنطقة؟"</a:t>
            </a:r>
          </a:p>
        </p:txBody>
      </p:sp>
      <p:pic>
        <p:nvPicPr>
          <p:cNvPr id="4" name="Picture 9" descr="لقطة شاشة لميزة سؤال وجواب مثال: &quot;ما هي الوحدات الإجمالية حسب المنطقة؟&quot;">
            <a:extLst>
              <a:ext uri="{FF2B5EF4-FFF2-40B4-BE49-F238E27FC236}">
                <a16:creationId xmlns:a16="http://schemas.microsoft.com/office/drawing/2014/main" id="{7AB6868B-28C0-8167-7F1B-CBD894E13AC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3968" y="1895052"/>
            <a:ext cx="6497674" cy="4165176"/>
          </a:xfrm>
          <a:prstGeom prst="rect">
            <a:avLst/>
          </a:prstGeom>
          <a:noFill/>
          <a:ln>
            <a:noFill/>
          </a:ln>
        </p:spPr>
      </p:pic>
    </p:spTree>
    <p:extLst>
      <p:ext uri="{BB962C8B-B14F-4D97-AF65-F5344CB8AC3E}">
        <p14:creationId xmlns:p14="http://schemas.microsoft.com/office/powerpoint/2010/main" val="3303301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352672-FFB4-A709-0DE6-B442BFA0DE4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6B530B1-9F27-E8F4-1DEB-8F354B5553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E68D7DC5-69B5-715A-1019-355B543C0ADC}"/>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EEAC90FB-9895-2D02-BAE0-5965AC72A3BB}"/>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AF1CCC54-73D5-137E-1873-CA5B088ECC0F}"/>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طرح سؤال</a:t>
              </a:r>
            </a:p>
          </p:txBody>
        </p:sp>
        <p:pic>
          <p:nvPicPr>
            <p:cNvPr id="9" name="Picture 2" descr="Idea ">
              <a:extLst>
                <a:ext uri="{FF2B5EF4-FFF2-40B4-BE49-F238E27FC236}">
                  <a16:creationId xmlns:a16="http://schemas.microsoft.com/office/drawing/2014/main" id="{7E6D8EEA-DB0A-BDE1-A7B5-8BD295F289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7">
            <a:extLst>
              <a:ext uri="{FF2B5EF4-FFF2-40B4-BE49-F238E27FC236}">
                <a16:creationId xmlns:a16="http://schemas.microsoft.com/office/drawing/2014/main" id="{F5813497-ACCA-8A97-8F5D-A3194A061196}"/>
              </a:ext>
            </a:extLst>
          </p:cNvPr>
          <p:cNvSpPr txBox="1"/>
          <p:nvPr/>
        </p:nvSpPr>
        <p:spPr>
          <a:xfrm>
            <a:off x="7066919" y="2653113"/>
            <a:ext cx="4312194"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dirty="0"/>
              <a:t>Q&amp;A </a:t>
            </a:r>
            <a:r>
              <a:rPr lang="ar-AE" dirty="0"/>
              <a:t>متوفر على لوحات المعلومات والتقارير في </a:t>
            </a:r>
            <a:r>
              <a:rPr lang="fr-FR" dirty="0"/>
              <a:t>Power BI.</a:t>
            </a:r>
            <a:r>
              <a:rPr lang="ar-AE" dirty="0"/>
              <a:t>انتقل إلى لوحة المعلومات ووضع المؤشر في مربع السؤال لفتح الشاشة </a:t>
            </a:r>
            <a:r>
              <a:rPr lang="fr-FR" dirty="0"/>
              <a:t>Q&amp;A</a:t>
            </a:r>
            <a:r>
              <a:rPr lang="ar-AE" dirty="0"/>
              <a:t>.</a:t>
            </a:r>
          </a:p>
        </p:txBody>
      </p:sp>
      <p:pic>
        <p:nvPicPr>
          <p:cNvPr id="6" name="صورة 5">
            <a:extLst>
              <a:ext uri="{FF2B5EF4-FFF2-40B4-BE49-F238E27FC236}">
                <a16:creationId xmlns:a16="http://schemas.microsoft.com/office/drawing/2014/main" id="{9E6FADDF-290F-6C3B-11E9-4A10D4821061}"/>
              </a:ext>
            </a:extLst>
          </p:cNvPr>
          <p:cNvPicPr>
            <a:picLocks noChangeAspect="1"/>
          </p:cNvPicPr>
          <p:nvPr/>
        </p:nvPicPr>
        <p:blipFill>
          <a:blip r:embed="rId6"/>
          <a:stretch>
            <a:fillRect/>
          </a:stretch>
        </p:blipFill>
        <p:spPr>
          <a:xfrm>
            <a:off x="125771" y="1784209"/>
            <a:ext cx="6744914" cy="4140230"/>
          </a:xfrm>
          <a:prstGeom prst="rect">
            <a:avLst/>
          </a:prstGeom>
        </p:spPr>
      </p:pic>
    </p:spTree>
    <p:extLst>
      <p:ext uri="{BB962C8B-B14F-4D97-AF65-F5344CB8AC3E}">
        <p14:creationId xmlns:p14="http://schemas.microsoft.com/office/powerpoint/2010/main" val="27973869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F2B05-05DB-A39B-65CC-EEE82BC7B5B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D14B19F-DCB2-4272-6475-A8E1EEF3A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C0DEEAA-3E6C-CECB-C7E0-2D86981E7C3C}"/>
              </a:ext>
            </a:extLst>
          </p:cNvPr>
          <p:cNvSpPr txBox="1"/>
          <p:nvPr/>
        </p:nvSpPr>
        <p:spPr>
          <a:xfrm>
            <a:off x="995680" y="-186275"/>
            <a:ext cx="887402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إضافة عناصر مدعومة بالذكاء الاصطناعي</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Q&amp;A</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Smart Narrative</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36">
            <a:extLst>
              <a:ext uri="{FF2B5EF4-FFF2-40B4-BE49-F238E27FC236}">
                <a16:creationId xmlns:a16="http://schemas.microsoft.com/office/drawing/2014/main" id="{8F4E8CFB-F361-9F8E-2249-151B168EC6F9}"/>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71204A16-9563-92FA-61E9-77AE8A572C0A}"/>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طرح سؤال</a:t>
              </a:r>
            </a:p>
          </p:txBody>
        </p:sp>
        <p:pic>
          <p:nvPicPr>
            <p:cNvPr id="9" name="Picture 2" descr="Idea ">
              <a:extLst>
                <a:ext uri="{FF2B5EF4-FFF2-40B4-BE49-F238E27FC236}">
                  <a16:creationId xmlns:a16="http://schemas.microsoft.com/office/drawing/2014/main" id="{4070068A-0043-B711-7679-3F16B9B625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7">
            <a:extLst>
              <a:ext uri="{FF2B5EF4-FFF2-40B4-BE49-F238E27FC236}">
                <a16:creationId xmlns:a16="http://schemas.microsoft.com/office/drawing/2014/main" id="{1BBA3862-4CA5-F36C-25AD-C42318973DC4}"/>
              </a:ext>
            </a:extLst>
          </p:cNvPr>
          <p:cNvSpPr txBox="1"/>
          <p:nvPr/>
        </p:nvSpPr>
        <p:spPr>
          <a:xfrm>
            <a:off x="7066919" y="2653113"/>
            <a:ext cx="4312194" cy="331949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يمكنك أيضًا تحديد نوع مرئي معين لـ </a:t>
            </a:r>
            <a:r>
              <a:rPr lang="fr-FR" dirty="0"/>
              <a:t>Q&amp;A </a:t>
            </a:r>
            <a:r>
              <a:rPr lang="ar-AE" dirty="0"/>
              <a:t>للاستخدام بإضافته إلى سؤالك. ستطالبك ميزة </a:t>
            </a:r>
            <a:r>
              <a:rPr lang="fr-FR" dirty="0"/>
              <a:t>Q&amp;A </a:t>
            </a:r>
            <a:r>
              <a:rPr lang="ar-AE" dirty="0"/>
              <a:t>بقائمة من الأنواع المرئية القابلة للتطبيق. باستخدام المثال السابق، يمكنك أن تسأل، "ما هي إجمالي الوحدات حسب المنطقة حسب المخطط الدائري؟"</a:t>
            </a:r>
          </a:p>
        </p:txBody>
      </p:sp>
      <p:pic>
        <p:nvPicPr>
          <p:cNvPr id="4" name="Picture 6" descr="لقطة شاشة لـ Q&amp;A ولكن مع إضافة إجابة &quot;حسب المخطط الدائري&quot; إلى السؤال.">
            <a:extLst>
              <a:ext uri="{FF2B5EF4-FFF2-40B4-BE49-F238E27FC236}">
                <a16:creationId xmlns:a16="http://schemas.microsoft.com/office/drawing/2014/main" id="{4F3E5E41-89DF-E453-4DCB-26D7A9B7CC7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28858" y="1823311"/>
            <a:ext cx="6314534" cy="4024178"/>
          </a:xfrm>
          <a:prstGeom prst="rect">
            <a:avLst/>
          </a:prstGeom>
          <a:noFill/>
          <a:ln>
            <a:noFill/>
          </a:ln>
        </p:spPr>
      </p:pic>
    </p:spTree>
    <p:extLst>
      <p:ext uri="{BB962C8B-B14F-4D97-AF65-F5344CB8AC3E}">
        <p14:creationId xmlns:p14="http://schemas.microsoft.com/office/powerpoint/2010/main" val="3192972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B138A-B2A4-097F-F3BF-7EF9EFCE938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6CECF68-F498-2D4B-74B7-281C272751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29F67E4-CDEA-6A36-544F-EC24FF059E31}"/>
              </a:ext>
            </a:extLst>
          </p:cNvPr>
          <p:cNvSpPr txBox="1"/>
          <p:nvPr/>
        </p:nvSpPr>
        <p:spPr>
          <a:xfrm>
            <a:off x="995680" y="-186275"/>
            <a:ext cx="887402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إضافة عناصر مدعومة بالذكاء الاصطناعي</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Q&amp;A</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Smart Narrative</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36">
            <a:extLst>
              <a:ext uri="{FF2B5EF4-FFF2-40B4-BE49-F238E27FC236}">
                <a16:creationId xmlns:a16="http://schemas.microsoft.com/office/drawing/2014/main" id="{86E4EDBA-F4DC-707A-4A1D-CFADD7206C80}"/>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A3351CF4-66C9-281F-7403-F7F0BBF1970B}"/>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إنشاء تخصيص أسئلة وأجوبة مقترحة:</a:t>
              </a:r>
            </a:p>
          </p:txBody>
        </p:sp>
        <p:pic>
          <p:nvPicPr>
            <p:cNvPr id="9" name="Picture 2" descr="Idea ">
              <a:extLst>
                <a:ext uri="{FF2B5EF4-FFF2-40B4-BE49-F238E27FC236}">
                  <a16:creationId xmlns:a16="http://schemas.microsoft.com/office/drawing/2014/main" id="{1F889F47-D6EC-659E-5554-BEF30098CA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7">
            <a:extLst>
              <a:ext uri="{FF2B5EF4-FFF2-40B4-BE49-F238E27FC236}">
                <a16:creationId xmlns:a16="http://schemas.microsoft.com/office/drawing/2014/main" id="{93ACAC93-FC7D-F7CA-2504-1805DE1EAF13}"/>
              </a:ext>
            </a:extLst>
          </p:cNvPr>
          <p:cNvSpPr txBox="1"/>
          <p:nvPr/>
        </p:nvSpPr>
        <p:spPr>
          <a:xfrm>
            <a:off x="-84140" y="2251565"/>
            <a:ext cx="1167375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باستخدام </a:t>
            </a:r>
            <a:r>
              <a:rPr lang="fr-FR" dirty="0"/>
              <a:t>Power BI، </a:t>
            </a:r>
            <a:r>
              <a:rPr lang="ar-AE" dirty="0"/>
              <a:t>يمكنك إضافة الأسئلة المقترحة الخاصة بك للآخرين الذين يستخدمون مربع استعلام اللغة الطبيعية.</a:t>
            </a:r>
          </a:p>
        </p:txBody>
      </p:sp>
      <p:pic>
        <p:nvPicPr>
          <p:cNvPr id="6" name="Picture 16" descr="لقطة شاشة من حقل &quot;اسأل سؤالاً حول بياناتك&quot;.">
            <a:extLst>
              <a:ext uri="{FF2B5EF4-FFF2-40B4-BE49-F238E27FC236}">
                <a16:creationId xmlns:a16="http://schemas.microsoft.com/office/drawing/2014/main" id="{9A61765D-4B07-81F2-063C-C6D872BA9E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839001" y="4209964"/>
            <a:ext cx="7923448" cy="1859280"/>
          </a:xfrm>
          <a:prstGeom prst="rect">
            <a:avLst/>
          </a:prstGeom>
          <a:noFill/>
          <a:ln>
            <a:noFill/>
          </a:ln>
        </p:spPr>
      </p:pic>
      <p:sp>
        <p:nvSpPr>
          <p:cNvPr id="10" name="TextBox 7">
            <a:extLst>
              <a:ext uri="{FF2B5EF4-FFF2-40B4-BE49-F238E27FC236}">
                <a16:creationId xmlns:a16="http://schemas.microsoft.com/office/drawing/2014/main" id="{823F9AD5-308B-C32C-9EF2-88F330C4AAAE}"/>
              </a:ext>
            </a:extLst>
          </p:cNvPr>
          <p:cNvSpPr txBox="1"/>
          <p:nvPr/>
        </p:nvSpPr>
        <p:spPr>
          <a:xfrm>
            <a:off x="0" y="3061411"/>
            <a:ext cx="1167375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سيرى المستخدمون أسئلتكم المقترحة عندما يطرحون سؤالاً.</a:t>
            </a:r>
          </a:p>
        </p:txBody>
      </p:sp>
    </p:spTree>
    <p:extLst>
      <p:ext uri="{BB962C8B-B14F-4D97-AF65-F5344CB8AC3E}">
        <p14:creationId xmlns:p14="http://schemas.microsoft.com/office/powerpoint/2010/main" val="33988860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89E8E-D9B2-2CBE-A96D-BC30F0D47B7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8ECD9D1-50C1-047D-C30B-61537C3D23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14714E72-E69F-4E4E-972D-49E1AFEF0A90}"/>
              </a:ext>
            </a:extLst>
          </p:cNvPr>
          <p:cNvSpPr txBox="1"/>
          <p:nvPr/>
        </p:nvSpPr>
        <p:spPr>
          <a:xfrm>
            <a:off x="995680" y="-186275"/>
            <a:ext cx="887402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إضافة عناصر مدعومة بالذكاء الاصطناعي</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Q&amp;A</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Smart Narrative</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36">
            <a:extLst>
              <a:ext uri="{FF2B5EF4-FFF2-40B4-BE49-F238E27FC236}">
                <a16:creationId xmlns:a16="http://schemas.microsoft.com/office/drawing/2014/main" id="{09512631-E1F0-0625-6C12-54F7AB84A318}"/>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8317F1E2-D0E3-36F7-6A56-FE8208136369}"/>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إنشاء تخصيص أسئلة وأجوبة مقترحة:</a:t>
              </a:r>
            </a:p>
          </p:txBody>
        </p:sp>
        <p:pic>
          <p:nvPicPr>
            <p:cNvPr id="9" name="Picture 2" descr="Idea ">
              <a:extLst>
                <a:ext uri="{FF2B5EF4-FFF2-40B4-BE49-F238E27FC236}">
                  <a16:creationId xmlns:a16="http://schemas.microsoft.com/office/drawing/2014/main" id="{2C19105F-C49A-037F-39A7-3FE7DA2655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7">
            <a:extLst>
              <a:ext uri="{FF2B5EF4-FFF2-40B4-BE49-F238E27FC236}">
                <a16:creationId xmlns:a16="http://schemas.microsoft.com/office/drawing/2014/main" id="{AE9A65A2-9555-085C-4515-625D4B5FE638}"/>
              </a:ext>
            </a:extLst>
          </p:cNvPr>
          <p:cNvSpPr txBox="1"/>
          <p:nvPr/>
        </p:nvSpPr>
        <p:spPr>
          <a:xfrm>
            <a:off x="7040880" y="2251565"/>
            <a:ext cx="4548733" cy="2858475"/>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لإضافة الأسئلة الخاصة بك، حدد علامة الحذف بجوار لوحة المعلومات التي تريد استخدامها. حدد الإعدادات من القائمة. يمكنك تعطيل </a:t>
            </a:r>
            <a:r>
              <a:rPr lang="fr-FR" dirty="0"/>
              <a:t>Q&amp;A </a:t>
            </a:r>
            <a:r>
              <a:rPr lang="ar-AE" dirty="0"/>
              <a:t>بشكل كامل من مربع إدخال بحث من قسم لوحات المعلومات في صفحة الإعدادات.</a:t>
            </a:r>
          </a:p>
        </p:txBody>
      </p:sp>
      <p:pic>
        <p:nvPicPr>
          <p:cNvPr id="4" name="Picture 15" descr="لقطة شاشة لـ &quot;مساحات العمل الخاصة بي&quot;، &quot;الإعدادات&quot;.">
            <a:extLst>
              <a:ext uri="{FF2B5EF4-FFF2-40B4-BE49-F238E27FC236}">
                <a16:creationId xmlns:a16="http://schemas.microsoft.com/office/drawing/2014/main" id="{ED7B63A7-2AD3-3242-56AC-007A3DDA763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4140" y="1784209"/>
            <a:ext cx="6620540" cy="4692288"/>
          </a:xfrm>
          <a:prstGeom prst="rect">
            <a:avLst/>
          </a:prstGeom>
          <a:noFill/>
          <a:ln>
            <a:noFill/>
          </a:ln>
        </p:spPr>
      </p:pic>
    </p:spTree>
    <p:extLst>
      <p:ext uri="{BB962C8B-B14F-4D97-AF65-F5344CB8AC3E}">
        <p14:creationId xmlns:p14="http://schemas.microsoft.com/office/powerpoint/2010/main" val="34612515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A1A9D-D1AD-CA1D-3B44-EEDF53B07F9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D40DBBC-55E3-76B1-0FB5-FE622D91F7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1D94CBF8-A25B-BCC7-3ED6-517E91865039}"/>
              </a:ext>
            </a:extLst>
          </p:cNvPr>
          <p:cNvSpPr txBox="1"/>
          <p:nvPr/>
        </p:nvSpPr>
        <p:spPr>
          <a:xfrm>
            <a:off x="995680" y="-186275"/>
            <a:ext cx="887402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إضافة عناصر مدعومة بالذكاء الاصطناعي</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Q&amp;A</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Smart Narrative</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36">
            <a:extLst>
              <a:ext uri="{FF2B5EF4-FFF2-40B4-BE49-F238E27FC236}">
                <a16:creationId xmlns:a16="http://schemas.microsoft.com/office/drawing/2014/main" id="{C28E2E11-3C6D-2A95-0A28-87B6322B9CBC}"/>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22B00129-65BC-C24A-54FD-4071EDDB25D1}"/>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إنشاء تخصيص أسئلة وأجوبة مقترحة:</a:t>
              </a:r>
            </a:p>
          </p:txBody>
        </p:sp>
        <p:pic>
          <p:nvPicPr>
            <p:cNvPr id="9" name="Picture 2" descr="Idea ">
              <a:extLst>
                <a:ext uri="{FF2B5EF4-FFF2-40B4-BE49-F238E27FC236}">
                  <a16:creationId xmlns:a16="http://schemas.microsoft.com/office/drawing/2014/main" id="{42BF71D0-55E7-9036-8D69-1EC1B245CB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7">
            <a:extLst>
              <a:ext uri="{FF2B5EF4-FFF2-40B4-BE49-F238E27FC236}">
                <a16:creationId xmlns:a16="http://schemas.microsoft.com/office/drawing/2014/main" id="{561D775C-31D7-5720-6CD4-1F501695CAC6}"/>
              </a:ext>
            </a:extLst>
          </p:cNvPr>
          <p:cNvSpPr txBox="1"/>
          <p:nvPr/>
        </p:nvSpPr>
        <p:spPr>
          <a:xfrm>
            <a:off x="7040880" y="2251565"/>
            <a:ext cx="4548733" cy="331949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لإضافة أسئلة، حدد قسم مجموعات البيانات. يتم عرض كافة مجموعات البيانات المقترنة بلوحة المعلومات. حدد مجموعة البيانات المرتبطة بلوحة المعلومات من القائمة، وحدد أسئلة </a:t>
            </a:r>
            <a:r>
              <a:rPr lang="fr-FR" dirty="0"/>
              <a:t>Q&amp;A </a:t>
            </a:r>
            <a:r>
              <a:rPr lang="ar-AE" dirty="0"/>
              <a:t>البارزة، ثم حدد الارتباط إضافة سؤال. أدخل سؤالك أو المطالبة في مربع الإدخال ثم حدد تطبيق.</a:t>
            </a:r>
          </a:p>
        </p:txBody>
      </p:sp>
      <p:pic>
        <p:nvPicPr>
          <p:cNvPr id="6" name="Picture 14" descr="لقطة شاشة لخيار مجموعات البيانات لإضافة &quot;أسئلة Q&amp;A البارزة&quot;.">
            <a:extLst>
              <a:ext uri="{FF2B5EF4-FFF2-40B4-BE49-F238E27FC236}">
                <a16:creationId xmlns:a16="http://schemas.microsoft.com/office/drawing/2014/main" id="{F980AB8D-A03C-C41A-38B6-CB8E49891F1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71525" y="1718397"/>
            <a:ext cx="5731510" cy="4943475"/>
          </a:xfrm>
          <a:prstGeom prst="rect">
            <a:avLst/>
          </a:prstGeom>
          <a:noFill/>
          <a:ln>
            <a:noFill/>
          </a:ln>
        </p:spPr>
      </p:pic>
    </p:spTree>
    <p:extLst>
      <p:ext uri="{BB962C8B-B14F-4D97-AF65-F5344CB8AC3E}">
        <p14:creationId xmlns:p14="http://schemas.microsoft.com/office/powerpoint/2010/main" val="24167898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8B3D1D-5048-84A9-2E35-9B96DF4FB6A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8C636C3-985F-09DB-53BD-D80F656439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549BA09-6096-4BAF-0564-D8563BF61094}"/>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تعريف تحليل البيانات وأنواعه</a:t>
            </a:r>
          </a:p>
        </p:txBody>
      </p:sp>
      <p:grpSp>
        <p:nvGrpSpPr>
          <p:cNvPr id="4" name="Group 36">
            <a:extLst>
              <a:ext uri="{FF2B5EF4-FFF2-40B4-BE49-F238E27FC236}">
                <a16:creationId xmlns:a16="http://schemas.microsoft.com/office/drawing/2014/main" id="{D6F2EEE1-ADB0-B940-788E-73239E9EB065}"/>
              </a:ext>
            </a:extLst>
          </p:cNvPr>
          <p:cNvGrpSpPr/>
          <p:nvPr/>
        </p:nvGrpSpPr>
        <p:grpSpPr>
          <a:xfrm>
            <a:off x="2779494" y="759245"/>
            <a:ext cx="8932047" cy="895350"/>
            <a:chOff x="3105241" y="997952"/>
            <a:chExt cx="8932047" cy="895350"/>
          </a:xfrm>
        </p:grpSpPr>
        <p:sp>
          <p:nvSpPr>
            <p:cNvPr id="5" name="TextBox 3">
              <a:extLst>
                <a:ext uri="{FF2B5EF4-FFF2-40B4-BE49-F238E27FC236}">
                  <a16:creationId xmlns:a16="http://schemas.microsoft.com/office/drawing/2014/main" id="{8ABC31F1-FA12-8F03-94C0-187A0CF04694}"/>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أنواع تحليل البيانات</a:t>
              </a:r>
            </a:p>
          </p:txBody>
        </p:sp>
        <p:pic>
          <p:nvPicPr>
            <p:cNvPr id="6" name="Picture 2" descr="Idea ">
              <a:extLst>
                <a:ext uri="{FF2B5EF4-FFF2-40B4-BE49-F238E27FC236}">
                  <a16:creationId xmlns:a16="http://schemas.microsoft.com/office/drawing/2014/main" id="{50801AF0-958D-E8D9-9275-6644BE68AD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8" name="جدول 7">
            <a:extLst>
              <a:ext uri="{FF2B5EF4-FFF2-40B4-BE49-F238E27FC236}">
                <a16:creationId xmlns:a16="http://schemas.microsoft.com/office/drawing/2014/main" id="{545E9AB3-2A80-4793-83EC-F7CCEDDE30A9}"/>
              </a:ext>
            </a:extLst>
          </p:cNvPr>
          <p:cNvGraphicFramePr>
            <a:graphicFrameLocks noGrp="1"/>
          </p:cNvGraphicFramePr>
          <p:nvPr>
            <p:extLst>
              <p:ext uri="{D42A27DB-BD31-4B8C-83A1-F6EECF244321}">
                <p14:modId xmlns:p14="http://schemas.microsoft.com/office/powerpoint/2010/main" val="1596527400"/>
              </p:ext>
            </p:extLst>
          </p:nvPr>
        </p:nvGraphicFramePr>
        <p:xfrm>
          <a:off x="71120" y="1588783"/>
          <a:ext cx="12049760" cy="5227130"/>
        </p:xfrm>
        <a:graphic>
          <a:graphicData uri="http://schemas.openxmlformats.org/drawingml/2006/table">
            <a:tbl>
              <a:tblPr rtl="1" firstRow="1" firstCol="1" bandRow="1"/>
              <a:tblGrid>
                <a:gridCol w="3410571">
                  <a:extLst>
                    <a:ext uri="{9D8B030D-6E8A-4147-A177-3AD203B41FA5}">
                      <a16:colId xmlns:a16="http://schemas.microsoft.com/office/drawing/2014/main" val="218826877"/>
                    </a:ext>
                  </a:extLst>
                </a:gridCol>
                <a:gridCol w="2377800">
                  <a:extLst>
                    <a:ext uri="{9D8B030D-6E8A-4147-A177-3AD203B41FA5}">
                      <a16:colId xmlns:a16="http://schemas.microsoft.com/office/drawing/2014/main" val="372056962"/>
                    </a:ext>
                  </a:extLst>
                </a:gridCol>
                <a:gridCol w="3381659">
                  <a:extLst>
                    <a:ext uri="{9D8B030D-6E8A-4147-A177-3AD203B41FA5}">
                      <a16:colId xmlns:a16="http://schemas.microsoft.com/office/drawing/2014/main" val="2769999916"/>
                    </a:ext>
                  </a:extLst>
                </a:gridCol>
                <a:gridCol w="2879730">
                  <a:extLst>
                    <a:ext uri="{9D8B030D-6E8A-4147-A177-3AD203B41FA5}">
                      <a16:colId xmlns:a16="http://schemas.microsoft.com/office/drawing/2014/main" val="2683223912"/>
                    </a:ext>
                  </a:extLst>
                </a:gridCol>
              </a:tblGrid>
              <a:tr h="247281">
                <a:tc>
                  <a:txBody>
                    <a:bodyPr/>
                    <a:lstStyle/>
                    <a:p>
                      <a:pPr marL="0" marR="0" algn="ctr" rtl="1">
                        <a:lnSpc>
                          <a:spcPct val="115000"/>
                        </a:lnSpc>
                        <a:buNone/>
                      </a:pPr>
                      <a:r>
                        <a:rPr lang="ar-SA" sz="2300">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300" b="1" dirty="0">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الهدف</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3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الوصف</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3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مثال عملي</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836829961"/>
                  </a:ext>
                </a:extLst>
              </a:tr>
              <a:tr h="1931321">
                <a:tc>
                  <a:txBody>
                    <a:bodyPr/>
                    <a:lstStyle/>
                    <a:p>
                      <a:pPr marL="0" marR="0" algn="ctr" rtl="1">
                        <a:lnSpc>
                          <a:spcPct val="115000"/>
                        </a:lnSpc>
                        <a:buNone/>
                      </a:pPr>
                      <a:r>
                        <a:rPr lang="ar-SA" sz="23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التحليل الوصفي</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ctr" rtl="1">
                        <a:lnSpc>
                          <a:spcPct val="115000"/>
                        </a:lnSpc>
                        <a:buNone/>
                      </a:pPr>
                      <a:r>
                        <a:rPr lang="en-US" sz="2300" b="1"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(Descriptive Analytics)</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3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الإجابة على سؤال "ماذا حدث؟</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buNone/>
                      </a:pPr>
                      <a:r>
                        <a:rPr lang="ar-SA" sz="23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3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يركّز على وصف البيانات التاريخيّة وتلخيصها لفهم ما حدث في الماضي. يستخدم الإحصائيّات الوصفيّة مثل المتوسّطات، والنسب المئويّة، والتوزيعات</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3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تقرير مبيعات شهري يُظهر أنّ المبيعات في شهر رمضان زادت بنسبة 40% مقارنةً بالشهر السابق، وأنّ المنتج "أ" كان الأكثر مبيعاً بنسبة 35% من إجمالي المبيعات</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16429827"/>
                  </a:ext>
                </a:extLst>
              </a:tr>
              <a:tr h="2172736">
                <a:tc>
                  <a:txBody>
                    <a:bodyPr/>
                    <a:lstStyle/>
                    <a:p>
                      <a:pPr marL="0" marR="0" algn="ctr" rtl="1">
                        <a:lnSpc>
                          <a:spcPct val="115000"/>
                        </a:lnSpc>
                        <a:buNone/>
                      </a:pPr>
                      <a:r>
                        <a:rPr lang="ar-SA" sz="23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التحليل التشخيصي</a:t>
                      </a:r>
                      <a:r>
                        <a:rPr lang="en-US" sz="2300" b="1"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(Diagnostic Analytics)</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3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الإجابة على سؤال "لماذا حدث ذلك؟"</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3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يحفر أعمق لفهم أسباب النتائج التي كشف عنها التحليل الوصفي. يستخدم تقنيّات مثل تحليل الارتباط، والحفر في البيانات</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(Drill-down).</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بعد ملاحظة انخفاض في المبيعات خلال الربع الثاني، يكشف التحليل التشخيصي أنّ السبب هو زيادة أسعار المنافسين بنسبة 15% ممّا دفع العملاء للتحوّل إلى منتجاتنا، ثمّ عودتهم بعد تعديل الأسعار</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80168894"/>
                  </a:ext>
                </a:extLst>
              </a:tr>
            </a:tbl>
          </a:graphicData>
        </a:graphic>
      </p:graphicFrame>
    </p:spTree>
    <p:extLst>
      <p:ext uri="{BB962C8B-B14F-4D97-AF65-F5344CB8AC3E}">
        <p14:creationId xmlns:p14="http://schemas.microsoft.com/office/powerpoint/2010/main" val="194490316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4E9E988F-7633-6863-34D3-30E6F2AA7F19}"/>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A6F9E050-7E33-1DB0-D932-96192F6E592B}"/>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99" name="Rectangle: Rounded Corners 98">
            <a:extLst>
              <a:ext uri="{FF2B5EF4-FFF2-40B4-BE49-F238E27FC236}">
                <a16:creationId xmlns:a16="http://schemas.microsoft.com/office/drawing/2014/main" id="{260D36ED-D28F-2412-4413-B6452AC4D690}"/>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nvGrpSpPr>
          <p:cNvPr id="50" name="Group 49">
            <a:extLst>
              <a:ext uri="{FF2B5EF4-FFF2-40B4-BE49-F238E27FC236}">
                <a16:creationId xmlns:a16="http://schemas.microsoft.com/office/drawing/2014/main" id="{9428FBF6-BDC4-9CEC-112E-70E5EB1B57CD}"/>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61F31B57-9BB4-D2B8-BEB4-5399C511E36F}"/>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7" name="Rectangle: Rounded Corners 46">
              <a:extLst>
                <a:ext uri="{FF2B5EF4-FFF2-40B4-BE49-F238E27FC236}">
                  <a16:creationId xmlns:a16="http://schemas.microsoft.com/office/drawing/2014/main" id="{A6174CE6-BA94-1680-A2BC-0B77F6617BA2}"/>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8" name="Rectangle: Rounded Corners 47">
              <a:extLst>
                <a:ext uri="{FF2B5EF4-FFF2-40B4-BE49-F238E27FC236}">
                  <a16:creationId xmlns:a16="http://schemas.microsoft.com/office/drawing/2014/main" id="{102DBDA3-3786-B027-D9FF-35020381B50F}"/>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9" name="Rectangle: Rounded Corners 48">
              <a:extLst>
                <a:ext uri="{FF2B5EF4-FFF2-40B4-BE49-F238E27FC236}">
                  <a16:creationId xmlns:a16="http://schemas.microsoft.com/office/drawing/2014/main" id="{8AEE01A8-1360-E7B4-4C9E-159060853DCC}"/>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pic>
        <p:nvPicPr>
          <p:cNvPr id="9" name="Picture 8">
            <a:extLst>
              <a:ext uri="{FF2B5EF4-FFF2-40B4-BE49-F238E27FC236}">
                <a16:creationId xmlns:a16="http://schemas.microsoft.com/office/drawing/2014/main" id="{807B2F47-2E6B-F212-1FC1-975A12ECC24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BB5EE7F2-3541-CB03-7333-14AD1630F09E}"/>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7" name="Freeform: Shape 6">
            <a:extLst>
              <a:ext uri="{FF2B5EF4-FFF2-40B4-BE49-F238E27FC236}">
                <a16:creationId xmlns:a16="http://schemas.microsoft.com/office/drawing/2014/main" id="{0E111B6D-54BA-38B7-1902-40D17FB6B813}"/>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6" name="Oval 15">
            <a:extLst>
              <a:ext uri="{FF2B5EF4-FFF2-40B4-BE49-F238E27FC236}">
                <a16:creationId xmlns:a16="http://schemas.microsoft.com/office/drawing/2014/main" id="{55950E0E-86C4-371A-E073-8D5DC10CBD22}"/>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12" name="TextBox 111">
            <a:extLst>
              <a:ext uri="{FF2B5EF4-FFF2-40B4-BE49-F238E27FC236}">
                <a16:creationId xmlns:a16="http://schemas.microsoft.com/office/drawing/2014/main" id="{AABBEA10-7B09-818A-3C15-2F05ED0BFCF3}"/>
              </a:ext>
            </a:extLst>
          </p:cNvPr>
          <p:cNvSpPr txBox="1"/>
          <p:nvPr/>
        </p:nvSpPr>
        <p:spPr>
          <a:xfrm>
            <a:off x="8841877" y="647536"/>
            <a:ext cx="3167751" cy="1200329"/>
          </a:xfrm>
          <a:prstGeom prst="rect">
            <a:avLst/>
          </a:prstGeom>
          <a:noFill/>
        </p:spPr>
        <p:txBody>
          <a:bodyPr wrap="square" rtlCol="0">
            <a:spAutoFit/>
            <a:scene3d>
              <a:camera prst="isometricLeftDown"/>
              <a:lightRig rig="threePt" dir="t"/>
            </a:scene3d>
            <a:sp3d extrusionH="31750" prstMaterial="metal"/>
          </a:bodyPr>
          <a:lstStyle/>
          <a:p>
            <a:pPr lvl="0" algn="ctr" rtl="1"/>
            <a:r>
              <a:rPr lang="ar-SY" sz="3600" dirty="0">
                <a:solidFill>
                  <a:prstClr val="black"/>
                </a:solidFill>
                <a:latin typeface="Adobe Arabic" panose="02040503050201020203" pitchFamily="18" charset="-78"/>
                <a:cs typeface="Adobe Arabic" panose="02040503050201020203" pitchFamily="18" charset="-78"/>
              </a:rPr>
              <a:t>استخدام </a:t>
            </a:r>
            <a:r>
              <a:rPr lang="fr-FR" sz="3600" dirty="0">
                <a:solidFill>
                  <a:prstClr val="black"/>
                </a:solidFill>
                <a:latin typeface="Adobe Arabic" panose="02040503050201020203" pitchFamily="18" charset="-78"/>
                <a:cs typeface="Adobe Arabic" panose="02040503050201020203" pitchFamily="18" charset="-78"/>
              </a:rPr>
              <a:t>Tableau </a:t>
            </a:r>
            <a:r>
              <a:rPr lang="ar-SY" sz="3600" dirty="0">
                <a:solidFill>
                  <a:prstClr val="black"/>
                </a:solidFill>
                <a:latin typeface="Adobe Arabic" panose="02040503050201020203" pitchFamily="18" charset="-78"/>
                <a:cs typeface="Adobe Arabic" panose="02040503050201020203" pitchFamily="18" charset="-78"/>
              </a:rPr>
              <a:t>في التصور البصري الذكي</a:t>
            </a:r>
            <a:endParaRPr kumimoji="0" lang="en-US" sz="3600" b="0"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endParaRPr>
          </a:p>
        </p:txBody>
      </p:sp>
      <p:grpSp>
        <p:nvGrpSpPr>
          <p:cNvPr id="28" name="Group 27">
            <a:extLst>
              <a:ext uri="{FF2B5EF4-FFF2-40B4-BE49-F238E27FC236}">
                <a16:creationId xmlns:a16="http://schemas.microsoft.com/office/drawing/2014/main" id="{6F0D2271-02E6-E7A0-0CE4-96F9AA015841}"/>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953AC19B-D880-D40A-42BE-820047FEA5AC}"/>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FC3327A5-6DF2-6568-7D5C-556CFFDF9315}"/>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80" name="Rectangle: Rounded Corners 79">
                <a:extLst>
                  <a:ext uri="{FF2B5EF4-FFF2-40B4-BE49-F238E27FC236}">
                    <a16:creationId xmlns:a16="http://schemas.microsoft.com/office/drawing/2014/main" id="{F082B758-6B4F-38AA-DE0E-BA9BB145ECAC}"/>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sp>
          <p:nvSpPr>
            <p:cNvPr id="125" name="TextBox 124">
              <a:extLst>
                <a:ext uri="{FF2B5EF4-FFF2-40B4-BE49-F238E27FC236}">
                  <a16:creationId xmlns:a16="http://schemas.microsoft.com/office/drawing/2014/main" id="{9FB5426E-32CA-27AB-F819-34E4A4C0AE8F}"/>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AE"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الثالث</a:t>
              </a:r>
              <a:endPar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619A1253-0728-1B5F-4CE2-3438FC657615}"/>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5B769561-B555-B155-8DA0-7A2FFAA03AF0}"/>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1" name="Oval 10">
              <a:extLst>
                <a:ext uri="{FF2B5EF4-FFF2-40B4-BE49-F238E27FC236}">
                  <a16:creationId xmlns:a16="http://schemas.microsoft.com/office/drawing/2014/main" id="{D6C6B1DC-A4FC-F8C2-66AD-380ED27262CD}"/>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2" name="Oval 11">
              <a:extLst>
                <a:ext uri="{FF2B5EF4-FFF2-40B4-BE49-F238E27FC236}">
                  <a16:creationId xmlns:a16="http://schemas.microsoft.com/office/drawing/2014/main" id="{47C62CF5-D64B-7578-5F31-E304D8056DF1}"/>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3" name="Oval 12">
              <a:extLst>
                <a:ext uri="{FF2B5EF4-FFF2-40B4-BE49-F238E27FC236}">
                  <a16:creationId xmlns:a16="http://schemas.microsoft.com/office/drawing/2014/main" id="{970AD554-BD02-6619-9475-91AC8B42B81C}"/>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4" name="Oval 13">
              <a:extLst>
                <a:ext uri="{FF2B5EF4-FFF2-40B4-BE49-F238E27FC236}">
                  <a16:creationId xmlns:a16="http://schemas.microsoft.com/office/drawing/2014/main" id="{C99E553A-297E-AFA7-D138-07E6A5F19D08}"/>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5" name="Oval 14">
              <a:extLst>
                <a:ext uri="{FF2B5EF4-FFF2-40B4-BE49-F238E27FC236}">
                  <a16:creationId xmlns:a16="http://schemas.microsoft.com/office/drawing/2014/main" id="{2F56CD45-846C-BF59-9E76-E9641B00225B}"/>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grpSp>
        <p:nvGrpSpPr>
          <p:cNvPr id="130" name="Group 129">
            <a:extLst>
              <a:ext uri="{FF2B5EF4-FFF2-40B4-BE49-F238E27FC236}">
                <a16:creationId xmlns:a16="http://schemas.microsoft.com/office/drawing/2014/main" id="{122BCAB5-5132-C443-DE5C-685D74D2555A}"/>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AA51856B-83E8-B94F-B0A3-5845E7A1F8E0}"/>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pic>
          <p:nvPicPr>
            <p:cNvPr id="30" name="Graphic 29" descr="Checkmark with solid fill">
              <a:extLst>
                <a:ext uri="{FF2B5EF4-FFF2-40B4-BE49-F238E27FC236}">
                  <a16:creationId xmlns:a16="http://schemas.microsoft.com/office/drawing/2014/main" id="{10F40C1C-E11F-8D8E-AF20-77BE740F316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C27D268C-8759-3805-6DE6-4E487BF409F0}"/>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CC3DE836-3C0D-5DCA-42C5-E14809B80EE5}"/>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89363C05-3C83-99AF-D418-FE0F66EAFC2E}"/>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8" name="Arrow: Chevron 7">
                <a:extLst>
                  <a:ext uri="{FF2B5EF4-FFF2-40B4-BE49-F238E27FC236}">
                    <a16:creationId xmlns:a16="http://schemas.microsoft.com/office/drawing/2014/main" id="{81C93AB1-92DB-F52D-9B43-12DC97387653}"/>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Arial Unicode MS"/>
                  <a:cs typeface="+mn-cs"/>
                </a:endParaRPr>
              </a:p>
            </p:txBody>
          </p:sp>
        </p:grpSp>
        <p:pic>
          <p:nvPicPr>
            <p:cNvPr id="5" name="Picture 4">
              <a:extLst>
                <a:ext uri="{FF2B5EF4-FFF2-40B4-BE49-F238E27FC236}">
                  <a16:creationId xmlns:a16="http://schemas.microsoft.com/office/drawing/2014/main" id="{E082E7FE-D8BC-F4EA-27D5-5DD6E95EA514}"/>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F78AD503-932D-853B-E833-F97EAD30D8E0}"/>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5E97111E-3249-43B3-55C0-97154F5D41FF}"/>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F90593CE-E944-C752-2C55-E9B5D5D51293}"/>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34" name="Rectangle: Rounded Corners 33">
                <a:extLst>
                  <a:ext uri="{FF2B5EF4-FFF2-40B4-BE49-F238E27FC236}">
                    <a16:creationId xmlns:a16="http://schemas.microsoft.com/office/drawing/2014/main" id="{50B337AE-F2C8-FD9D-1D37-8BD899CEF683}"/>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sp>
          <p:nvSpPr>
            <p:cNvPr id="32" name="TextBox 31">
              <a:extLst>
                <a:ext uri="{FF2B5EF4-FFF2-40B4-BE49-F238E27FC236}">
                  <a16:creationId xmlns:a16="http://schemas.microsoft.com/office/drawing/2014/main" id="{109D1B10-738A-E594-7AD6-CA302B6BA065}"/>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SA"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الجلسة </a:t>
              </a:r>
              <a:r>
                <a:rPr kumimoji="0" lang="ar-AE"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الاولى</a:t>
              </a:r>
              <a:endPar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8792B9D7-57C8-F005-62B1-4B7BF0559C6B}"/>
              </a:ext>
            </a:extLst>
          </p:cNvPr>
          <p:cNvGrpSpPr/>
          <p:nvPr/>
        </p:nvGrpSpPr>
        <p:grpSpPr>
          <a:xfrm>
            <a:off x="106146" y="167087"/>
            <a:ext cx="5792394" cy="584775"/>
            <a:chOff x="-210387" y="1302787"/>
            <a:chExt cx="5792394" cy="584775"/>
          </a:xfrm>
        </p:grpSpPr>
        <p:sp>
          <p:nvSpPr>
            <p:cNvPr id="18" name="TextBox 17">
              <a:extLst>
                <a:ext uri="{FF2B5EF4-FFF2-40B4-BE49-F238E27FC236}">
                  <a16:creationId xmlns:a16="http://schemas.microsoft.com/office/drawing/2014/main" id="{4E9FC403-F356-C37D-B1C2-03CE941705BA}"/>
                </a:ext>
              </a:extLst>
            </p:cNvPr>
            <p:cNvSpPr txBox="1"/>
            <p:nvPr/>
          </p:nvSpPr>
          <p:spPr>
            <a:xfrm>
              <a:off x="-210387" y="1302787"/>
              <a:ext cx="5059120" cy="584775"/>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التعرف على واجهة </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Tableau </a:t>
              </a: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الأساسية.</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39" name="Picture 38">
              <a:extLst>
                <a:ext uri="{FF2B5EF4-FFF2-40B4-BE49-F238E27FC236}">
                  <a16:creationId xmlns:a16="http://schemas.microsoft.com/office/drawing/2014/main" id="{ED3A27CB-D269-73E3-F14E-AA0D31304DB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id="{15F0F3FC-01D5-01BA-4FAE-472E140BC87E}"/>
              </a:ext>
            </a:extLst>
          </p:cNvPr>
          <p:cNvGrpSpPr/>
          <p:nvPr/>
        </p:nvGrpSpPr>
        <p:grpSpPr>
          <a:xfrm>
            <a:off x="-251174" y="1107096"/>
            <a:ext cx="6309911" cy="584775"/>
            <a:chOff x="-727904" y="1021450"/>
            <a:chExt cx="6309911" cy="584775"/>
          </a:xfrm>
        </p:grpSpPr>
        <p:sp>
          <p:nvSpPr>
            <p:cNvPr id="58" name="TextBox 57">
              <a:extLst>
                <a:ext uri="{FF2B5EF4-FFF2-40B4-BE49-F238E27FC236}">
                  <a16:creationId xmlns:a16="http://schemas.microsoft.com/office/drawing/2014/main" id="{29DF514B-4F5F-9445-049A-92B9B987AF71}"/>
                </a:ext>
              </a:extLst>
            </p:cNvPr>
            <p:cNvSpPr txBox="1"/>
            <p:nvPr/>
          </p:nvSpPr>
          <p:spPr>
            <a:xfrm>
              <a:off x="-727904" y="1021450"/>
              <a:ext cx="5576637" cy="584775"/>
            </a:xfrm>
            <a:prstGeom prst="rect">
              <a:avLst/>
            </a:prstGeom>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ربط البيانات وتحليلها عبر واجهة السحب والإفلات.</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59" name="Picture 58">
              <a:extLst>
                <a:ext uri="{FF2B5EF4-FFF2-40B4-BE49-F238E27FC236}">
                  <a16:creationId xmlns:a16="http://schemas.microsoft.com/office/drawing/2014/main" id="{7B55EF0A-AE4B-9D27-20B7-8DF9483A38D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063608"/>
              <a:ext cx="514068" cy="514068"/>
            </a:xfrm>
            <a:prstGeom prst="rect">
              <a:avLst/>
            </a:prstGeom>
          </p:spPr>
        </p:pic>
      </p:grpSp>
      <p:grpSp>
        <p:nvGrpSpPr>
          <p:cNvPr id="60" name="Group 59">
            <a:extLst>
              <a:ext uri="{FF2B5EF4-FFF2-40B4-BE49-F238E27FC236}">
                <a16:creationId xmlns:a16="http://schemas.microsoft.com/office/drawing/2014/main" id="{EDC66E18-B647-4F24-B1A7-1FF47F6C9E08}"/>
              </a:ext>
            </a:extLst>
          </p:cNvPr>
          <p:cNvGrpSpPr/>
          <p:nvPr/>
        </p:nvGrpSpPr>
        <p:grpSpPr>
          <a:xfrm>
            <a:off x="-88436" y="2039840"/>
            <a:ext cx="6005754" cy="584775"/>
            <a:chOff x="-423747" y="1308833"/>
            <a:chExt cx="6005754" cy="584775"/>
          </a:xfrm>
        </p:grpSpPr>
        <p:sp>
          <p:nvSpPr>
            <p:cNvPr id="61" name="TextBox 60">
              <a:extLst>
                <a:ext uri="{FF2B5EF4-FFF2-40B4-BE49-F238E27FC236}">
                  <a16:creationId xmlns:a16="http://schemas.microsoft.com/office/drawing/2014/main" id="{B8C64C22-E2FD-AF10-6590-DDEC0E79BE07}"/>
                </a:ext>
              </a:extLst>
            </p:cNvPr>
            <p:cNvSpPr txBox="1"/>
            <p:nvPr/>
          </p:nvSpPr>
          <p:spPr>
            <a:xfrm>
              <a:off x="-423747" y="1308833"/>
              <a:ext cx="5272480" cy="584775"/>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بناء تقارير ذكية تعتمد على الذكاء الاصطناعي.</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62" name="Picture 61">
              <a:extLst>
                <a:ext uri="{FF2B5EF4-FFF2-40B4-BE49-F238E27FC236}">
                  <a16:creationId xmlns:a16="http://schemas.microsoft.com/office/drawing/2014/main" id="{5AAC5E3F-CD46-8948-6CEA-F166FDAF549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44187"/>
              <a:ext cx="514068" cy="514068"/>
            </a:xfrm>
            <a:prstGeom prst="rect">
              <a:avLst/>
            </a:prstGeom>
          </p:spPr>
        </p:pic>
      </p:grpSp>
      <p:grpSp>
        <p:nvGrpSpPr>
          <p:cNvPr id="63" name="Group 62">
            <a:extLst>
              <a:ext uri="{FF2B5EF4-FFF2-40B4-BE49-F238E27FC236}">
                <a16:creationId xmlns:a16="http://schemas.microsoft.com/office/drawing/2014/main" id="{848F456B-3AC1-4B24-4ADB-2CF4278EB377}"/>
              </a:ext>
            </a:extLst>
          </p:cNvPr>
          <p:cNvGrpSpPr/>
          <p:nvPr/>
        </p:nvGrpSpPr>
        <p:grpSpPr>
          <a:xfrm>
            <a:off x="-126102" y="2828444"/>
            <a:ext cx="6005754" cy="1077218"/>
            <a:chOff x="-423747" y="1208409"/>
            <a:chExt cx="6005754" cy="1077218"/>
          </a:xfrm>
        </p:grpSpPr>
        <p:sp>
          <p:nvSpPr>
            <p:cNvPr id="64" name="TextBox 63">
              <a:extLst>
                <a:ext uri="{FF2B5EF4-FFF2-40B4-BE49-F238E27FC236}">
                  <a16:creationId xmlns:a16="http://schemas.microsoft.com/office/drawing/2014/main" id="{7822C82B-4425-4E1A-F104-655881778507}"/>
                </a:ext>
              </a:extLst>
            </p:cNvPr>
            <p:cNvSpPr txBox="1"/>
            <p:nvPr/>
          </p:nvSpPr>
          <p:spPr>
            <a:xfrm>
              <a:off x="-423747" y="1208409"/>
              <a:ext cx="5272480" cy="1077218"/>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مقارنة قدرات </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Tableau </a:t>
              </a: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و</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Power BI </a:t>
              </a:r>
              <a:r>
                <a:rPr kumimoji="0" lang="ar-AE"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 </a:t>
              </a: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في التحليل الذكي.</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65" name="Picture 64">
              <a:extLst>
                <a:ext uri="{FF2B5EF4-FFF2-40B4-BE49-F238E27FC236}">
                  <a16:creationId xmlns:a16="http://schemas.microsoft.com/office/drawing/2014/main" id="{FAF007D1-FE8E-09DA-8911-D072360560E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21422852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1.875E-6 -4.44444E-6 L 0.02213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6FD56-0038-F233-446F-BD2B6EB2640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4B2F9F8-C98F-E137-AFBA-4BA1EBDF4C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1E633A7B-FE74-7FA5-3E1C-C7B00850478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الجلسة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مربع نص 3">
            <a:extLst>
              <a:ext uri="{FF2B5EF4-FFF2-40B4-BE49-F238E27FC236}">
                <a16:creationId xmlns:a16="http://schemas.microsoft.com/office/drawing/2014/main" id="{CD286FA7-AEBC-0074-68AB-54479FBB78B1}"/>
              </a:ext>
            </a:extLst>
          </p:cNvPr>
          <p:cNvSpPr txBox="1"/>
          <p:nvPr/>
        </p:nvSpPr>
        <p:spPr>
          <a:xfrm>
            <a:off x="1615440" y="819424"/>
            <a:ext cx="10377714" cy="6038576"/>
          </a:xfrm>
          <a:prstGeom prst="rect">
            <a:avLst/>
          </a:prstGeom>
          <a:noFill/>
        </p:spPr>
        <p:txBody>
          <a:bodyPr wrap="square">
            <a:spAutoFit/>
          </a:bodyPr>
          <a:lstStyle/>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مرحباً بكم في اليوم الثالث من برنامجنا التدريبي، حيث ننتقل إلى مستوى متقدّم من التحليل والتصوّر البصري للبيانات.</a:t>
            </a:r>
          </a:p>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في الجلسة السابقة، استكشفنا قوّة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Power BI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في تحويل البيانات إلى رؤى تفاعلية. واليوم، سنتعرّف على أداة قويّة أخرى تُعتبر رائدة عالمياً في مجال تحليل البيانات والتصوّر البصري، وهي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a:t>
            </a:r>
          </a:p>
          <a:p>
            <a:pPr algn="r" rtl="1">
              <a:lnSpc>
                <a:spcPct val="115000"/>
              </a:lnSpc>
              <a:buNone/>
            </a:pP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ليست مجرّد أداة لإنشاء الرسوم البيانية، بل هي منصّة تحليلية متكاملة تجمع بين السهولة في الاستخدام والقدرات التحليلية المتقدّمة. تُستخدم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من قبل أكثر من 86,000 مؤسّسة حول العالم، بما في ذلك شركات عملاقة مثل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Netflix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و</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LinkedIn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و</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Coca-Cola.</a:t>
            </a:r>
          </a:p>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ما يميّز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هو فلسفتها في "التحليل المرئي"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Visual Analytics)،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حيث يمكن للمستخدم استكشاف البيانات بطريقة بديهية من خلال السحب والإفلات، دون الحاجة إلى كتابة أكواد برمجية معقّدة. وفقاً لتقرير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Gartner Magic Quadrant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لعام 2024، تحتلّ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المرتبة الأولى في قدرات التحليل والتصوّر البصري. </a:t>
            </a:r>
          </a:p>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في هذه الجلسة، سنتعلّم كيفية استخدام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لبناء تقارير تفاعلية وذكية، وسنقارن قدراتها مع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Power BI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لفهم متى نستخدم كلّ أداة بشكل أمثل.</a:t>
            </a:r>
          </a:p>
        </p:txBody>
      </p:sp>
    </p:spTree>
    <p:extLst>
      <p:ext uri="{BB962C8B-B14F-4D97-AF65-F5344CB8AC3E}">
        <p14:creationId xmlns:p14="http://schemas.microsoft.com/office/powerpoint/2010/main" val="3373579561"/>
      </p:ext>
    </p:extLst>
  </p:cSld>
  <p:clrMapOvr>
    <a:masterClrMapping/>
  </p:clrMapOvr>
  <p:transition spd="slow">
    <p:wip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772476-3F98-3677-0BCF-FB6358AC85F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5AD446E-B0F2-D155-939E-F8C0703F6872}"/>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نشاط العصف الذهني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16C9CF1-6774-41F9-A5AD-5D8E9C732C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8AFA1120-1AEE-67E6-6B78-6F9643FD36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1ECB08EF-9FBC-8E86-AE73-24A471985B5B}"/>
              </a:ext>
            </a:extLst>
          </p:cNvPr>
          <p:cNvSpPr txBox="1"/>
          <p:nvPr/>
        </p:nvSpPr>
        <p:spPr>
          <a:xfrm>
            <a:off x="651806" y="2631216"/>
            <a:ext cx="5444194" cy="2357568"/>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AE" dirty="0"/>
              <a:t>"عند اختيارك لأداة تحليل البيانات، ما المعايير والخصائص التي تبحث عنها لضمان أنّها تلبّي احتياجات مؤسّستك؟ وما التحدّيات التي قد تواجهها عند استخدام أدوات متعدّدة؟"</a:t>
            </a:r>
            <a:endParaRPr lang="en-US" dirty="0"/>
          </a:p>
        </p:txBody>
      </p:sp>
    </p:spTree>
    <p:extLst>
      <p:ext uri="{BB962C8B-B14F-4D97-AF65-F5344CB8AC3E}">
        <p14:creationId xmlns:p14="http://schemas.microsoft.com/office/powerpoint/2010/main" val="2301604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77453-4CFD-2309-2EC8-718478032C0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4F09EE2-8154-093C-7D75-33BDB632C9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610A3162-3FAC-AA03-F3EF-6C98D2915FB0}"/>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5391886E-853B-D767-6BF4-8FE7961DFAAB}"/>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FA5222B6-A4EB-051B-2048-5CE95CD14088}"/>
                </a:ext>
              </a:extLst>
            </p:cNvPr>
            <p:cNvSpPr txBox="1"/>
            <p:nvPr/>
          </p:nvSpPr>
          <p:spPr>
            <a:xfrm>
              <a:off x="3105241" y="1119604"/>
              <a:ext cx="7884297" cy="707886"/>
            </a:xfrm>
            <a:prstGeom prst="rect">
              <a:avLst/>
            </a:prstGeom>
            <a:noFill/>
          </p:spPr>
          <p:txBody>
            <a:bodyPr wrap="square">
              <a:spAutoFit/>
            </a:bodyPr>
            <a:lstStyle/>
            <a:p>
              <a:pPr algn="r" rtl="1"/>
              <a:r>
                <a:rPr lang="fr-FR" sz="4000" b="1" dirty="0">
                  <a:solidFill>
                    <a:srgbClr val="006666"/>
                  </a:solidFill>
                  <a:latin typeface="Adobe Arabic" panose="02040503050201020203" pitchFamily="18" charset="-78"/>
                  <a:cs typeface="Adobe Arabic" panose="02040503050201020203" pitchFamily="18" charset="-78"/>
                </a:rPr>
                <a:t>Tableau</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930CF290-EBAF-44A5-80AA-63183034E4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17DDECBD-72FA-CC2D-7BAF-972C4FA85A72}"/>
              </a:ext>
            </a:extLst>
          </p:cNvPr>
          <p:cNvSpPr txBox="1"/>
          <p:nvPr/>
        </p:nvSpPr>
        <p:spPr>
          <a:xfrm>
            <a:off x="4202885" y="2425398"/>
            <a:ext cx="7386728" cy="3422091"/>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هو برنامج تحليل بيانات وتصوّر بصري تفاعلي تمّ تطويره من قبل شركة </a:t>
            </a:r>
            <a:r>
              <a:rPr lang="fr-FR" dirty="0"/>
              <a:t>Tableau Software </a:t>
            </a:r>
            <a:r>
              <a:rPr lang="ar-AE" dirty="0"/>
              <a:t>التي استحوذت عليها </a:t>
            </a:r>
            <a:r>
              <a:rPr lang="fr-FR" dirty="0"/>
              <a:t>Salesforce </a:t>
            </a:r>
            <a:r>
              <a:rPr lang="ar-AE" dirty="0"/>
              <a:t>في 2019). يتميّز بواجهة بديهية تعتمد على السحب والإفلات، ممّا يجعله في متناول المستخدمين من مختلف المستويات التقنية).</a:t>
            </a:r>
          </a:p>
          <a:p>
            <a:r>
              <a:rPr lang="ar-AE" dirty="0"/>
              <a:t>صُمّم </a:t>
            </a:r>
            <a:r>
              <a:rPr lang="fr-FR" dirty="0"/>
              <a:t>Tableau </a:t>
            </a:r>
            <a:r>
              <a:rPr lang="ar-AE" dirty="0"/>
              <a:t>بناءً على أبحاث في جامعة </a:t>
            </a:r>
            <a:r>
              <a:rPr lang="fr-FR" dirty="0"/>
              <a:t>Stanford </a:t>
            </a:r>
            <a:r>
              <a:rPr lang="ar-AE" dirty="0"/>
              <a:t>حول الإدراك البصري وكيفية استيعاب الدماغ البشري للمعلومات المرئية، ممّا يجعل تصوّراته فعّالة للغاية في إيصال الرؤى.</a:t>
            </a:r>
          </a:p>
        </p:txBody>
      </p:sp>
      <p:pic>
        <p:nvPicPr>
          <p:cNvPr id="9" name="Picture 5" descr="Tableau Básico - Teorema">
            <a:extLst>
              <a:ext uri="{FF2B5EF4-FFF2-40B4-BE49-F238E27FC236}">
                <a16:creationId xmlns:a16="http://schemas.microsoft.com/office/drawing/2014/main" id="{A8920246-5C22-6F63-82A9-F7AAE8A3D7C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3840" y="2560955"/>
            <a:ext cx="3556000" cy="2000250"/>
          </a:xfrm>
          <a:prstGeom prst="rect">
            <a:avLst/>
          </a:prstGeom>
          <a:noFill/>
          <a:ln>
            <a:noFill/>
          </a:ln>
        </p:spPr>
      </p:pic>
    </p:spTree>
    <p:extLst>
      <p:ext uri="{BB962C8B-B14F-4D97-AF65-F5344CB8AC3E}">
        <p14:creationId xmlns:p14="http://schemas.microsoft.com/office/powerpoint/2010/main" val="17637873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68EC0C-175F-B5B2-6B4C-C035AEF4076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070CDB7-5750-601C-5CC0-75BD53D106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F064DD2-CB1B-8731-8B9C-66329D09585C}"/>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D5C42B64-4DE0-89B1-0D91-12BED0B59D05}"/>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6BEB7BCF-DC8A-EA3D-4A08-818C0EA5D38B}"/>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منتجات </a:t>
              </a:r>
              <a:r>
                <a:rPr lang="fr-FR" sz="4000" b="1" dirty="0">
                  <a:solidFill>
                    <a:srgbClr val="006666"/>
                  </a:solidFill>
                  <a:latin typeface="Adobe Arabic" panose="02040503050201020203" pitchFamily="18" charset="-78"/>
                  <a:cs typeface="Adobe Arabic" panose="02040503050201020203" pitchFamily="18" charset="-78"/>
                </a:rPr>
                <a:t>Tableau </a:t>
              </a:r>
              <a:r>
                <a:rPr lang="ar-AE" sz="4000" b="1" dirty="0">
                  <a:solidFill>
                    <a:srgbClr val="006666"/>
                  </a:solidFill>
                  <a:latin typeface="Adobe Arabic" panose="02040503050201020203" pitchFamily="18" charset="-78"/>
                  <a:cs typeface="Adobe Arabic" panose="02040503050201020203" pitchFamily="18" charset="-78"/>
                </a:rPr>
                <a:t> الرئيسية:</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24F4FD61-5DF4-612D-A107-F4BDACE8E5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3">
            <a:extLst>
              <a:ext uri="{FF2B5EF4-FFF2-40B4-BE49-F238E27FC236}">
                <a16:creationId xmlns:a16="http://schemas.microsoft.com/office/drawing/2014/main" id="{A7D01A3F-39D2-F178-5FCF-F25D8B1EFC58}"/>
              </a:ext>
            </a:extLst>
          </p:cNvPr>
          <p:cNvGrpSpPr/>
          <p:nvPr/>
        </p:nvGrpSpPr>
        <p:grpSpPr>
          <a:xfrm>
            <a:off x="7780913" y="2299833"/>
            <a:ext cx="3060494" cy="1592187"/>
            <a:chOff x="4522419" y="215793"/>
            <a:chExt cx="2140734" cy="1113812"/>
          </a:xfrm>
        </p:grpSpPr>
        <p:grpSp>
          <p:nvGrpSpPr>
            <p:cNvPr id="10" name="Group 14">
              <a:extLst>
                <a:ext uri="{FF2B5EF4-FFF2-40B4-BE49-F238E27FC236}">
                  <a16:creationId xmlns:a16="http://schemas.microsoft.com/office/drawing/2014/main" id="{4455770F-A50E-6073-4BFE-B05CBD6AA284}"/>
                </a:ext>
              </a:extLst>
            </p:cNvPr>
            <p:cNvGrpSpPr/>
            <p:nvPr/>
          </p:nvGrpSpPr>
          <p:grpSpPr>
            <a:xfrm>
              <a:off x="4522419" y="215793"/>
              <a:ext cx="2140734" cy="1113812"/>
              <a:chOff x="4522419" y="215793"/>
              <a:chExt cx="2140734" cy="1113812"/>
            </a:xfrm>
          </p:grpSpPr>
          <p:grpSp>
            <p:nvGrpSpPr>
              <p:cNvPr id="13" name="Graphic 2">
                <a:extLst>
                  <a:ext uri="{FF2B5EF4-FFF2-40B4-BE49-F238E27FC236}">
                    <a16:creationId xmlns:a16="http://schemas.microsoft.com/office/drawing/2014/main" id="{4741D2B6-B9F6-A009-93D0-0FBCC6E83A86}"/>
                  </a:ext>
                </a:extLst>
              </p:cNvPr>
              <p:cNvGrpSpPr/>
              <p:nvPr/>
            </p:nvGrpSpPr>
            <p:grpSpPr>
              <a:xfrm>
                <a:off x="4872358" y="384314"/>
                <a:ext cx="1790795" cy="945291"/>
                <a:chOff x="4872358" y="384314"/>
                <a:chExt cx="1790795" cy="945291"/>
              </a:xfrm>
            </p:grpSpPr>
            <p:sp>
              <p:nvSpPr>
                <p:cNvPr id="18" name="Freeform: Shape 22">
                  <a:extLst>
                    <a:ext uri="{FF2B5EF4-FFF2-40B4-BE49-F238E27FC236}">
                      <a16:creationId xmlns:a16="http://schemas.microsoft.com/office/drawing/2014/main" id="{061E57C9-E778-66DC-9270-70070EBCBD36}"/>
                    </a:ext>
                  </a:extLst>
                </p:cNvPr>
                <p:cNvSpPr/>
                <p:nvPr/>
              </p:nvSpPr>
              <p:spPr>
                <a:xfrm>
                  <a:off x="4872358" y="384314"/>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fr-FR" sz="3200" dirty="0"/>
                </a:p>
              </p:txBody>
            </p:sp>
            <p:sp>
              <p:nvSpPr>
                <p:cNvPr id="19" name="Freeform: Shape 23">
                  <a:extLst>
                    <a:ext uri="{FF2B5EF4-FFF2-40B4-BE49-F238E27FC236}">
                      <a16:creationId xmlns:a16="http://schemas.microsoft.com/office/drawing/2014/main" id="{68F4ABD5-9B12-1343-E08B-7409B5CEB068}"/>
                    </a:ext>
                  </a:extLst>
                </p:cNvPr>
                <p:cNvSpPr/>
                <p:nvPr/>
              </p:nvSpPr>
              <p:spPr>
                <a:xfrm>
                  <a:off x="6219906" y="890084"/>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6CB4B8"/>
                </a:solidFill>
                <a:ln w="20622" cap="flat">
                  <a:noFill/>
                  <a:prstDash val="solid"/>
                  <a:miter/>
                </a:ln>
              </p:spPr>
              <p:txBody>
                <a:bodyPr rtlCol="0" anchor="ctr"/>
                <a:lstStyle/>
                <a:p>
                  <a:endParaRPr lang="fr-FR" sz="3200" dirty="0"/>
                </a:p>
              </p:txBody>
            </p:sp>
          </p:grpSp>
          <p:grpSp>
            <p:nvGrpSpPr>
              <p:cNvPr id="14" name="Graphic 2">
                <a:extLst>
                  <a:ext uri="{FF2B5EF4-FFF2-40B4-BE49-F238E27FC236}">
                    <a16:creationId xmlns:a16="http://schemas.microsoft.com/office/drawing/2014/main" id="{1E4D4EC5-5385-5EBE-4CCF-D7F20A79248E}"/>
                  </a:ext>
                </a:extLst>
              </p:cNvPr>
              <p:cNvGrpSpPr/>
              <p:nvPr/>
            </p:nvGrpSpPr>
            <p:grpSpPr>
              <a:xfrm>
                <a:off x="4522419" y="215793"/>
                <a:ext cx="699703" cy="591842"/>
                <a:chOff x="4522419" y="215793"/>
                <a:chExt cx="699703" cy="591842"/>
              </a:xfrm>
            </p:grpSpPr>
            <p:sp>
              <p:nvSpPr>
                <p:cNvPr id="15" name="Freeform: Shape 19">
                  <a:extLst>
                    <a:ext uri="{FF2B5EF4-FFF2-40B4-BE49-F238E27FC236}">
                      <a16:creationId xmlns:a16="http://schemas.microsoft.com/office/drawing/2014/main" id="{969C171D-C689-C38F-D0BA-9CF409F731D8}"/>
                    </a:ext>
                  </a:extLst>
                </p:cNvPr>
                <p:cNvSpPr/>
                <p:nvPr/>
              </p:nvSpPr>
              <p:spPr>
                <a:xfrm>
                  <a:off x="4522419" y="215793"/>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6CB4B8"/>
                </a:solidFill>
                <a:ln w="20622" cap="flat">
                  <a:noFill/>
                  <a:prstDash val="solid"/>
                  <a:miter/>
                </a:ln>
              </p:spPr>
              <p:txBody>
                <a:bodyPr rtlCol="0" anchor="ctr"/>
                <a:lstStyle/>
                <a:p>
                  <a:endParaRPr lang="fr-FR" sz="3200" dirty="0"/>
                </a:p>
              </p:txBody>
            </p:sp>
            <p:sp>
              <p:nvSpPr>
                <p:cNvPr id="16" name="Freeform: Shape 20">
                  <a:extLst>
                    <a:ext uri="{FF2B5EF4-FFF2-40B4-BE49-F238E27FC236}">
                      <a16:creationId xmlns:a16="http://schemas.microsoft.com/office/drawing/2014/main" id="{7309F739-DC3A-2CD8-3FEC-A9050817B6E6}"/>
                    </a:ext>
                  </a:extLst>
                </p:cNvPr>
                <p:cNvSpPr/>
                <p:nvPr/>
              </p:nvSpPr>
              <p:spPr>
                <a:xfrm>
                  <a:off x="4684170" y="278936"/>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fr-FR" sz="3200" dirty="0"/>
                </a:p>
              </p:txBody>
            </p:sp>
            <p:sp>
              <p:nvSpPr>
                <p:cNvPr id="17" name="Freeform: Shape 21">
                  <a:extLst>
                    <a:ext uri="{FF2B5EF4-FFF2-40B4-BE49-F238E27FC236}">
                      <a16:creationId xmlns:a16="http://schemas.microsoft.com/office/drawing/2014/main" id="{57C3DA32-35A1-47AC-D1D9-B1C785A2BF74}"/>
                    </a:ext>
                  </a:extLst>
                </p:cNvPr>
                <p:cNvSpPr/>
                <p:nvPr/>
              </p:nvSpPr>
              <p:spPr>
                <a:xfrm>
                  <a:off x="4711704" y="306471"/>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fr-FR" sz="3200" dirty="0"/>
                </a:p>
              </p:txBody>
            </p:sp>
          </p:grpSp>
        </p:grpSp>
        <p:sp>
          <p:nvSpPr>
            <p:cNvPr id="11" name="TextBox 15">
              <a:extLst>
                <a:ext uri="{FF2B5EF4-FFF2-40B4-BE49-F238E27FC236}">
                  <a16:creationId xmlns:a16="http://schemas.microsoft.com/office/drawing/2014/main" id="{BC899237-0385-D784-FEBE-5C2C93454C3B}"/>
                </a:ext>
              </a:extLst>
            </p:cNvPr>
            <p:cNvSpPr txBox="1"/>
            <p:nvPr/>
          </p:nvSpPr>
          <p:spPr>
            <a:xfrm>
              <a:off x="4838249" y="568508"/>
              <a:ext cx="1818308" cy="460752"/>
            </a:xfrm>
            <a:prstGeom prst="rect">
              <a:avLst/>
            </a:prstGeom>
            <a:noFill/>
          </p:spPr>
          <p:txBody>
            <a:bodyPr wrap="square">
              <a:spAutoFit/>
            </a:bodyPr>
            <a:lstStyle/>
            <a:p>
              <a:pPr algn="ctr">
                <a:lnSpc>
                  <a:spcPct val="115000"/>
                </a:lnSpc>
                <a:spcAft>
                  <a:spcPts val="800"/>
                </a:spcAft>
                <a:buNone/>
              </a:pPr>
              <a:r>
                <a:rPr lang="fr-FR" sz="32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Desktop</a:t>
              </a:r>
              <a:endParaRPr lang="fr-FR" sz="24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2" name="TextBox 16">
              <a:extLst>
                <a:ext uri="{FF2B5EF4-FFF2-40B4-BE49-F238E27FC236}">
                  <a16:creationId xmlns:a16="http://schemas.microsoft.com/office/drawing/2014/main" id="{E9BC045C-6475-6923-D8DC-D8F46B0384F0}"/>
                </a:ext>
              </a:extLst>
            </p:cNvPr>
            <p:cNvSpPr txBox="1"/>
            <p:nvPr/>
          </p:nvSpPr>
          <p:spPr>
            <a:xfrm>
              <a:off x="4729274" y="225009"/>
              <a:ext cx="305465" cy="435678"/>
            </a:xfrm>
            <a:prstGeom prst="rect">
              <a:avLst/>
            </a:prstGeom>
            <a:noFill/>
            <a:ln>
              <a:noFill/>
            </a:ln>
          </p:spPr>
          <p:txBody>
            <a:bodyPr wrap="square" rtlCol="0">
              <a:spAutoFit/>
            </a:bodyPr>
            <a:lstStyle/>
            <a:p>
              <a:pPr algn="just">
                <a:lnSpc>
                  <a:spcPct val="115000"/>
                </a:lnSpc>
                <a:buNone/>
              </a:pPr>
              <a:r>
                <a:rPr lang="en-US" sz="32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1</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0" name="Group 24">
            <a:extLst>
              <a:ext uri="{FF2B5EF4-FFF2-40B4-BE49-F238E27FC236}">
                <a16:creationId xmlns:a16="http://schemas.microsoft.com/office/drawing/2014/main" id="{91E42206-9898-A769-3552-5343A194622E}"/>
              </a:ext>
            </a:extLst>
          </p:cNvPr>
          <p:cNvGrpSpPr/>
          <p:nvPr/>
        </p:nvGrpSpPr>
        <p:grpSpPr>
          <a:xfrm>
            <a:off x="4469740" y="2077340"/>
            <a:ext cx="3097361" cy="1592186"/>
            <a:chOff x="2206342" y="60148"/>
            <a:chExt cx="2166521" cy="1113812"/>
          </a:xfrm>
        </p:grpSpPr>
        <p:grpSp>
          <p:nvGrpSpPr>
            <p:cNvPr id="21" name="Group 25">
              <a:extLst>
                <a:ext uri="{FF2B5EF4-FFF2-40B4-BE49-F238E27FC236}">
                  <a16:creationId xmlns:a16="http://schemas.microsoft.com/office/drawing/2014/main" id="{47F57B78-BB69-2F6D-AE7C-066FA74EFA3A}"/>
                </a:ext>
              </a:extLst>
            </p:cNvPr>
            <p:cNvGrpSpPr/>
            <p:nvPr/>
          </p:nvGrpSpPr>
          <p:grpSpPr>
            <a:xfrm>
              <a:off x="2206342" y="60148"/>
              <a:ext cx="2140734" cy="1113812"/>
              <a:chOff x="2206342" y="60148"/>
              <a:chExt cx="2140734" cy="1113812"/>
            </a:xfrm>
          </p:grpSpPr>
          <p:grpSp>
            <p:nvGrpSpPr>
              <p:cNvPr id="24" name="Graphic 2">
                <a:extLst>
                  <a:ext uri="{FF2B5EF4-FFF2-40B4-BE49-F238E27FC236}">
                    <a16:creationId xmlns:a16="http://schemas.microsoft.com/office/drawing/2014/main" id="{C6B7B458-2175-2D8C-0406-B21452C93258}"/>
                  </a:ext>
                </a:extLst>
              </p:cNvPr>
              <p:cNvGrpSpPr/>
              <p:nvPr/>
            </p:nvGrpSpPr>
            <p:grpSpPr>
              <a:xfrm>
                <a:off x="2556281" y="228669"/>
                <a:ext cx="1790795" cy="945291"/>
                <a:chOff x="2556281" y="228669"/>
                <a:chExt cx="1790795" cy="945291"/>
              </a:xfrm>
            </p:grpSpPr>
            <p:sp>
              <p:nvSpPr>
                <p:cNvPr id="29" name="Freeform: Shape 33">
                  <a:extLst>
                    <a:ext uri="{FF2B5EF4-FFF2-40B4-BE49-F238E27FC236}">
                      <a16:creationId xmlns:a16="http://schemas.microsoft.com/office/drawing/2014/main" id="{64F22271-CB3E-9E9D-7EB0-51E3F9A8B068}"/>
                    </a:ext>
                  </a:extLst>
                </p:cNvPr>
                <p:cNvSpPr/>
                <p:nvPr/>
              </p:nvSpPr>
              <p:spPr>
                <a:xfrm>
                  <a:off x="2556281" y="228669"/>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fr-FR" sz="3200" dirty="0"/>
                </a:p>
              </p:txBody>
            </p:sp>
            <p:sp>
              <p:nvSpPr>
                <p:cNvPr id="30" name="Freeform: Shape 34">
                  <a:extLst>
                    <a:ext uri="{FF2B5EF4-FFF2-40B4-BE49-F238E27FC236}">
                      <a16:creationId xmlns:a16="http://schemas.microsoft.com/office/drawing/2014/main" id="{45FCCA26-5E51-B70F-EE03-DF8FCD60004A}"/>
                    </a:ext>
                  </a:extLst>
                </p:cNvPr>
                <p:cNvSpPr/>
                <p:nvPr/>
              </p:nvSpPr>
              <p:spPr>
                <a:xfrm>
                  <a:off x="3903829" y="734439"/>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chemeClr val="accent4"/>
                </a:solidFill>
                <a:ln w="20622" cap="flat">
                  <a:noFill/>
                  <a:prstDash val="solid"/>
                  <a:miter/>
                </a:ln>
              </p:spPr>
              <p:txBody>
                <a:bodyPr rtlCol="0" anchor="ctr"/>
                <a:lstStyle/>
                <a:p>
                  <a:endParaRPr lang="fr-FR" sz="3200" dirty="0"/>
                </a:p>
              </p:txBody>
            </p:sp>
          </p:grpSp>
          <p:grpSp>
            <p:nvGrpSpPr>
              <p:cNvPr id="25" name="Graphic 2">
                <a:extLst>
                  <a:ext uri="{FF2B5EF4-FFF2-40B4-BE49-F238E27FC236}">
                    <a16:creationId xmlns:a16="http://schemas.microsoft.com/office/drawing/2014/main" id="{247C798C-FCC1-7308-58C9-96197DB3AF36}"/>
                  </a:ext>
                </a:extLst>
              </p:cNvPr>
              <p:cNvGrpSpPr/>
              <p:nvPr/>
            </p:nvGrpSpPr>
            <p:grpSpPr>
              <a:xfrm>
                <a:off x="2206342" y="60148"/>
                <a:ext cx="699703" cy="591842"/>
                <a:chOff x="2206342" y="60148"/>
                <a:chExt cx="699703" cy="591842"/>
              </a:xfrm>
            </p:grpSpPr>
            <p:sp>
              <p:nvSpPr>
                <p:cNvPr id="26" name="Freeform: Shape 30">
                  <a:extLst>
                    <a:ext uri="{FF2B5EF4-FFF2-40B4-BE49-F238E27FC236}">
                      <a16:creationId xmlns:a16="http://schemas.microsoft.com/office/drawing/2014/main" id="{1400D37C-186C-E0DD-8B5E-30F4E9D01A5C}"/>
                    </a:ext>
                  </a:extLst>
                </p:cNvPr>
                <p:cNvSpPr/>
                <p:nvPr/>
              </p:nvSpPr>
              <p:spPr>
                <a:xfrm>
                  <a:off x="2206342" y="60148"/>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chemeClr val="accent4"/>
                </a:solidFill>
                <a:ln w="20622" cap="flat">
                  <a:noFill/>
                  <a:prstDash val="solid"/>
                  <a:miter/>
                </a:ln>
              </p:spPr>
              <p:txBody>
                <a:bodyPr rtlCol="0" anchor="ctr"/>
                <a:lstStyle/>
                <a:p>
                  <a:endParaRPr lang="fr-FR" sz="3200" dirty="0"/>
                </a:p>
              </p:txBody>
            </p:sp>
            <p:sp>
              <p:nvSpPr>
                <p:cNvPr id="27" name="Freeform: Shape 31">
                  <a:extLst>
                    <a:ext uri="{FF2B5EF4-FFF2-40B4-BE49-F238E27FC236}">
                      <a16:creationId xmlns:a16="http://schemas.microsoft.com/office/drawing/2014/main" id="{D4F7BA76-8701-3242-F997-B9C7F35AC261}"/>
                    </a:ext>
                  </a:extLst>
                </p:cNvPr>
                <p:cNvSpPr/>
                <p:nvPr/>
              </p:nvSpPr>
              <p:spPr>
                <a:xfrm>
                  <a:off x="2368093" y="123291"/>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fr-FR" sz="3200" dirty="0"/>
                </a:p>
              </p:txBody>
            </p:sp>
            <p:sp>
              <p:nvSpPr>
                <p:cNvPr id="28" name="Freeform: Shape 32">
                  <a:extLst>
                    <a:ext uri="{FF2B5EF4-FFF2-40B4-BE49-F238E27FC236}">
                      <a16:creationId xmlns:a16="http://schemas.microsoft.com/office/drawing/2014/main" id="{91D2BE02-1B93-5659-F277-B35A9866BBEE}"/>
                    </a:ext>
                  </a:extLst>
                </p:cNvPr>
                <p:cNvSpPr/>
                <p:nvPr/>
              </p:nvSpPr>
              <p:spPr>
                <a:xfrm>
                  <a:off x="2395627" y="150826"/>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fr-FR" sz="3200" dirty="0"/>
                </a:p>
              </p:txBody>
            </p:sp>
          </p:grpSp>
        </p:grpSp>
        <p:sp>
          <p:nvSpPr>
            <p:cNvPr id="22" name="TextBox 26">
              <a:extLst>
                <a:ext uri="{FF2B5EF4-FFF2-40B4-BE49-F238E27FC236}">
                  <a16:creationId xmlns:a16="http://schemas.microsoft.com/office/drawing/2014/main" id="{A9945C24-C189-2269-20CB-A6A73C6AA29A}"/>
                </a:ext>
              </a:extLst>
            </p:cNvPr>
            <p:cNvSpPr txBox="1"/>
            <p:nvPr/>
          </p:nvSpPr>
          <p:spPr>
            <a:xfrm>
              <a:off x="2540794" y="442720"/>
              <a:ext cx="1832069" cy="460752"/>
            </a:xfrm>
            <a:prstGeom prst="rect">
              <a:avLst/>
            </a:prstGeom>
            <a:noFill/>
          </p:spPr>
          <p:txBody>
            <a:bodyPr wrap="square">
              <a:spAutoFit/>
            </a:bodyPr>
            <a:lstStyle/>
            <a:p>
              <a:pPr algn="ctr">
                <a:lnSpc>
                  <a:spcPct val="115000"/>
                </a:lnSpc>
                <a:spcAft>
                  <a:spcPts val="800"/>
                </a:spcAft>
                <a:buNone/>
              </a:pPr>
              <a:r>
                <a:rPr lang="fr-FR" sz="32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Server</a:t>
              </a:r>
              <a:endParaRPr lang="fr-FR" sz="24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3" name="TextBox 27">
              <a:extLst>
                <a:ext uri="{FF2B5EF4-FFF2-40B4-BE49-F238E27FC236}">
                  <a16:creationId xmlns:a16="http://schemas.microsoft.com/office/drawing/2014/main" id="{B1BF2427-E4B4-C76E-DB8F-95BC91F67ED4}"/>
                </a:ext>
              </a:extLst>
            </p:cNvPr>
            <p:cNvSpPr txBox="1"/>
            <p:nvPr/>
          </p:nvSpPr>
          <p:spPr>
            <a:xfrm>
              <a:off x="2398140" y="78239"/>
              <a:ext cx="305465" cy="435678"/>
            </a:xfrm>
            <a:prstGeom prst="rect">
              <a:avLst/>
            </a:prstGeom>
            <a:noFill/>
            <a:ln>
              <a:noFill/>
            </a:ln>
          </p:spPr>
          <p:txBody>
            <a:bodyPr wrap="square" rtlCol="0">
              <a:spAutoFit/>
            </a:bodyPr>
            <a:lstStyle/>
            <a:p>
              <a:pPr algn="just">
                <a:lnSpc>
                  <a:spcPct val="115000"/>
                </a:lnSpc>
                <a:buNone/>
              </a:pPr>
              <a:r>
                <a:rPr lang="en-US" sz="32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1" name="Group 35">
            <a:extLst>
              <a:ext uri="{FF2B5EF4-FFF2-40B4-BE49-F238E27FC236}">
                <a16:creationId xmlns:a16="http://schemas.microsoft.com/office/drawing/2014/main" id="{DC7EB8C7-1190-8293-6189-6B1C8FF4A8A0}"/>
              </a:ext>
            </a:extLst>
          </p:cNvPr>
          <p:cNvGrpSpPr/>
          <p:nvPr/>
        </p:nvGrpSpPr>
        <p:grpSpPr>
          <a:xfrm>
            <a:off x="1315449" y="2042072"/>
            <a:ext cx="3165863" cy="1592185"/>
            <a:chOff x="0" y="35476"/>
            <a:chExt cx="2214437" cy="1113812"/>
          </a:xfrm>
        </p:grpSpPr>
        <p:grpSp>
          <p:nvGrpSpPr>
            <p:cNvPr id="32" name="Group 36">
              <a:extLst>
                <a:ext uri="{FF2B5EF4-FFF2-40B4-BE49-F238E27FC236}">
                  <a16:creationId xmlns:a16="http://schemas.microsoft.com/office/drawing/2014/main" id="{874DD502-DB47-5B10-9B12-7C4F111F6ABC}"/>
                </a:ext>
              </a:extLst>
            </p:cNvPr>
            <p:cNvGrpSpPr/>
            <p:nvPr/>
          </p:nvGrpSpPr>
          <p:grpSpPr>
            <a:xfrm>
              <a:off x="0" y="35476"/>
              <a:ext cx="2140734" cy="1113812"/>
              <a:chOff x="0" y="35476"/>
              <a:chExt cx="2140734" cy="1113812"/>
            </a:xfrm>
          </p:grpSpPr>
          <p:grpSp>
            <p:nvGrpSpPr>
              <p:cNvPr id="35" name="Graphic 2">
                <a:extLst>
                  <a:ext uri="{FF2B5EF4-FFF2-40B4-BE49-F238E27FC236}">
                    <a16:creationId xmlns:a16="http://schemas.microsoft.com/office/drawing/2014/main" id="{E65FDA23-4105-5F37-3D61-6835CA69787A}"/>
                  </a:ext>
                </a:extLst>
              </p:cNvPr>
              <p:cNvGrpSpPr/>
              <p:nvPr/>
            </p:nvGrpSpPr>
            <p:grpSpPr>
              <a:xfrm>
                <a:off x="349939" y="203997"/>
                <a:ext cx="1790795" cy="945291"/>
                <a:chOff x="349939" y="203997"/>
                <a:chExt cx="1790795" cy="945291"/>
              </a:xfrm>
            </p:grpSpPr>
            <p:sp>
              <p:nvSpPr>
                <p:cNvPr id="40" name="Freeform: Shape 44">
                  <a:extLst>
                    <a:ext uri="{FF2B5EF4-FFF2-40B4-BE49-F238E27FC236}">
                      <a16:creationId xmlns:a16="http://schemas.microsoft.com/office/drawing/2014/main" id="{D843D7A0-53B4-6F1C-0A2B-9FC2FA65C837}"/>
                    </a:ext>
                  </a:extLst>
                </p:cNvPr>
                <p:cNvSpPr/>
                <p:nvPr/>
              </p:nvSpPr>
              <p:spPr>
                <a:xfrm>
                  <a:off x="349939" y="203997"/>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fr-FR" sz="3200" dirty="0"/>
                </a:p>
              </p:txBody>
            </p:sp>
            <p:sp>
              <p:nvSpPr>
                <p:cNvPr id="41" name="Freeform: Shape 45">
                  <a:extLst>
                    <a:ext uri="{FF2B5EF4-FFF2-40B4-BE49-F238E27FC236}">
                      <a16:creationId xmlns:a16="http://schemas.microsoft.com/office/drawing/2014/main" id="{4577869E-0E56-E399-1978-6D8803EF1CF2}"/>
                    </a:ext>
                  </a:extLst>
                </p:cNvPr>
                <p:cNvSpPr/>
                <p:nvPr/>
              </p:nvSpPr>
              <p:spPr>
                <a:xfrm>
                  <a:off x="1697487" y="709767"/>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00FFCC"/>
                </a:solidFill>
                <a:ln w="20622" cap="flat">
                  <a:noFill/>
                  <a:prstDash val="solid"/>
                  <a:miter/>
                </a:ln>
              </p:spPr>
              <p:txBody>
                <a:bodyPr rtlCol="0" anchor="ctr"/>
                <a:lstStyle/>
                <a:p>
                  <a:endParaRPr lang="fr-FR" sz="3200" dirty="0"/>
                </a:p>
              </p:txBody>
            </p:sp>
          </p:grpSp>
          <p:grpSp>
            <p:nvGrpSpPr>
              <p:cNvPr id="36" name="Graphic 2">
                <a:extLst>
                  <a:ext uri="{FF2B5EF4-FFF2-40B4-BE49-F238E27FC236}">
                    <a16:creationId xmlns:a16="http://schemas.microsoft.com/office/drawing/2014/main" id="{AD34A0E7-F04F-AB59-51B6-AE707970503C}"/>
                  </a:ext>
                </a:extLst>
              </p:cNvPr>
              <p:cNvGrpSpPr/>
              <p:nvPr/>
            </p:nvGrpSpPr>
            <p:grpSpPr>
              <a:xfrm>
                <a:off x="0" y="35476"/>
                <a:ext cx="699703" cy="591842"/>
                <a:chOff x="0" y="35476"/>
                <a:chExt cx="699703" cy="591842"/>
              </a:xfrm>
            </p:grpSpPr>
            <p:sp>
              <p:nvSpPr>
                <p:cNvPr id="37" name="Freeform: Shape 41">
                  <a:extLst>
                    <a:ext uri="{FF2B5EF4-FFF2-40B4-BE49-F238E27FC236}">
                      <a16:creationId xmlns:a16="http://schemas.microsoft.com/office/drawing/2014/main" id="{8523DEA8-4AA3-F99D-1B17-C8BD2551924C}"/>
                    </a:ext>
                  </a:extLst>
                </p:cNvPr>
                <p:cNvSpPr/>
                <p:nvPr/>
              </p:nvSpPr>
              <p:spPr>
                <a:xfrm>
                  <a:off x="0" y="35476"/>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00FFCC"/>
                </a:solidFill>
                <a:ln w="20622" cap="flat">
                  <a:noFill/>
                  <a:prstDash val="solid"/>
                  <a:miter/>
                </a:ln>
              </p:spPr>
              <p:txBody>
                <a:bodyPr rtlCol="0" anchor="ctr"/>
                <a:lstStyle/>
                <a:p>
                  <a:endParaRPr lang="fr-FR" sz="3200" dirty="0"/>
                </a:p>
              </p:txBody>
            </p:sp>
            <p:sp>
              <p:nvSpPr>
                <p:cNvPr id="38" name="Freeform: Shape 42">
                  <a:extLst>
                    <a:ext uri="{FF2B5EF4-FFF2-40B4-BE49-F238E27FC236}">
                      <a16:creationId xmlns:a16="http://schemas.microsoft.com/office/drawing/2014/main" id="{A2EAD324-7E1D-3E9F-C1AE-1C0DBCE5A3AF}"/>
                    </a:ext>
                  </a:extLst>
                </p:cNvPr>
                <p:cNvSpPr/>
                <p:nvPr/>
              </p:nvSpPr>
              <p:spPr>
                <a:xfrm>
                  <a:off x="161751" y="98619"/>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fr-FR" sz="3200" dirty="0"/>
                </a:p>
              </p:txBody>
            </p:sp>
            <p:sp>
              <p:nvSpPr>
                <p:cNvPr id="39" name="Freeform: Shape 43">
                  <a:extLst>
                    <a:ext uri="{FF2B5EF4-FFF2-40B4-BE49-F238E27FC236}">
                      <a16:creationId xmlns:a16="http://schemas.microsoft.com/office/drawing/2014/main" id="{C577F808-32C9-3C86-0E50-D5404A164D2A}"/>
                    </a:ext>
                  </a:extLst>
                </p:cNvPr>
                <p:cNvSpPr/>
                <p:nvPr/>
              </p:nvSpPr>
              <p:spPr>
                <a:xfrm>
                  <a:off x="189285" y="126154"/>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fr-FR" sz="3200" dirty="0"/>
                </a:p>
              </p:txBody>
            </p:sp>
          </p:grpSp>
        </p:grpSp>
        <p:sp>
          <p:nvSpPr>
            <p:cNvPr id="33" name="TextBox 37">
              <a:extLst>
                <a:ext uri="{FF2B5EF4-FFF2-40B4-BE49-F238E27FC236}">
                  <a16:creationId xmlns:a16="http://schemas.microsoft.com/office/drawing/2014/main" id="{C5CBA2F6-49CA-BABD-824E-1A45D928717D}"/>
                </a:ext>
              </a:extLst>
            </p:cNvPr>
            <p:cNvSpPr txBox="1"/>
            <p:nvPr/>
          </p:nvSpPr>
          <p:spPr>
            <a:xfrm>
              <a:off x="191796" y="384314"/>
              <a:ext cx="2022641" cy="708353"/>
            </a:xfrm>
            <a:prstGeom prst="rect">
              <a:avLst/>
            </a:prstGeom>
            <a:noFill/>
          </p:spPr>
          <p:txBody>
            <a:bodyPr wrap="square">
              <a:spAutoFit/>
            </a:bodyPr>
            <a:lstStyle/>
            <a:p>
              <a:pPr algn="ctr" rtl="1">
                <a:lnSpc>
                  <a:spcPct val="115000"/>
                </a:lnSpc>
                <a:spcAft>
                  <a:spcPts val="800"/>
                </a:spcAft>
                <a:buNone/>
              </a:pPr>
              <a:r>
                <a:rPr lang="fr-FR" sz="28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Cloud </a:t>
              </a:r>
              <a:r>
                <a:rPr lang="ar-EG" sz="24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سابقاً</a:t>
              </a: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r>
                <a:rPr lang="ar-EG" sz="24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r>
                <a:rPr lang="en-US" sz="24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a:t>
              </a:r>
              <a:r>
                <a:rPr lang="fr-FR" sz="24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Online</a:t>
              </a:r>
              <a:endParaRPr lang="fr-FR" sz="20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4" name="TextBox 38">
              <a:extLst>
                <a:ext uri="{FF2B5EF4-FFF2-40B4-BE49-F238E27FC236}">
                  <a16:creationId xmlns:a16="http://schemas.microsoft.com/office/drawing/2014/main" id="{30F64471-9345-DA1D-E492-EC1CD68EA5B0}"/>
                </a:ext>
              </a:extLst>
            </p:cNvPr>
            <p:cNvSpPr txBox="1"/>
            <p:nvPr/>
          </p:nvSpPr>
          <p:spPr>
            <a:xfrm>
              <a:off x="211791" y="49962"/>
              <a:ext cx="305465" cy="435678"/>
            </a:xfrm>
            <a:prstGeom prst="rect">
              <a:avLst/>
            </a:prstGeom>
            <a:noFill/>
            <a:ln>
              <a:noFill/>
            </a:ln>
          </p:spPr>
          <p:txBody>
            <a:bodyPr wrap="square" rtlCol="0">
              <a:spAutoFit/>
            </a:bodyPr>
            <a:lstStyle/>
            <a:p>
              <a:pPr algn="just">
                <a:lnSpc>
                  <a:spcPct val="115000"/>
                </a:lnSpc>
                <a:buNone/>
              </a:pPr>
              <a:r>
                <a:rPr lang="en-US" sz="32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3</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13">
            <a:extLst>
              <a:ext uri="{FF2B5EF4-FFF2-40B4-BE49-F238E27FC236}">
                <a16:creationId xmlns:a16="http://schemas.microsoft.com/office/drawing/2014/main" id="{4957530B-F206-5099-4703-873434E3E8F0}"/>
              </a:ext>
            </a:extLst>
          </p:cNvPr>
          <p:cNvGrpSpPr/>
          <p:nvPr/>
        </p:nvGrpSpPr>
        <p:grpSpPr>
          <a:xfrm>
            <a:off x="7780913" y="4042657"/>
            <a:ext cx="3060494" cy="1592187"/>
            <a:chOff x="4522419" y="1434983"/>
            <a:chExt cx="2140734" cy="1113812"/>
          </a:xfrm>
        </p:grpSpPr>
        <p:grpSp>
          <p:nvGrpSpPr>
            <p:cNvPr id="43" name="Group 14">
              <a:extLst>
                <a:ext uri="{FF2B5EF4-FFF2-40B4-BE49-F238E27FC236}">
                  <a16:creationId xmlns:a16="http://schemas.microsoft.com/office/drawing/2014/main" id="{696FCF68-2550-16D9-B792-E9E708047DA3}"/>
                </a:ext>
              </a:extLst>
            </p:cNvPr>
            <p:cNvGrpSpPr/>
            <p:nvPr/>
          </p:nvGrpSpPr>
          <p:grpSpPr>
            <a:xfrm>
              <a:off x="4522419" y="1434983"/>
              <a:ext cx="2140734" cy="1113812"/>
              <a:chOff x="4522419" y="1434983"/>
              <a:chExt cx="2140734" cy="1113812"/>
            </a:xfrm>
          </p:grpSpPr>
          <p:grpSp>
            <p:nvGrpSpPr>
              <p:cNvPr id="46" name="Graphic 2">
                <a:extLst>
                  <a:ext uri="{FF2B5EF4-FFF2-40B4-BE49-F238E27FC236}">
                    <a16:creationId xmlns:a16="http://schemas.microsoft.com/office/drawing/2014/main" id="{104C4F5F-8FDA-1690-EB3F-94071DEE357C}"/>
                  </a:ext>
                </a:extLst>
              </p:cNvPr>
              <p:cNvGrpSpPr/>
              <p:nvPr/>
            </p:nvGrpSpPr>
            <p:grpSpPr>
              <a:xfrm>
                <a:off x="4872358" y="1603504"/>
                <a:ext cx="1790795" cy="945291"/>
                <a:chOff x="4872358" y="1603504"/>
                <a:chExt cx="1790795" cy="945291"/>
              </a:xfrm>
            </p:grpSpPr>
            <p:sp>
              <p:nvSpPr>
                <p:cNvPr id="51" name="Freeform: Shape 22">
                  <a:extLst>
                    <a:ext uri="{FF2B5EF4-FFF2-40B4-BE49-F238E27FC236}">
                      <a16:creationId xmlns:a16="http://schemas.microsoft.com/office/drawing/2014/main" id="{2EA6795C-4FA2-BED8-C1F8-98B7C90866DD}"/>
                    </a:ext>
                  </a:extLst>
                </p:cNvPr>
                <p:cNvSpPr/>
                <p:nvPr/>
              </p:nvSpPr>
              <p:spPr>
                <a:xfrm>
                  <a:off x="4872358" y="1603504"/>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fr-FR" sz="3200" dirty="0"/>
                </a:p>
              </p:txBody>
            </p:sp>
            <p:sp>
              <p:nvSpPr>
                <p:cNvPr id="52" name="Freeform: Shape 23">
                  <a:extLst>
                    <a:ext uri="{FF2B5EF4-FFF2-40B4-BE49-F238E27FC236}">
                      <a16:creationId xmlns:a16="http://schemas.microsoft.com/office/drawing/2014/main" id="{F25FF6E5-E42E-E8A0-1BED-4D70F7BA1D26}"/>
                    </a:ext>
                  </a:extLst>
                </p:cNvPr>
                <p:cNvSpPr/>
                <p:nvPr/>
              </p:nvSpPr>
              <p:spPr>
                <a:xfrm>
                  <a:off x="6219906" y="2109274"/>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008080"/>
                </a:solidFill>
                <a:ln w="20622" cap="flat">
                  <a:noFill/>
                  <a:prstDash val="solid"/>
                  <a:miter/>
                </a:ln>
              </p:spPr>
              <p:txBody>
                <a:bodyPr rtlCol="0" anchor="ctr"/>
                <a:lstStyle/>
                <a:p>
                  <a:endParaRPr lang="fr-FR" sz="3200" dirty="0"/>
                </a:p>
              </p:txBody>
            </p:sp>
          </p:grpSp>
          <p:grpSp>
            <p:nvGrpSpPr>
              <p:cNvPr id="47" name="Graphic 2">
                <a:extLst>
                  <a:ext uri="{FF2B5EF4-FFF2-40B4-BE49-F238E27FC236}">
                    <a16:creationId xmlns:a16="http://schemas.microsoft.com/office/drawing/2014/main" id="{E370B037-842A-8B95-12CF-38E49ABC84D7}"/>
                  </a:ext>
                </a:extLst>
              </p:cNvPr>
              <p:cNvGrpSpPr/>
              <p:nvPr/>
            </p:nvGrpSpPr>
            <p:grpSpPr>
              <a:xfrm>
                <a:off x="4522419" y="1434983"/>
                <a:ext cx="699703" cy="591842"/>
                <a:chOff x="4522419" y="1434983"/>
                <a:chExt cx="699703" cy="591842"/>
              </a:xfrm>
            </p:grpSpPr>
            <p:sp>
              <p:nvSpPr>
                <p:cNvPr id="48" name="Freeform: Shape 19">
                  <a:extLst>
                    <a:ext uri="{FF2B5EF4-FFF2-40B4-BE49-F238E27FC236}">
                      <a16:creationId xmlns:a16="http://schemas.microsoft.com/office/drawing/2014/main" id="{3CBADDD1-BC80-4B29-9031-73784B0CD70A}"/>
                    </a:ext>
                  </a:extLst>
                </p:cNvPr>
                <p:cNvSpPr/>
                <p:nvPr/>
              </p:nvSpPr>
              <p:spPr>
                <a:xfrm>
                  <a:off x="4522419" y="1434983"/>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008080"/>
                </a:solidFill>
                <a:ln w="20622" cap="flat">
                  <a:noFill/>
                  <a:prstDash val="solid"/>
                  <a:miter/>
                </a:ln>
              </p:spPr>
              <p:txBody>
                <a:bodyPr rtlCol="0" anchor="ctr"/>
                <a:lstStyle/>
                <a:p>
                  <a:endParaRPr lang="fr-FR" sz="3200" dirty="0"/>
                </a:p>
              </p:txBody>
            </p:sp>
            <p:sp>
              <p:nvSpPr>
                <p:cNvPr id="49" name="Freeform: Shape 20">
                  <a:extLst>
                    <a:ext uri="{FF2B5EF4-FFF2-40B4-BE49-F238E27FC236}">
                      <a16:creationId xmlns:a16="http://schemas.microsoft.com/office/drawing/2014/main" id="{BA196310-C9D5-0B7D-2A8D-9A6BEE635F2E}"/>
                    </a:ext>
                  </a:extLst>
                </p:cNvPr>
                <p:cNvSpPr/>
                <p:nvPr/>
              </p:nvSpPr>
              <p:spPr>
                <a:xfrm>
                  <a:off x="4684170" y="1498126"/>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fr-FR" sz="3200" dirty="0"/>
                </a:p>
              </p:txBody>
            </p:sp>
            <p:sp>
              <p:nvSpPr>
                <p:cNvPr id="50" name="Freeform: Shape 21">
                  <a:extLst>
                    <a:ext uri="{FF2B5EF4-FFF2-40B4-BE49-F238E27FC236}">
                      <a16:creationId xmlns:a16="http://schemas.microsoft.com/office/drawing/2014/main" id="{94D264AB-90B8-9DFB-9407-0480A3E50868}"/>
                    </a:ext>
                  </a:extLst>
                </p:cNvPr>
                <p:cNvSpPr/>
                <p:nvPr/>
              </p:nvSpPr>
              <p:spPr>
                <a:xfrm>
                  <a:off x="4711704" y="1525661"/>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fr-FR" sz="3200" dirty="0"/>
                </a:p>
              </p:txBody>
            </p:sp>
          </p:grpSp>
        </p:grpSp>
        <p:sp>
          <p:nvSpPr>
            <p:cNvPr id="44" name="TextBox 15">
              <a:extLst>
                <a:ext uri="{FF2B5EF4-FFF2-40B4-BE49-F238E27FC236}">
                  <a16:creationId xmlns:a16="http://schemas.microsoft.com/office/drawing/2014/main" id="{2EC2FF6C-03BB-01C9-A097-CA2E1C33714D}"/>
                </a:ext>
              </a:extLst>
            </p:cNvPr>
            <p:cNvSpPr txBox="1"/>
            <p:nvPr/>
          </p:nvSpPr>
          <p:spPr>
            <a:xfrm>
              <a:off x="4959516" y="1768093"/>
              <a:ext cx="1616478" cy="460752"/>
            </a:xfrm>
            <a:prstGeom prst="rect">
              <a:avLst/>
            </a:prstGeom>
            <a:noFill/>
          </p:spPr>
          <p:txBody>
            <a:bodyPr wrap="square">
              <a:spAutoFit/>
            </a:bodyPr>
            <a:lstStyle/>
            <a:p>
              <a:pPr algn="ctr">
                <a:lnSpc>
                  <a:spcPct val="115000"/>
                </a:lnSpc>
                <a:spcAft>
                  <a:spcPts val="800"/>
                </a:spcAft>
                <a:buNone/>
              </a:pPr>
              <a:r>
                <a:rPr lang="fr-FR" sz="32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Prep</a:t>
              </a:r>
              <a:endParaRPr lang="fr-FR" sz="24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5" name="TextBox 16">
              <a:extLst>
                <a:ext uri="{FF2B5EF4-FFF2-40B4-BE49-F238E27FC236}">
                  <a16:creationId xmlns:a16="http://schemas.microsoft.com/office/drawing/2014/main" id="{0D1554A3-E4FE-C361-3134-1328CAAC1368}"/>
                </a:ext>
              </a:extLst>
            </p:cNvPr>
            <p:cNvSpPr txBox="1"/>
            <p:nvPr/>
          </p:nvSpPr>
          <p:spPr>
            <a:xfrm>
              <a:off x="4718817" y="1459545"/>
              <a:ext cx="305465" cy="435678"/>
            </a:xfrm>
            <a:prstGeom prst="rect">
              <a:avLst/>
            </a:prstGeom>
            <a:noFill/>
            <a:ln>
              <a:noFill/>
            </a:ln>
          </p:spPr>
          <p:txBody>
            <a:bodyPr wrap="square" rtlCol="0">
              <a:spAutoFit/>
            </a:bodyPr>
            <a:lstStyle/>
            <a:p>
              <a:pPr algn="just">
                <a:lnSpc>
                  <a:spcPct val="115000"/>
                </a:lnSpc>
                <a:buNone/>
              </a:pPr>
              <a:r>
                <a:rPr lang="en-US" sz="32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4</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3" name="Group 24">
            <a:extLst>
              <a:ext uri="{FF2B5EF4-FFF2-40B4-BE49-F238E27FC236}">
                <a16:creationId xmlns:a16="http://schemas.microsoft.com/office/drawing/2014/main" id="{3C984B8B-FE25-644A-0845-B890225556D8}"/>
              </a:ext>
            </a:extLst>
          </p:cNvPr>
          <p:cNvGrpSpPr/>
          <p:nvPr/>
        </p:nvGrpSpPr>
        <p:grpSpPr>
          <a:xfrm>
            <a:off x="4565753" y="3948144"/>
            <a:ext cx="3060494" cy="1592187"/>
            <a:chOff x="2273501" y="1368866"/>
            <a:chExt cx="2140734" cy="1113812"/>
          </a:xfrm>
        </p:grpSpPr>
        <p:grpSp>
          <p:nvGrpSpPr>
            <p:cNvPr id="54" name="Group 25">
              <a:extLst>
                <a:ext uri="{FF2B5EF4-FFF2-40B4-BE49-F238E27FC236}">
                  <a16:creationId xmlns:a16="http://schemas.microsoft.com/office/drawing/2014/main" id="{80B69A11-CDF6-6CE1-8F26-814B0301C083}"/>
                </a:ext>
              </a:extLst>
            </p:cNvPr>
            <p:cNvGrpSpPr/>
            <p:nvPr/>
          </p:nvGrpSpPr>
          <p:grpSpPr>
            <a:xfrm>
              <a:off x="2273501" y="1368866"/>
              <a:ext cx="2140734" cy="1113812"/>
              <a:chOff x="2273501" y="1368866"/>
              <a:chExt cx="2140734" cy="1113812"/>
            </a:xfrm>
          </p:grpSpPr>
          <p:grpSp>
            <p:nvGrpSpPr>
              <p:cNvPr id="57" name="Graphic 2">
                <a:extLst>
                  <a:ext uri="{FF2B5EF4-FFF2-40B4-BE49-F238E27FC236}">
                    <a16:creationId xmlns:a16="http://schemas.microsoft.com/office/drawing/2014/main" id="{29CB2758-CF28-4BA5-E242-1C95F48F85DA}"/>
                  </a:ext>
                </a:extLst>
              </p:cNvPr>
              <p:cNvGrpSpPr/>
              <p:nvPr/>
            </p:nvGrpSpPr>
            <p:grpSpPr>
              <a:xfrm>
                <a:off x="2623440" y="1537387"/>
                <a:ext cx="1790795" cy="945291"/>
                <a:chOff x="2623440" y="1537387"/>
                <a:chExt cx="1790795" cy="945291"/>
              </a:xfrm>
            </p:grpSpPr>
            <p:sp>
              <p:nvSpPr>
                <p:cNvPr id="62" name="Freeform: Shape 33">
                  <a:extLst>
                    <a:ext uri="{FF2B5EF4-FFF2-40B4-BE49-F238E27FC236}">
                      <a16:creationId xmlns:a16="http://schemas.microsoft.com/office/drawing/2014/main" id="{8CC68966-7186-DCF8-ADF5-5D8A242AD0A9}"/>
                    </a:ext>
                  </a:extLst>
                </p:cNvPr>
                <p:cNvSpPr/>
                <p:nvPr/>
              </p:nvSpPr>
              <p:spPr>
                <a:xfrm>
                  <a:off x="2623440" y="1537387"/>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fr-FR" sz="3200" dirty="0"/>
                </a:p>
              </p:txBody>
            </p:sp>
            <p:sp>
              <p:nvSpPr>
                <p:cNvPr id="63" name="Freeform: Shape 34">
                  <a:extLst>
                    <a:ext uri="{FF2B5EF4-FFF2-40B4-BE49-F238E27FC236}">
                      <a16:creationId xmlns:a16="http://schemas.microsoft.com/office/drawing/2014/main" id="{3CBA039A-DB88-7F4B-7AF8-752DFB886AE8}"/>
                    </a:ext>
                  </a:extLst>
                </p:cNvPr>
                <p:cNvSpPr/>
                <p:nvPr/>
              </p:nvSpPr>
              <p:spPr>
                <a:xfrm>
                  <a:off x="3970988" y="2043157"/>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FFCC66"/>
                </a:solidFill>
                <a:ln w="20622" cap="flat">
                  <a:noFill/>
                  <a:prstDash val="solid"/>
                  <a:miter/>
                </a:ln>
              </p:spPr>
              <p:txBody>
                <a:bodyPr rtlCol="0" anchor="ctr"/>
                <a:lstStyle/>
                <a:p>
                  <a:endParaRPr lang="fr-FR" sz="3200" dirty="0"/>
                </a:p>
              </p:txBody>
            </p:sp>
          </p:grpSp>
          <p:grpSp>
            <p:nvGrpSpPr>
              <p:cNvPr id="58" name="Graphic 2">
                <a:extLst>
                  <a:ext uri="{FF2B5EF4-FFF2-40B4-BE49-F238E27FC236}">
                    <a16:creationId xmlns:a16="http://schemas.microsoft.com/office/drawing/2014/main" id="{AE60E384-7ABA-435B-9FBB-18FFC3DE0656}"/>
                  </a:ext>
                </a:extLst>
              </p:cNvPr>
              <p:cNvGrpSpPr/>
              <p:nvPr/>
            </p:nvGrpSpPr>
            <p:grpSpPr>
              <a:xfrm>
                <a:off x="2273501" y="1368866"/>
                <a:ext cx="699703" cy="591842"/>
                <a:chOff x="2273501" y="1368866"/>
                <a:chExt cx="699703" cy="591842"/>
              </a:xfrm>
            </p:grpSpPr>
            <p:sp>
              <p:nvSpPr>
                <p:cNvPr id="59" name="Freeform: Shape 30">
                  <a:extLst>
                    <a:ext uri="{FF2B5EF4-FFF2-40B4-BE49-F238E27FC236}">
                      <a16:creationId xmlns:a16="http://schemas.microsoft.com/office/drawing/2014/main" id="{A6EB7356-860B-CD0C-E8DB-03E086AE1B86}"/>
                    </a:ext>
                  </a:extLst>
                </p:cNvPr>
                <p:cNvSpPr/>
                <p:nvPr/>
              </p:nvSpPr>
              <p:spPr>
                <a:xfrm>
                  <a:off x="2273501" y="1368866"/>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FFCC66"/>
                </a:solidFill>
                <a:ln w="20622" cap="flat">
                  <a:noFill/>
                  <a:prstDash val="solid"/>
                  <a:miter/>
                </a:ln>
              </p:spPr>
              <p:txBody>
                <a:bodyPr rtlCol="0" anchor="ctr"/>
                <a:lstStyle/>
                <a:p>
                  <a:endParaRPr lang="fr-FR" sz="3200" dirty="0"/>
                </a:p>
              </p:txBody>
            </p:sp>
            <p:sp>
              <p:nvSpPr>
                <p:cNvPr id="60" name="Freeform: Shape 31">
                  <a:extLst>
                    <a:ext uri="{FF2B5EF4-FFF2-40B4-BE49-F238E27FC236}">
                      <a16:creationId xmlns:a16="http://schemas.microsoft.com/office/drawing/2014/main" id="{738E13D2-B39E-C605-7E95-9B4768CF9568}"/>
                    </a:ext>
                  </a:extLst>
                </p:cNvPr>
                <p:cNvSpPr/>
                <p:nvPr/>
              </p:nvSpPr>
              <p:spPr>
                <a:xfrm>
                  <a:off x="2435252" y="1432009"/>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fr-FR" sz="3200" dirty="0"/>
                </a:p>
              </p:txBody>
            </p:sp>
            <p:sp>
              <p:nvSpPr>
                <p:cNvPr id="61" name="Freeform: Shape 32">
                  <a:extLst>
                    <a:ext uri="{FF2B5EF4-FFF2-40B4-BE49-F238E27FC236}">
                      <a16:creationId xmlns:a16="http://schemas.microsoft.com/office/drawing/2014/main" id="{2898FA75-6392-C43E-3E43-B60A562AEC96}"/>
                    </a:ext>
                  </a:extLst>
                </p:cNvPr>
                <p:cNvSpPr/>
                <p:nvPr/>
              </p:nvSpPr>
              <p:spPr>
                <a:xfrm>
                  <a:off x="2462786" y="1459544"/>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fr-FR" sz="3200" dirty="0"/>
                </a:p>
              </p:txBody>
            </p:sp>
          </p:grpSp>
        </p:grpSp>
        <p:sp>
          <p:nvSpPr>
            <p:cNvPr id="55" name="TextBox 26">
              <a:extLst>
                <a:ext uri="{FF2B5EF4-FFF2-40B4-BE49-F238E27FC236}">
                  <a16:creationId xmlns:a16="http://schemas.microsoft.com/office/drawing/2014/main" id="{80156930-757C-91ED-71A2-B88CBA799AA4}"/>
                </a:ext>
              </a:extLst>
            </p:cNvPr>
            <p:cNvSpPr txBox="1"/>
            <p:nvPr/>
          </p:nvSpPr>
          <p:spPr>
            <a:xfrm>
              <a:off x="2728260" y="1753330"/>
              <a:ext cx="1548589" cy="460752"/>
            </a:xfrm>
            <a:prstGeom prst="rect">
              <a:avLst/>
            </a:prstGeom>
            <a:noFill/>
          </p:spPr>
          <p:txBody>
            <a:bodyPr wrap="square">
              <a:spAutoFit/>
            </a:bodyPr>
            <a:lstStyle/>
            <a:p>
              <a:pPr algn="ctr">
                <a:lnSpc>
                  <a:spcPct val="115000"/>
                </a:lnSpc>
                <a:spcAft>
                  <a:spcPts val="800"/>
                </a:spcAft>
                <a:buNone/>
              </a:pPr>
              <a:r>
                <a:rPr lang="fr-FR" sz="32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Mobile</a:t>
              </a:r>
              <a:endParaRPr lang="fr-FR" sz="24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56" name="TextBox 27">
              <a:extLst>
                <a:ext uri="{FF2B5EF4-FFF2-40B4-BE49-F238E27FC236}">
                  <a16:creationId xmlns:a16="http://schemas.microsoft.com/office/drawing/2014/main" id="{CB5DA10F-1F00-142A-85E6-0A923F322508}"/>
                </a:ext>
              </a:extLst>
            </p:cNvPr>
            <p:cNvSpPr txBox="1"/>
            <p:nvPr/>
          </p:nvSpPr>
          <p:spPr>
            <a:xfrm>
              <a:off x="2480565" y="1383805"/>
              <a:ext cx="305465" cy="435678"/>
            </a:xfrm>
            <a:prstGeom prst="rect">
              <a:avLst/>
            </a:prstGeom>
            <a:noFill/>
            <a:ln>
              <a:noFill/>
            </a:ln>
          </p:spPr>
          <p:txBody>
            <a:bodyPr wrap="square" rtlCol="0">
              <a:spAutoFit/>
            </a:bodyPr>
            <a:lstStyle/>
            <a:p>
              <a:pPr algn="just">
                <a:lnSpc>
                  <a:spcPct val="115000"/>
                </a:lnSpc>
                <a:buNone/>
              </a:pPr>
              <a:r>
                <a:rPr lang="en-US" sz="32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5</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4" name="Group 35">
            <a:extLst>
              <a:ext uri="{FF2B5EF4-FFF2-40B4-BE49-F238E27FC236}">
                <a16:creationId xmlns:a16="http://schemas.microsoft.com/office/drawing/2014/main" id="{0E58E40D-29E7-71D2-8884-94B171704D8F}"/>
              </a:ext>
            </a:extLst>
          </p:cNvPr>
          <p:cNvGrpSpPr/>
          <p:nvPr/>
        </p:nvGrpSpPr>
        <p:grpSpPr>
          <a:xfrm>
            <a:off x="1315449" y="3857880"/>
            <a:ext cx="3148175" cy="1808714"/>
            <a:chOff x="0" y="1305723"/>
            <a:chExt cx="2202064" cy="1265284"/>
          </a:xfrm>
        </p:grpSpPr>
        <p:grpSp>
          <p:nvGrpSpPr>
            <p:cNvPr id="65" name="Group 36">
              <a:extLst>
                <a:ext uri="{FF2B5EF4-FFF2-40B4-BE49-F238E27FC236}">
                  <a16:creationId xmlns:a16="http://schemas.microsoft.com/office/drawing/2014/main" id="{20ECE9ED-F7F7-47CD-DD58-8F1E8A33AC29}"/>
                </a:ext>
              </a:extLst>
            </p:cNvPr>
            <p:cNvGrpSpPr/>
            <p:nvPr/>
          </p:nvGrpSpPr>
          <p:grpSpPr>
            <a:xfrm>
              <a:off x="0" y="1305723"/>
              <a:ext cx="2140734" cy="1265284"/>
              <a:chOff x="0" y="1305723"/>
              <a:chExt cx="2140734" cy="1265284"/>
            </a:xfrm>
          </p:grpSpPr>
          <p:grpSp>
            <p:nvGrpSpPr>
              <p:cNvPr id="68" name="Graphic 2">
                <a:extLst>
                  <a:ext uri="{FF2B5EF4-FFF2-40B4-BE49-F238E27FC236}">
                    <a16:creationId xmlns:a16="http://schemas.microsoft.com/office/drawing/2014/main" id="{70300B60-C993-412A-9429-9C6C4129DBEC}"/>
                  </a:ext>
                </a:extLst>
              </p:cNvPr>
              <p:cNvGrpSpPr/>
              <p:nvPr/>
            </p:nvGrpSpPr>
            <p:grpSpPr>
              <a:xfrm>
                <a:off x="349939" y="1474244"/>
                <a:ext cx="1790795" cy="1096763"/>
                <a:chOff x="349939" y="1474244"/>
                <a:chExt cx="1790795" cy="1096763"/>
              </a:xfrm>
            </p:grpSpPr>
            <p:sp>
              <p:nvSpPr>
                <p:cNvPr id="73" name="Freeform: Shape 44">
                  <a:extLst>
                    <a:ext uri="{FF2B5EF4-FFF2-40B4-BE49-F238E27FC236}">
                      <a16:creationId xmlns:a16="http://schemas.microsoft.com/office/drawing/2014/main" id="{39C059F9-0FB9-6C55-D2D6-E15A425A0B78}"/>
                    </a:ext>
                  </a:extLst>
                </p:cNvPr>
                <p:cNvSpPr/>
                <p:nvPr/>
              </p:nvSpPr>
              <p:spPr>
                <a:xfrm>
                  <a:off x="349939" y="1474244"/>
                  <a:ext cx="1790795" cy="1096763"/>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fr-FR" sz="3200" dirty="0"/>
                </a:p>
              </p:txBody>
            </p:sp>
            <p:sp>
              <p:nvSpPr>
                <p:cNvPr id="74" name="Freeform: Shape 45">
                  <a:extLst>
                    <a:ext uri="{FF2B5EF4-FFF2-40B4-BE49-F238E27FC236}">
                      <a16:creationId xmlns:a16="http://schemas.microsoft.com/office/drawing/2014/main" id="{2A73214B-E6D0-A221-E86D-1180550A8541}"/>
                    </a:ext>
                  </a:extLst>
                </p:cNvPr>
                <p:cNvSpPr/>
                <p:nvPr/>
              </p:nvSpPr>
              <p:spPr>
                <a:xfrm>
                  <a:off x="1683628" y="2109275"/>
                  <a:ext cx="443247" cy="439522"/>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chemeClr val="bg1">
                    <a:lumMod val="75000"/>
                  </a:schemeClr>
                </a:solidFill>
                <a:ln w="20622" cap="flat">
                  <a:noFill/>
                  <a:prstDash val="solid"/>
                  <a:miter/>
                </a:ln>
              </p:spPr>
              <p:txBody>
                <a:bodyPr rtlCol="0" anchor="ctr"/>
                <a:lstStyle/>
                <a:p>
                  <a:endParaRPr lang="fr-FR" sz="3200" dirty="0"/>
                </a:p>
              </p:txBody>
            </p:sp>
          </p:grpSp>
          <p:grpSp>
            <p:nvGrpSpPr>
              <p:cNvPr id="69" name="Graphic 2">
                <a:extLst>
                  <a:ext uri="{FF2B5EF4-FFF2-40B4-BE49-F238E27FC236}">
                    <a16:creationId xmlns:a16="http://schemas.microsoft.com/office/drawing/2014/main" id="{56B7559D-30CA-9A9A-5219-15776438019A}"/>
                  </a:ext>
                </a:extLst>
              </p:cNvPr>
              <p:cNvGrpSpPr/>
              <p:nvPr/>
            </p:nvGrpSpPr>
            <p:grpSpPr>
              <a:xfrm>
                <a:off x="0" y="1305723"/>
                <a:ext cx="699703" cy="591842"/>
                <a:chOff x="0" y="1305723"/>
                <a:chExt cx="699703" cy="591842"/>
              </a:xfrm>
            </p:grpSpPr>
            <p:sp>
              <p:nvSpPr>
                <p:cNvPr id="70" name="Freeform: Shape 41">
                  <a:extLst>
                    <a:ext uri="{FF2B5EF4-FFF2-40B4-BE49-F238E27FC236}">
                      <a16:creationId xmlns:a16="http://schemas.microsoft.com/office/drawing/2014/main" id="{7ABDC465-5124-73DC-B41B-B9256F91AEC1}"/>
                    </a:ext>
                  </a:extLst>
                </p:cNvPr>
                <p:cNvSpPr/>
                <p:nvPr/>
              </p:nvSpPr>
              <p:spPr>
                <a:xfrm>
                  <a:off x="0" y="1305723"/>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chemeClr val="bg1">
                    <a:lumMod val="75000"/>
                  </a:schemeClr>
                </a:solidFill>
                <a:ln w="20622" cap="flat">
                  <a:noFill/>
                  <a:prstDash val="solid"/>
                  <a:miter/>
                </a:ln>
              </p:spPr>
              <p:txBody>
                <a:bodyPr rtlCol="0" anchor="ctr"/>
                <a:lstStyle/>
                <a:p>
                  <a:endParaRPr lang="fr-FR" sz="3200" dirty="0"/>
                </a:p>
              </p:txBody>
            </p:sp>
            <p:sp>
              <p:nvSpPr>
                <p:cNvPr id="71" name="Freeform: Shape 42">
                  <a:extLst>
                    <a:ext uri="{FF2B5EF4-FFF2-40B4-BE49-F238E27FC236}">
                      <a16:creationId xmlns:a16="http://schemas.microsoft.com/office/drawing/2014/main" id="{E57593A3-0D8F-FA3A-571D-79725264B70F}"/>
                    </a:ext>
                  </a:extLst>
                </p:cNvPr>
                <p:cNvSpPr/>
                <p:nvPr/>
              </p:nvSpPr>
              <p:spPr>
                <a:xfrm>
                  <a:off x="161751" y="1368866"/>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fr-FR" sz="3200" dirty="0"/>
                </a:p>
              </p:txBody>
            </p:sp>
            <p:sp>
              <p:nvSpPr>
                <p:cNvPr id="72" name="Freeform: Shape 43">
                  <a:extLst>
                    <a:ext uri="{FF2B5EF4-FFF2-40B4-BE49-F238E27FC236}">
                      <a16:creationId xmlns:a16="http://schemas.microsoft.com/office/drawing/2014/main" id="{BCB5C883-D776-5F2F-131C-750CC62132E3}"/>
                    </a:ext>
                  </a:extLst>
                </p:cNvPr>
                <p:cNvSpPr/>
                <p:nvPr/>
              </p:nvSpPr>
              <p:spPr>
                <a:xfrm>
                  <a:off x="189285" y="1396401"/>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fr-FR" sz="3200" dirty="0"/>
                </a:p>
              </p:txBody>
            </p:sp>
          </p:grpSp>
        </p:grpSp>
        <p:sp>
          <p:nvSpPr>
            <p:cNvPr id="66" name="TextBox 37">
              <a:extLst>
                <a:ext uri="{FF2B5EF4-FFF2-40B4-BE49-F238E27FC236}">
                  <a16:creationId xmlns:a16="http://schemas.microsoft.com/office/drawing/2014/main" id="{DD60BBDE-62AD-F380-22E3-3814C570E3A7}"/>
                </a:ext>
              </a:extLst>
            </p:cNvPr>
            <p:cNvSpPr txBox="1"/>
            <p:nvPr/>
          </p:nvSpPr>
          <p:spPr>
            <a:xfrm>
              <a:off x="230548" y="1750984"/>
              <a:ext cx="1971516" cy="460752"/>
            </a:xfrm>
            <a:prstGeom prst="rect">
              <a:avLst/>
            </a:prstGeom>
            <a:noFill/>
          </p:spPr>
          <p:txBody>
            <a:bodyPr wrap="square">
              <a:spAutoFit/>
            </a:bodyPr>
            <a:lstStyle/>
            <a:p>
              <a:pPr algn="ctr">
                <a:lnSpc>
                  <a:spcPct val="115000"/>
                </a:lnSpc>
                <a:spcAft>
                  <a:spcPts val="800"/>
                </a:spcAft>
                <a:buNone/>
              </a:pPr>
              <a:r>
                <a:rPr lang="fr-FR" sz="32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Public</a:t>
              </a:r>
              <a:endParaRPr lang="fr-FR" sz="24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67" name="TextBox 38">
              <a:extLst>
                <a:ext uri="{FF2B5EF4-FFF2-40B4-BE49-F238E27FC236}">
                  <a16:creationId xmlns:a16="http://schemas.microsoft.com/office/drawing/2014/main" id="{71A708E0-A44E-EAC4-6030-84E3C5AC07F6}"/>
                </a:ext>
              </a:extLst>
            </p:cNvPr>
            <p:cNvSpPr txBox="1"/>
            <p:nvPr/>
          </p:nvSpPr>
          <p:spPr>
            <a:xfrm>
              <a:off x="179883" y="1317809"/>
              <a:ext cx="305465" cy="435678"/>
            </a:xfrm>
            <a:prstGeom prst="rect">
              <a:avLst/>
            </a:prstGeom>
            <a:noFill/>
            <a:ln>
              <a:noFill/>
            </a:ln>
          </p:spPr>
          <p:txBody>
            <a:bodyPr wrap="square" rtlCol="0">
              <a:spAutoFit/>
            </a:bodyPr>
            <a:lstStyle/>
            <a:p>
              <a:pPr algn="just">
                <a:lnSpc>
                  <a:spcPct val="115000"/>
                </a:lnSpc>
                <a:buNone/>
              </a:pPr>
              <a:r>
                <a:rPr lang="en-US" sz="32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6</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4878190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1000"/>
                                        <p:tgtEl>
                                          <p:spTgt spid="64"/>
                                        </p:tgtEl>
                                      </p:cBhvr>
                                    </p:animEffect>
                                    <p:anim calcmode="lin" valueType="num">
                                      <p:cBhvr>
                                        <p:cTn id="36" dur="1000" fill="hold"/>
                                        <p:tgtEl>
                                          <p:spTgt spid="64"/>
                                        </p:tgtEl>
                                        <p:attrNameLst>
                                          <p:attrName>ppt_x</p:attrName>
                                        </p:attrNameLst>
                                      </p:cBhvr>
                                      <p:tavLst>
                                        <p:tav tm="0">
                                          <p:val>
                                            <p:strVal val="#ppt_x"/>
                                          </p:val>
                                        </p:tav>
                                        <p:tav tm="100000">
                                          <p:val>
                                            <p:strVal val="#ppt_x"/>
                                          </p:val>
                                        </p:tav>
                                      </p:tavLst>
                                    </p:anim>
                                    <p:anim calcmode="lin" valueType="num">
                                      <p:cBhvr>
                                        <p:cTn id="3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A985B5-AF23-C4B0-D2FF-D094177E609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3D16A36-316C-FAD7-88AB-D4A789AA08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B538677-9731-FF69-AF36-8BCECEE037D2}"/>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D38DB977-7095-AC85-AEC2-A9973255E06F}"/>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CE2B5490-FA48-BC1F-0FD6-AF218AF648E2}"/>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منتجات </a:t>
              </a:r>
              <a:r>
                <a:rPr lang="fr-FR" sz="4000" b="1" dirty="0">
                  <a:solidFill>
                    <a:srgbClr val="006666"/>
                  </a:solidFill>
                  <a:latin typeface="Adobe Arabic" panose="02040503050201020203" pitchFamily="18" charset="-78"/>
                  <a:cs typeface="Adobe Arabic" panose="02040503050201020203" pitchFamily="18" charset="-78"/>
                </a:rPr>
                <a:t>Tableau </a:t>
              </a:r>
              <a:r>
                <a:rPr lang="ar-AE" sz="4000" b="1" dirty="0">
                  <a:solidFill>
                    <a:srgbClr val="006666"/>
                  </a:solidFill>
                  <a:latin typeface="Adobe Arabic" panose="02040503050201020203" pitchFamily="18" charset="-78"/>
                  <a:cs typeface="Adobe Arabic" panose="02040503050201020203" pitchFamily="18" charset="-78"/>
                </a:rPr>
                <a:t> الرئيسية:</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7BE7D6B8-636C-ED4A-230B-959D23DFEA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3">
            <a:extLst>
              <a:ext uri="{FF2B5EF4-FFF2-40B4-BE49-F238E27FC236}">
                <a16:creationId xmlns:a16="http://schemas.microsoft.com/office/drawing/2014/main" id="{2E48411C-8450-DCDA-8F31-2E18F127FC28}"/>
              </a:ext>
            </a:extLst>
          </p:cNvPr>
          <p:cNvGrpSpPr/>
          <p:nvPr/>
        </p:nvGrpSpPr>
        <p:grpSpPr>
          <a:xfrm>
            <a:off x="8318619" y="2632906"/>
            <a:ext cx="3060494" cy="1592187"/>
            <a:chOff x="4522419" y="215793"/>
            <a:chExt cx="2140734" cy="1113812"/>
          </a:xfrm>
        </p:grpSpPr>
        <p:grpSp>
          <p:nvGrpSpPr>
            <p:cNvPr id="10" name="Group 14">
              <a:extLst>
                <a:ext uri="{FF2B5EF4-FFF2-40B4-BE49-F238E27FC236}">
                  <a16:creationId xmlns:a16="http://schemas.microsoft.com/office/drawing/2014/main" id="{CF8AFC4F-7F47-6C0D-88E8-8A09B01315C0}"/>
                </a:ext>
              </a:extLst>
            </p:cNvPr>
            <p:cNvGrpSpPr/>
            <p:nvPr/>
          </p:nvGrpSpPr>
          <p:grpSpPr>
            <a:xfrm>
              <a:off x="4522419" y="215793"/>
              <a:ext cx="2140734" cy="1113812"/>
              <a:chOff x="4522419" y="215793"/>
              <a:chExt cx="2140734" cy="1113812"/>
            </a:xfrm>
          </p:grpSpPr>
          <p:grpSp>
            <p:nvGrpSpPr>
              <p:cNvPr id="13" name="Graphic 2">
                <a:extLst>
                  <a:ext uri="{FF2B5EF4-FFF2-40B4-BE49-F238E27FC236}">
                    <a16:creationId xmlns:a16="http://schemas.microsoft.com/office/drawing/2014/main" id="{E6320C95-AEA0-59EE-FB0E-74C89EC2221C}"/>
                  </a:ext>
                </a:extLst>
              </p:cNvPr>
              <p:cNvGrpSpPr/>
              <p:nvPr/>
            </p:nvGrpSpPr>
            <p:grpSpPr>
              <a:xfrm>
                <a:off x="4872358" y="384314"/>
                <a:ext cx="1790795" cy="945291"/>
                <a:chOff x="4872358" y="384314"/>
                <a:chExt cx="1790795" cy="945291"/>
              </a:xfrm>
            </p:grpSpPr>
            <p:sp>
              <p:nvSpPr>
                <p:cNvPr id="18" name="Freeform: Shape 22">
                  <a:extLst>
                    <a:ext uri="{FF2B5EF4-FFF2-40B4-BE49-F238E27FC236}">
                      <a16:creationId xmlns:a16="http://schemas.microsoft.com/office/drawing/2014/main" id="{4B5A0667-0B01-9E42-F488-250A40D5FBFB}"/>
                    </a:ext>
                  </a:extLst>
                </p:cNvPr>
                <p:cNvSpPr/>
                <p:nvPr/>
              </p:nvSpPr>
              <p:spPr>
                <a:xfrm>
                  <a:off x="4872358" y="384314"/>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fr-FR" sz="3200" dirty="0"/>
                </a:p>
              </p:txBody>
            </p:sp>
            <p:sp>
              <p:nvSpPr>
                <p:cNvPr id="19" name="Freeform: Shape 23">
                  <a:extLst>
                    <a:ext uri="{FF2B5EF4-FFF2-40B4-BE49-F238E27FC236}">
                      <a16:creationId xmlns:a16="http://schemas.microsoft.com/office/drawing/2014/main" id="{F4327ACA-666A-43BC-945C-3E622E013D41}"/>
                    </a:ext>
                  </a:extLst>
                </p:cNvPr>
                <p:cNvSpPr/>
                <p:nvPr/>
              </p:nvSpPr>
              <p:spPr>
                <a:xfrm>
                  <a:off x="6219906" y="890084"/>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6CB4B8"/>
                </a:solidFill>
                <a:ln w="20622" cap="flat">
                  <a:noFill/>
                  <a:prstDash val="solid"/>
                  <a:miter/>
                </a:ln>
              </p:spPr>
              <p:txBody>
                <a:bodyPr rtlCol="0" anchor="ctr"/>
                <a:lstStyle/>
                <a:p>
                  <a:endParaRPr lang="fr-FR" sz="3200" dirty="0"/>
                </a:p>
              </p:txBody>
            </p:sp>
          </p:grpSp>
          <p:grpSp>
            <p:nvGrpSpPr>
              <p:cNvPr id="14" name="Graphic 2">
                <a:extLst>
                  <a:ext uri="{FF2B5EF4-FFF2-40B4-BE49-F238E27FC236}">
                    <a16:creationId xmlns:a16="http://schemas.microsoft.com/office/drawing/2014/main" id="{A7C764BD-078B-9BCB-762E-E7467B22C484}"/>
                  </a:ext>
                </a:extLst>
              </p:cNvPr>
              <p:cNvGrpSpPr/>
              <p:nvPr/>
            </p:nvGrpSpPr>
            <p:grpSpPr>
              <a:xfrm>
                <a:off x="4522419" y="215793"/>
                <a:ext cx="699703" cy="591842"/>
                <a:chOff x="4522419" y="215793"/>
                <a:chExt cx="699703" cy="591842"/>
              </a:xfrm>
            </p:grpSpPr>
            <p:sp>
              <p:nvSpPr>
                <p:cNvPr id="15" name="Freeform: Shape 19">
                  <a:extLst>
                    <a:ext uri="{FF2B5EF4-FFF2-40B4-BE49-F238E27FC236}">
                      <a16:creationId xmlns:a16="http://schemas.microsoft.com/office/drawing/2014/main" id="{0EA675B2-FC16-767A-A42B-BF86548C5F50}"/>
                    </a:ext>
                  </a:extLst>
                </p:cNvPr>
                <p:cNvSpPr/>
                <p:nvPr/>
              </p:nvSpPr>
              <p:spPr>
                <a:xfrm>
                  <a:off x="4522419" y="215793"/>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6CB4B8"/>
                </a:solidFill>
                <a:ln w="20622" cap="flat">
                  <a:noFill/>
                  <a:prstDash val="solid"/>
                  <a:miter/>
                </a:ln>
              </p:spPr>
              <p:txBody>
                <a:bodyPr rtlCol="0" anchor="ctr"/>
                <a:lstStyle/>
                <a:p>
                  <a:endParaRPr lang="fr-FR" sz="3200" dirty="0"/>
                </a:p>
              </p:txBody>
            </p:sp>
            <p:sp>
              <p:nvSpPr>
                <p:cNvPr id="16" name="Freeform: Shape 20">
                  <a:extLst>
                    <a:ext uri="{FF2B5EF4-FFF2-40B4-BE49-F238E27FC236}">
                      <a16:creationId xmlns:a16="http://schemas.microsoft.com/office/drawing/2014/main" id="{1512FDB9-311E-2A4A-09F6-2B2AD1678F11}"/>
                    </a:ext>
                  </a:extLst>
                </p:cNvPr>
                <p:cNvSpPr/>
                <p:nvPr/>
              </p:nvSpPr>
              <p:spPr>
                <a:xfrm>
                  <a:off x="4684170" y="278936"/>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fr-FR" sz="3200" dirty="0"/>
                </a:p>
              </p:txBody>
            </p:sp>
            <p:sp>
              <p:nvSpPr>
                <p:cNvPr id="17" name="Freeform: Shape 21">
                  <a:extLst>
                    <a:ext uri="{FF2B5EF4-FFF2-40B4-BE49-F238E27FC236}">
                      <a16:creationId xmlns:a16="http://schemas.microsoft.com/office/drawing/2014/main" id="{A562F048-D243-7170-D027-C23BBD552B29}"/>
                    </a:ext>
                  </a:extLst>
                </p:cNvPr>
                <p:cNvSpPr/>
                <p:nvPr/>
              </p:nvSpPr>
              <p:spPr>
                <a:xfrm>
                  <a:off x="4711704" y="306471"/>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fr-FR" sz="3200" dirty="0"/>
                </a:p>
              </p:txBody>
            </p:sp>
          </p:grpSp>
        </p:grpSp>
        <p:sp>
          <p:nvSpPr>
            <p:cNvPr id="11" name="TextBox 15">
              <a:extLst>
                <a:ext uri="{FF2B5EF4-FFF2-40B4-BE49-F238E27FC236}">
                  <a16:creationId xmlns:a16="http://schemas.microsoft.com/office/drawing/2014/main" id="{FDC60084-0007-1706-27D3-77DDC4005636}"/>
                </a:ext>
              </a:extLst>
            </p:cNvPr>
            <p:cNvSpPr txBox="1"/>
            <p:nvPr/>
          </p:nvSpPr>
          <p:spPr>
            <a:xfrm>
              <a:off x="4838249" y="568508"/>
              <a:ext cx="1818308" cy="460752"/>
            </a:xfrm>
            <a:prstGeom prst="rect">
              <a:avLst/>
            </a:prstGeom>
            <a:noFill/>
          </p:spPr>
          <p:txBody>
            <a:bodyPr wrap="square">
              <a:spAutoFit/>
            </a:bodyPr>
            <a:lstStyle/>
            <a:p>
              <a:pPr algn="ctr">
                <a:lnSpc>
                  <a:spcPct val="115000"/>
                </a:lnSpc>
                <a:spcAft>
                  <a:spcPts val="800"/>
                </a:spcAft>
                <a:buNone/>
              </a:pPr>
              <a:r>
                <a:rPr lang="fr-FR" sz="32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Desktop</a:t>
              </a:r>
              <a:endParaRPr lang="fr-FR" sz="24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2" name="TextBox 16">
              <a:extLst>
                <a:ext uri="{FF2B5EF4-FFF2-40B4-BE49-F238E27FC236}">
                  <a16:creationId xmlns:a16="http://schemas.microsoft.com/office/drawing/2014/main" id="{4223ADF0-EC03-D248-1B66-A9FBA74E8918}"/>
                </a:ext>
              </a:extLst>
            </p:cNvPr>
            <p:cNvSpPr txBox="1"/>
            <p:nvPr/>
          </p:nvSpPr>
          <p:spPr>
            <a:xfrm>
              <a:off x="4729274" y="225009"/>
              <a:ext cx="305465" cy="435678"/>
            </a:xfrm>
            <a:prstGeom prst="rect">
              <a:avLst/>
            </a:prstGeom>
            <a:noFill/>
            <a:ln>
              <a:noFill/>
            </a:ln>
          </p:spPr>
          <p:txBody>
            <a:bodyPr wrap="square" rtlCol="0">
              <a:spAutoFit/>
            </a:bodyPr>
            <a:lstStyle/>
            <a:p>
              <a:pPr algn="just">
                <a:lnSpc>
                  <a:spcPct val="115000"/>
                </a:lnSpc>
                <a:buNone/>
              </a:pPr>
              <a:r>
                <a:rPr lang="en-US" sz="32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1</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7">
            <a:extLst>
              <a:ext uri="{FF2B5EF4-FFF2-40B4-BE49-F238E27FC236}">
                <a16:creationId xmlns:a16="http://schemas.microsoft.com/office/drawing/2014/main" id="{F178F302-27AC-715F-FA31-19E0F6907297}"/>
              </a:ext>
            </a:extLst>
          </p:cNvPr>
          <p:cNvSpPr txBox="1"/>
          <p:nvPr/>
        </p:nvSpPr>
        <p:spPr>
          <a:xfrm>
            <a:off x="541573" y="3055923"/>
            <a:ext cx="7431306"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هو التطبيق الرئيسي لإنشاء التصوّرات والتقارير ولوحات المعلومات. يتوفّر في نسختين </a:t>
            </a:r>
            <a:r>
              <a:rPr lang="en-US" dirty="0"/>
              <a:t>)</a:t>
            </a:r>
            <a:r>
              <a:rPr lang="fr-FR" dirty="0"/>
              <a:t>Tableau Desktop </a:t>
            </a:r>
            <a:r>
              <a:rPr lang="ar-AE" dirty="0"/>
              <a:t>النسخة الكاملة) و</a:t>
            </a:r>
            <a:r>
              <a:rPr lang="en-US" dirty="0"/>
              <a:t>)</a:t>
            </a:r>
            <a:r>
              <a:rPr lang="fr-FR" dirty="0"/>
              <a:t>Tableau Public </a:t>
            </a:r>
            <a:r>
              <a:rPr lang="ar-AE" dirty="0"/>
              <a:t>النسخة المجّانية مع قيود).</a:t>
            </a:r>
          </a:p>
        </p:txBody>
      </p:sp>
    </p:spTree>
    <p:extLst>
      <p:ext uri="{BB962C8B-B14F-4D97-AF65-F5344CB8AC3E}">
        <p14:creationId xmlns:p14="http://schemas.microsoft.com/office/powerpoint/2010/main" val="11844017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74E96-E3EF-BD2C-268C-FBBC25A2E9F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6F9137D-FD93-9A8D-F4A9-E1AF5A6CE0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2A4D9222-2FFC-A175-8F8C-8C879FBE58FD}"/>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928DC88A-D425-8076-7D65-7AE74412D320}"/>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479EAD48-61EC-0842-C43A-0A75020FC5F2}"/>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منتجات </a:t>
              </a:r>
              <a:r>
                <a:rPr lang="fr-FR" sz="4000" b="1" dirty="0">
                  <a:solidFill>
                    <a:srgbClr val="006666"/>
                  </a:solidFill>
                  <a:latin typeface="Adobe Arabic" panose="02040503050201020203" pitchFamily="18" charset="-78"/>
                  <a:cs typeface="Adobe Arabic" panose="02040503050201020203" pitchFamily="18" charset="-78"/>
                </a:rPr>
                <a:t>Tableau </a:t>
              </a:r>
              <a:r>
                <a:rPr lang="ar-AE" sz="4000" b="1" dirty="0">
                  <a:solidFill>
                    <a:srgbClr val="006666"/>
                  </a:solidFill>
                  <a:latin typeface="Adobe Arabic" panose="02040503050201020203" pitchFamily="18" charset="-78"/>
                  <a:cs typeface="Adobe Arabic" panose="02040503050201020203" pitchFamily="18" charset="-78"/>
                </a:rPr>
                <a:t> الرئيسية:</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95ABEF9C-94A3-0B9F-15CB-53D2524383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D8092B4B-A24F-A411-B110-103D9771B19D}"/>
              </a:ext>
            </a:extLst>
          </p:cNvPr>
          <p:cNvSpPr txBox="1"/>
          <p:nvPr/>
        </p:nvSpPr>
        <p:spPr>
          <a:xfrm>
            <a:off x="309843" y="3315104"/>
            <a:ext cx="7431306"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منصّة على مستوى المؤسّسة لنشر التقارير ومشاركتها داخل الشبكة المحلّية مع إمكانيات التحكّم والأمان.</a:t>
            </a:r>
          </a:p>
        </p:txBody>
      </p:sp>
      <p:grpSp>
        <p:nvGrpSpPr>
          <p:cNvPr id="9" name="Group 24">
            <a:extLst>
              <a:ext uri="{FF2B5EF4-FFF2-40B4-BE49-F238E27FC236}">
                <a16:creationId xmlns:a16="http://schemas.microsoft.com/office/drawing/2014/main" id="{4CF760CB-42B2-4D35-DD3A-455407D97850}"/>
              </a:ext>
            </a:extLst>
          </p:cNvPr>
          <p:cNvGrpSpPr/>
          <p:nvPr/>
        </p:nvGrpSpPr>
        <p:grpSpPr>
          <a:xfrm>
            <a:off x="8166505" y="2768220"/>
            <a:ext cx="3097361" cy="1592186"/>
            <a:chOff x="2206342" y="60148"/>
            <a:chExt cx="2166521" cy="1113812"/>
          </a:xfrm>
        </p:grpSpPr>
        <p:grpSp>
          <p:nvGrpSpPr>
            <p:cNvPr id="20" name="Group 25">
              <a:extLst>
                <a:ext uri="{FF2B5EF4-FFF2-40B4-BE49-F238E27FC236}">
                  <a16:creationId xmlns:a16="http://schemas.microsoft.com/office/drawing/2014/main" id="{0DE7A7F0-7ED4-18C9-0FDF-B8CD012372BB}"/>
                </a:ext>
              </a:extLst>
            </p:cNvPr>
            <p:cNvGrpSpPr/>
            <p:nvPr/>
          </p:nvGrpSpPr>
          <p:grpSpPr>
            <a:xfrm>
              <a:off x="2206342" y="60148"/>
              <a:ext cx="2140734" cy="1113812"/>
              <a:chOff x="2206342" y="60148"/>
              <a:chExt cx="2140734" cy="1113812"/>
            </a:xfrm>
          </p:grpSpPr>
          <p:grpSp>
            <p:nvGrpSpPr>
              <p:cNvPr id="23" name="Graphic 2">
                <a:extLst>
                  <a:ext uri="{FF2B5EF4-FFF2-40B4-BE49-F238E27FC236}">
                    <a16:creationId xmlns:a16="http://schemas.microsoft.com/office/drawing/2014/main" id="{4E68B556-7239-186D-8205-8146A861D78B}"/>
                  </a:ext>
                </a:extLst>
              </p:cNvPr>
              <p:cNvGrpSpPr/>
              <p:nvPr/>
            </p:nvGrpSpPr>
            <p:grpSpPr>
              <a:xfrm>
                <a:off x="2556281" y="228669"/>
                <a:ext cx="1790795" cy="945291"/>
                <a:chOff x="2556281" y="228669"/>
                <a:chExt cx="1790795" cy="945291"/>
              </a:xfrm>
            </p:grpSpPr>
            <p:sp>
              <p:nvSpPr>
                <p:cNvPr id="28" name="Freeform: Shape 33">
                  <a:extLst>
                    <a:ext uri="{FF2B5EF4-FFF2-40B4-BE49-F238E27FC236}">
                      <a16:creationId xmlns:a16="http://schemas.microsoft.com/office/drawing/2014/main" id="{8E5D4D31-4D5E-D84D-6D41-5ABCB0B2D41A}"/>
                    </a:ext>
                  </a:extLst>
                </p:cNvPr>
                <p:cNvSpPr/>
                <p:nvPr/>
              </p:nvSpPr>
              <p:spPr>
                <a:xfrm>
                  <a:off x="2556281" y="228669"/>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fr-FR" sz="3200" dirty="0"/>
                </a:p>
              </p:txBody>
            </p:sp>
            <p:sp>
              <p:nvSpPr>
                <p:cNvPr id="29" name="Freeform: Shape 34">
                  <a:extLst>
                    <a:ext uri="{FF2B5EF4-FFF2-40B4-BE49-F238E27FC236}">
                      <a16:creationId xmlns:a16="http://schemas.microsoft.com/office/drawing/2014/main" id="{DC0BA319-1AD7-8643-D561-367F54852515}"/>
                    </a:ext>
                  </a:extLst>
                </p:cNvPr>
                <p:cNvSpPr/>
                <p:nvPr/>
              </p:nvSpPr>
              <p:spPr>
                <a:xfrm>
                  <a:off x="3903829" y="734439"/>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chemeClr val="accent4"/>
                </a:solidFill>
                <a:ln w="20622" cap="flat">
                  <a:noFill/>
                  <a:prstDash val="solid"/>
                  <a:miter/>
                </a:ln>
              </p:spPr>
              <p:txBody>
                <a:bodyPr rtlCol="0" anchor="ctr"/>
                <a:lstStyle/>
                <a:p>
                  <a:endParaRPr lang="fr-FR" sz="3200" dirty="0"/>
                </a:p>
              </p:txBody>
            </p:sp>
          </p:grpSp>
          <p:grpSp>
            <p:nvGrpSpPr>
              <p:cNvPr id="24" name="Graphic 2">
                <a:extLst>
                  <a:ext uri="{FF2B5EF4-FFF2-40B4-BE49-F238E27FC236}">
                    <a16:creationId xmlns:a16="http://schemas.microsoft.com/office/drawing/2014/main" id="{B0E839B1-851F-1684-BD86-DFB239870A01}"/>
                  </a:ext>
                </a:extLst>
              </p:cNvPr>
              <p:cNvGrpSpPr/>
              <p:nvPr/>
            </p:nvGrpSpPr>
            <p:grpSpPr>
              <a:xfrm>
                <a:off x="2206342" y="60148"/>
                <a:ext cx="699703" cy="591842"/>
                <a:chOff x="2206342" y="60148"/>
                <a:chExt cx="699703" cy="591842"/>
              </a:xfrm>
            </p:grpSpPr>
            <p:sp>
              <p:nvSpPr>
                <p:cNvPr id="25" name="Freeform: Shape 30">
                  <a:extLst>
                    <a:ext uri="{FF2B5EF4-FFF2-40B4-BE49-F238E27FC236}">
                      <a16:creationId xmlns:a16="http://schemas.microsoft.com/office/drawing/2014/main" id="{1E4206BF-AB7B-D3DC-7783-4A7EA4D9F197}"/>
                    </a:ext>
                  </a:extLst>
                </p:cNvPr>
                <p:cNvSpPr/>
                <p:nvPr/>
              </p:nvSpPr>
              <p:spPr>
                <a:xfrm>
                  <a:off x="2206342" y="60148"/>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chemeClr val="accent4"/>
                </a:solidFill>
                <a:ln w="20622" cap="flat">
                  <a:noFill/>
                  <a:prstDash val="solid"/>
                  <a:miter/>
                </a:ln>
              </p:spPr>
              <p:txBody>
                <a:bodyPr rtlCol="0" anchor="ctr"/>
                <a:lstStyle/>
                <a:p>
                  <a:endParaRPr lang="fr-FR" sz="3200" dirty="0"/>
                </a:p>
              </p:txBody>
            </p:sp>
            <p:sp>
              <p:nvSpPr>
                <p:cNvPr id="26" name="Freeform: Shape 31">
                  <a:extLst>
                    <a:ext uri="{FF2B5EF4-FFF2-40B4-BE49-F238E27FC236}">
                      <a16:creationId xmlns:a16="http://schemas.microsoft.com/office/drawing/2014/main" id="{4752C901-AA8E-646E-4186-5CD660F7C420}"/>
                    </a:ext>
                  </a:extLst>
                </p:cNvPr>
                <p:cNvSpPr/>
                <p:nvPr/>
              </p:nvSpPr>
              <p:spPr>
                <a:xfrm>
                  <a:off x="2368093" y="123291"/>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fr-FR" sz="3200" dirty="0"/>
                </a:p>
              </p:txBody>
            </p:sp>
            <p:sp>
              <p:nvSpPr>
                <p:cNvPr id="27" name="Freeform: Shape 32">
                  <a:extLst>
                    <a:ext uri="{FF2B5EF4-FFF2-40B4-BE49-F238E27FC236}">
                      <a16:creationId xmlns:a16="http://schemas.microsoft.com/office/drawing/2014/main" id="{39058AD4-8739-BC07-77DB-77147FC681A0}"/>
                    </a:ext>
                  </a:extLst>
                </p:cNvPr>
                <p:cNvSpPr/>
                <p:nvPr/>
              </p:nvSpPr>
              <p:spPr>
                <a:xfrm>
                  <a:off x="2395627" y="150826"/>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fr-FR" sz="3200" dirty="0"/>
                </a:p>
              </p:txBody>
            </p:sp>
          </p:grpSp>
        </p:grpSp>
        <p:sp>
          <p:nvSpPr>
            <p:cNvPr id="21" name="TextBox 26">
              <a:extLst>
                <a:ext uri="{FF2B5EF4-FFF2-40B4-BE49-F238E27FC236}">
                  <a16:creationId xmlns:a16="http://schemas.microsoft.com/office/drawing/2014/main" id="{B7B8DE71-041C-8AFC-8B96-84A9D28BB90C}"/>
                </a:ext>
              </a:extLst>
            </p:cNvPr>
            <p:cNvSpPr txBox="1"/>
            <p:nvPr/>
          </p:nvSpPr>
          <p:spPr>
            <a:xfrm>
              <a:off x="2540794" y="442720"/>
              <a:ext cx="1832069" cy="460752"/>
            </a:xfrm>
            <a:prstGeom prst="rect">
              <a:avLst/>
            </a:prstGeom>
            <a:noFill/>
          </p:spPr>
          <p:txBody>
            <a:bodyPr wrap="square">
              <a:spAutoFit/>
            </a:bodyPr>
            <a:lstStyle/>
            <a:p>
              <a:pPr algn="ctr">
                <a:lnSpc>
                  <a:spcPct val="115000"/>
                </a:lnSpc>
                <a:spcAft>
                  <a:spcPts val="800"/>
                </a:spcAft>
                <a:buNone/>
              </a:pPr>
              <a:r>
                <a:rPr lang="fr-FR" sz="32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Server</a:t>
              </a:r>
              <a:endParaRPr lang="fr-FR" sz="24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2" name="TextBox 27">
              <a:extLst>
                <a:ext uri="{FF2B5EF4-FFF2-40B4-BE49-F238E27FC236}">
                  <a16:creationId xmlns:a16="http://schemas.microsoft.com/office/drawing/2014/main" id="{87090DE9-25C9-D067-94EA-7CD98C307A12}"/>
                </a:ext>
              </a:extLst>
            </p:cNvPr>
            <p:cNvSpPr txBox="1"/>
            <p:nvPr/>
          </p:nvSpPr>
          <p:spPr>
            <a:xfrm>
              <a:off x="2398140" y="78239"/>
              <a:ext cx="305465" cy="435678"/>
            </a:xfrm>
            <a:prstGeom prst="rect">
              <a:avLst/>
            </a:prstGeom>
            <a:noFill/>
            <a:ln>
              <a:noFill/>
            </a:ln>
          </p:spPr>
          <p:txBody>
            <a:bodyPr wrap="square" rtlCol="0">
              <a:spAutoFit/>
            </a:bodyPr>
            <a:lstStyle/>
            <a:p>
              <a:pPr algn="just">
                <a:lnSpc>
                  <a:spcPct val="115000"/>
                </a:lnSpc>
                <a:buNone/>
              </a:pPr>
              <a:r>
                <a:rPr lang="en-US" sz="32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4075418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2DB4B-63D5-FB11-4C15-C4D139B37C9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5941BDC-3A7D-4FA0-21AE-1E0C816538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6CC1DF68-121F-4BA8-1679-B2383159A752}"/>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146F8D17-9DE3-9411-A96C-5B7C08B713EC}"/>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83DD9D12-D7E9-E7A0-239E-61DE9ECF2CF1}"/>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منتجات </a:t>
              </a:r>
              <a:r>
                <a:rPr lang="fr-FR" sz="4000" b="1" dirty="0">
                  <a:solidFill>
                    <a:srgbClr val="006666"/>
                  </a:solidFill>
                  <a:latin typeface="Adobe Arabic" panose="02040503050201020203" pitchFamily="18" charset="-78"/>
                  <a:cs typeface="Adobe Arabic" panose="02040503050201020203" pitchFamily="18" charset="-78"/>
                </a:rPr>
                <a:t>Tableau </a:t>
              </a:r>
              <a:r>
                <a:rPr lang="ar-AE" sz="4000" b="1" dirty="0">
                  <a:solidFill>
                    <a:srgbClr val="006666"/>
                  </a:solidFill>
                  <a:latin typeface="Adobe Arabic" panose="02040503050201020203" pitchFamily="18" charset="-78"/>
                  <a:cs typeface="Adobe Arabic" panose="02040503050201020203" pitchFamily="18" charset="-78"/>
                </a:rPr>
                <a:t> الرئيسية:</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0D171939-9806-3806-B7DE-6267873901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38F7AACE-2E50-D19E-1EFE-52440B1AB84D}"/>
              </a:ext>
            </a:extLst>
          </p:cNvPr>
          <p:cNvSpPr txBox="1"/>
          <p:nvPr/>
        </p:nvSpPr>
        <p:spPr>
          <a:xfrm>
            <a:off x="309843" y="3315104"/>
            <a:ext cx="7431306"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النسخة السحابية من </a:t>
            </a:r>
            <a:r>
              <a:rPr lang="fr-FR" dirty="0"/>
              <a:t>Tableau Server، </a:t>
            </a:r>
            <a:r>
              <a:rPr lang="ar-AE" dirty="0"/>
              <a:t>تتيح النشر والمشاركة عبر السحابة دون الحاجة إلى خوادم محلّية.</a:t>
            </a:r>
          </a:p>
        </p:txBody>
      </p:sp>
      <p:grpSp>
        <p:nvGrpSpPr>
          <p:cNvPr id="8" name="Group 35">
            <a:extLst>
              <a:ext uri="{FF2B5EF4-FFF2-40B4-BE49-F238E27FC236}">
                <a16:creationId xmlns:a16="http://schemas.microsoft.com/office/drawing/2014/main" id="{5C413923-37A5-94B8-78A1-055913B8FE5F}"/>
              </a:ext>
            </a:extLst>
          </p:cNvPr>
          <p:cNvGrpSpPr/>
          <p:nvPr/>
        </p:nvGrpSpPr>
        <p:grpSpPr>
          <a:xfrm>
            <a:off x="8213250" y="3026201"/>
            <a:ext cx="3165863" cy="1592185"/>
            <a:chOff x="0" y="35476"/>
            <a:chExt cx="2214437" cy="1113812"/>
          </a:xfrm>
        </p:grpSpPr>
        <p:grpSp>
          <p:nvGrpSpPr>
            <p:cNvPr id="10" name="Group 36">
              <a:extLst>
                <a:ext uri="{FF2B5EF4-FFF2-40B4-BE49-F238E27FC236}">
                  <a16:creationId xmlns:a16="http://schemas.microsoft.com/office/drawing/2014/main" id="{257F38F9-47A3-CB40-F9BC-AD6C61AD9975}"/>
                </a:ext>
              </a:extLst>
            </p:cNvPr>
            <p:cNvGrpSpPr/>
            <p:nvPr/>
          </p:nvGrpSpPr>
          <p:grpSpPr>
            <a:xfrm>
              <a:off x="0" y="35476"/>
              <a:ext cx="2140734" cy="1113812"/>
              <a:chOff x="0" y="35476"/>
              <a:chExt cx="2140734" cy="1113812"/>
            </a:xfrm>
          </p:grpSpPr>
          <p:grpSp>
            <p:nvGrpSpPr>
              <p:cNvPr id="13" name="Graphic 2">
                <a:extLst>
                  <a:ext uri="{FF2B5EF4-FFF2-40B4-BE49-F238E27FC236}">
                    <a16:creationId xmlns:a16="http://schemas.microsoft.com/office/drawing/2014/main" id="{120E8107-DFAD-AEC0-7840-51911F61F0E0}"/>
                  </a:ext>
                </a:extLst>
              </p:cNvPr>
              <p:cNvGrpSpPr/>
              <p:nvPr/>
            </p:nvGrpSpPr>
            <p:grpSpPr>
              <a:xfrm>
                <a:off x="349939" y="203997"/>
                <a:ext cx="1790795" cy="945291"/>
                <a:chOff x="349939" y="203997"/>
                <a:chExt cx="1790795" cy="945291"/>
              </a:xfrm>
            </p:grpSpPr>
            <p:sp>
              <p:nvSpPr>
                <p:cNvPr id="18" name="Freeform: Shape 44">
                  <a:extLst>
                    <a:ext uri="{FF2B5EF4-FFF2-40B4-BE49-F238E27FC236}">
                      <a16:creationId xmlns:a16="http://schemas.microsoft.com/office/drawing/2014/main" id="{A79908D8-0B82-2DBC-5B98-FB4381A4F94B}"/>
                    </a:ext>
                  </a:extLst>
                </p:cNvPr>
                <p:cNvSpPr/>
                <p:nvPr/>
              </p:nvSpPr>
              <p:spPr>
                <a:xfrm>
                  <a:off x="349939" y="203997"/>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fr-FR" sz="3200" dirty="0"/>
                </a:p>
              </p:txBody>
            </p:sp>
            <p:sp>
              <p:nvSpPr>
                <p:cNvPr id="19" name="Freeform: Shape 45">
                  <a:extLst>
                    <a:ext uri="{FF2B5EF4-FFF2-40B4-BE49-F238E27FC236}">
                      <a16:creationId xmlns:a16="http://schemas.microsoft.com/office/drawing/2014/main" id="{709E9875-5B5D-5DEC-4709-D49EAF133633}"/>
                    </a:ext>
                  </a:extLst>
                </p:cNvPr>
                <p:cNvSpPr/>
                <p:nvPr/>
              </p:nvSpPr>
              <p:spPr>
                <a:xfrm>
                  <a:off x="1697487" y="709767"/>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00FFCC"/>
                </a:solidFill>
                <a:ln w="20622" cap="flat">
                  <a:noFill/>
                  <a:prstDash val="solid"/>
                  <a:miter/>
                </a:ln>
              </p:spPr>
              <p:txBody>
                <a:bodyPr rtlCol="0" anchor="ctr"/>
                <a:lstStyle/>
                <a:p>
                  <a:endParaRPr lang="fr-FR" sz="3200" dirty="0"/>
                </a:p>
              </p:txBody>
            </p:sp>
          </p:grpSp>
          <p:grpSp>
            <p:nvGrpSpPr>
              <p:cNvPr id="14" name="Graphic 2">
                <a:extLst>
                  <a:ext uri="{FF2B5EF4-FFF2-40B4-BE49-F238E27FC236}">
                    <a16:creationId xmlns:a16="http://schemas.microsoft.com/office/drawing/2014/main" id="{E05A06CD-2BC1-12C7-EA2B-E7299B844A64}"/>
                  </a:ext>
                </a:extLst>
              </p:cNvPr>
              <p:cNvGrpSpPr/>
              <p:nvPr/>
            </p:nvGrpSpPr>
            <p:grpSpPr>
              <a:xfrm>
                <a:off x="0" y="35476"/>
                <a:ext cx="699703" cy="591842"/>
                <a:chOff x="0" y="35476"/>
                <a:chExt cx="699703" cy="591842"/>
              </a:xfrm>
            </p:grpSpPr>
            <p:sp>
              <p:nvSpPr>
                <p:cNvPr id="15" name="Freeform: Shape 41">
                  <a:extLst>
                    <a:ext uri="{FF2B5EF4-FFF2-40B4-BE49-F238E27FC236}">
                      <a16:creationId xmlns:a16="http://schemas.microsoft.com/office/drawing/2014/main" id="{0F1CA2B4-2B7D-6D4B-C58D-7A1EDFB48198}"/>
                    </a:ext>
                  </a:extLst>
                </p:cNvPr>
                <p:cNvSpPr/>
                <p:nvPr/>
              </p:nvSpPr>
              <p:spPr>
                <a:xfrm>
                  <a:off x="0" y="35476"/>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00FFCC"/>
                </a:solidFill>
                <a:ln w="20622" cap="flat">
                  <a:noFill/>
                  <a:prstDash val="solid"/>
                  <a:miter/>
                </a:ln>
              </p:spPr>
              <p:txBody>
                <a:bodyPr rtlCol="0" anchor="ctr"/>
                <a:lstStyle/>
                <a:p>
                  <a:endParaRPr lang="fr-FR" sz="3200" dirty="0"/>
                </a:p>
              </p:txBody>
            </p:sp>
            <p:sp>
              <p:nvSpPr>
                <p:cNvPr id="16" name="Freeform: Shape 42">
                  <a:extLst>
                    <a:ext uri="{FF2B5EF4-FFF2-40B4-BE49-F238E27FC236}">
                      <a16:creationId xmlns:a16="http://schemas.microsoft.com/office/drawing/2014/main" id="{283A78A8-96E7-2DF6-4DD7-DD096C53D178}"/>
                    </a:ext>
                  </a:extLst>
                </p:cNvPr>
                <p:cNvSpPr/>
                <p:nvPr/>
              </p:nvSpPr>
              <p:spPr>
                <a:xfrm>
                  <a:off x="161751" y="98619"/>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fr-FR" sz="3200" dirty="0"/>
                </a:p>
              </p:txBody>
            </p:sp>
            <p:sp>
              <p:nvSpPr>
                <p:cNvPr id="17" name="Freeform: Shape 43">
                  <a:extLst>
                    <a:ext uri="{FF2B5EF4-FFF2-40B4-BE49-F238E27FC236}">
                      <a16:creationId xmlns:a16="http://schemas.microsoft.com/office/drawing/2014/main" id="{8C9D240A-3124-1A46-F939-0C08BD17C394}"/>
                    </a:ext>
                  </a:extLst>
                </p:cNvPr>
                <p:cNvSpPr/>
                <p:nvPr/>
              </p:nvSpPr>
              <p:spPr>
                <a:xfrm>
                  <a:off x="189285" y="126154"/>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fr-FR" sz="3200" dirty="0"/>
                </a:p>
              </p:txBody>
            </p:sp>
          </p:grpSp>
        </p:grpSp>
        <p:sp>
          <p:nvSpPr>
            <p:cNvPr id="11" name="TextBox 37">
              <a:extLst>
                <a:ext uri="{FF2B5EF4-FFF2-40B4-BE49-F238E27FC236}">
                  <a16:creationId xmlns:a16="http://schemas.microsoft.com/office/drawing/2014/main" id="{98711C48-6DB3-4F3D-0382-7867408A7654}"/>
                </a:ext>
              </a:extLst>
            </p:cNvPr>
            <p:cNvSpPr txBox="1"/>
            <p:nvPr/>
          </p:nvSpPr>
          <p:spPr>
            <a:xfrm>
              <a:off x="191796" y="384314"/>
              <a:ext cx="2022641" cy="708353"/>
            </a:xfrm>
            <a:prstGeom prst="rect">
              <a:avLst/>
            </a:prstGeom>
            <a:noFill/>
          </p:spPr>
          <p:txBody>
            <a:bodyPr wrap="square">
              <a:spAutoFit/>
            </a:bodyPr>
            <a:lstStyle/>
            <a:p>
              <a:pPr algn="ctr" rtl="1">
                <a:lnSpc>
                  <a:spcPct val="115000"/>
                </a:lnSpc>
                <a:spcAft>
                  <a:spcPts val="800"/>
                </a:spcAft>
                <a:buNone/>
              </a:pPr>
              <a:r>
                <a:rPr lang="fr-FR" sz="28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Cloud </a:t>
              </a:r>
              <a:r>
                <a:rPr lang="ar-EG" sz="24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سابقاً</a:t>
              </a: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r>
                <a:rPr lang="ar-EG" sz="24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r>
                <a:rPr lang="en-US" sz="24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a:t>
              </a:r>
              <a:r>
                <a:rPr lang="fr-FR" sz="24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Online</a:t>
              </a:r>
              <a:endParaRPr lang="fr-FR" sz="20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2" name="TextBox 38">
              <a:extLst>
                <a:ext uri="{FF2B5EF4-FFF2-40B4-BE49-F238E27FC236}">
                  <a16:creationId xmlns:a16="http://schemas.microsoft.com/office/drawing/2014/main" id="{EC90D339-6A62-4351-E836-C2BFBD038E91}"/>
                </a:ext>
              </a:extLst>
            </p:cNvPr>
            <p:cNvSpPr txBox="1"/>
            <p:nvPr/>
          </p:nvSpPr>
          <p:spPr>
            <a:xfrm>
              <a:off x="211791" y="49962"/>
              <a:ext cx="305465" cy="435678"/>
            </a:xfrm>
            <a:prstGeom prst="rect">
              <a:avLst/>
            </a:prstGeom>
            <a:noFill/>
            <a:ln>
              <a:noFill/>
            </a:ln>
          </p:spPr>
          <p:txBody>
            <a:bodyPr wrap="square" rtlCol="0">
              <a:spAutoFit/>
            </a:bodyPr>
            <a:lstStyle/>
            <a:p>
              <a:pPr algn="just">
                <a:lnSpc>
                  <a:spcPct val="115000"/>
                </a:lnSpc>
                <a:buNone/>
              </a:pPr>
              <a:r>
                <a:rPr lang="en-US" sz="32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3</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819403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633C0-2795-9BF3-6768-450681A1520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AAB5343-A347-D531-E308-34D7115500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DED54489-06A4-AFFC-9CCE-00B7EEA13C32}"/>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CC1FCE72-97E1-C056-7436-D0D20590F22C}"/>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440A49BB-27C0-7BCC-6124-2D5A28E15826}"/>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منتجات </a:t>
              </a:r>
              <a:r>
                <a:rPr lang="fr-FR" sz="4000" b="1" dirty="0">
                  <a:solidFill>
                    <a:srgbClr val="006666"/>
                  </a:solidFill>
                  <a:latin typeface="Adobe Arabic" panose="02040503050201020203" pitchFamily="18" charset="-78"/>
                  <a:cs typeface="Adobe Arabic" panose="02040503050201020203" pitchFamily="18" charset="-78"/>
                </a:rPr>
                <a:t>Tableau </a:t>
              </a:r>
              <a:r>
                <a:rPr lang="ar-AE" sz="4000" b="1" dirty="0">
                  <a:solidFill>
                    <a:srgbClr val="006666"/>
                  </a:solidFill>
                  <a:latin typeface="Adobe Arabic" panose="02040503050201020203" pitchFamily="18" charset="-78"/>
                  <a:cs typeface="Adobe Arabic" panose="02040503050201020203" pitchFamily="18" charset="-78"/>
                </a:rPr>
                <a:t> الرئيسية:</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727A8E8D-DE29-6A9A-B53A-C87F420878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B0C87F2B-ECAF-C2DE-27C2-5EB4CE6CD2C9}"/>
              </a:ext>
            </a:extLst>
          </p:cNvPr>
          <p:cNvSpPr txBox="1"/>
          <p:nvPr/>
        </p:nvSpPr>
        <p:spPr>
          <a:xfrm>
            <a:off x="309843" y="3315104"/>
            <a:ext cx="7431306"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أداة مخصّصة لتحضير وتنظيف البيانات بطريقة مرئية قبل تحليلها.</a:t>
            </a:r>
          </a:p>
        </p:txBody>
      </p:sp>
      <p:grpSp>
        <p:nvGrpSpPr>
          <p:cNvPr id="9" name="Group 13">
            <a:extLst>
              <a:ext uri="{FF2B5EF4-FFF2-40B4-BE49-F238E27FC236}">
                <a16:creationId xmlns:a16="http://schemas.microsoft.com/office/drawing/2014/main" id="{4D2C323D-8CB7-80D4-E168-31ECEE4E3EA8}"/>
              </a:ext>
            </a:extLst>
          </p:cNvPr>
          <p:cNvGrpSpPr/>
          <p:nvPr/>
        </p:nvGrpSpPr>
        <p:grpSpPr>
          <a:xfrm>
            <a:off x="8203372" y="3026200"/>
            <a:ext cx="3060494" cy="1592187"/>
            <a:chOff x="4522419" y="1434983"/>
            <a:chExt cx="2140734" cy="1113812"/>
          </a:xfrm>
        </p:grpSpPr>
        <p:grpSp>
          <p:nvGrpSpPr>
            <p:cNvPr id="20" name="Group 14">
              <a:extLst>
                <a:ext uri="{FF2B5EF4-FFF2-40B4-BE49-F238E27FC236}">
                  <a16:creationId xmlns:a16="http://schemas.microsoft.com/office/drawing/2014/main" id="{723D28F2-8A7A-02C2-7196-6C14D8CC702C}"/>
                </a:ext>
              </a:extLst>
            </p:cNvPr>
            <p:cNvGrpSpPr/>
            <p:nvPr/>
          </p:nvGrpSpPr>
          <p:grpSpPr>
            <a:xfrm>
              <a:off x="4522419" y="1434983"/>
              <a:ext cx="2140734" cy="1113812"/>
              <a:chOff x="4522419" y="1434983"/>
              <a:chExt cx="2140734" cy="1113812"/>
            </a:xfrm>
          </p:grpSpPr>
          <p:grpSp>
            <p:nvGrpSpPr>
              <p:cNvPr id="23" name="Graphic 2">
                <a:extLst>
                  <a:ext uri="{FF2B5EF4-FFF2-40B4-BE49-F238E27FC236}">
                    <a16:creationId xmlns:a16="http://schemas.microsoft.com/office/drawing/2014/main" id="{8276CB14-A877-71F5-BB0E-22A9F8F0AF01}"/>
                  </a:ext>
                </a:extLst>
              </p:cNvPr>
              <p:cNvGrpSpPr/>
              <p:nvPr/>
            </p:nvGrpSpPr>
            <p:grpSpPr>
              <a:xfrm>
                <a:off x="4872358" y="1603504"/>
                <a:ext cx="1790795" cy="945291"/>
                <a:chOff x="4872358" y="1603504"/>
                <a:chExt cx="1790795" cy="945291"/>
              </a:xfrm>
            </p:grpSpPr>
            <p:sp>
              <p:nvSpPr>
                <p:cNvPr id="28" name="Freeform: Shape 22">
                  <a:extLst>
                    <a:ext uri="{FF2B5EF4-FFF2-40B4-BE49-F238E27FC236}">
                      <a16:creationId xmlns:a16="http://schemas.microsoft.com/office/drawing/2014/main" id="{EE0BCCB6-4F98-F725-26BD-952058B1A49A}"/>
                    </a:ext>
                  </a:extLst>
                </p:cNvPr>
                <p:cNvSpPr/>
                <p:nvPr/>
              </p:nvSpPr>
              <p:spPr>
                <a:xfrm>
                  <a:off x="4872358" y="1603504"/>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fr-FR" sz="3200" dirty="0"/>
                </a:p>
              </p:txBody>
            </p:sp>
            <p:sp>
              <p:nvSpPr>
                <p:cNvPr id="29" name="Freeform: Shape 23">
                  <a:extLst>
                    <a:ext uri="{FF2B5EF4-FFF2-40B4-BE49-F238E27FC236}">
                      <a16:creationId xmlns:a16="http://schemas.microsoft.com/office/drawing/2014/main" id="{76205FB9-DDF2-5D4C-532E-3938C491AABE}"/>
                    </a:ext>
                  </a:extLst>
                </p:cNvPr>
                <p:cNvSpPr/>
                <p:nvPr/>
              </p:nvSpPr>
              <p:spPr>
                <a:xfrm>
                  <a:off x="6219906" y="2109274"/>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008080"/>
                </a:solidFill>
                <a:ln w="20622" cap="flat">
                  <a:noFill/>
                  <a:prstDash val="solid"/>
                  <a:miter/>
                </a:ln>
              </p:spPr>
              <p:txBody>
                <a:bodyPr rtlCol="0" anchor="ctr"/>
                <a:lstStyle/>
                <a:p>
                  <a:endParaRPr lang="fr-FR" sz="3200" dirty="0"/>
                </a:p>
              </p:txBody>
            </p:sp>
          </p:grpSp>
          <p:grpSp>
            <p:nvGrpSpPr>
              <p:cNvPr id="24" name="Graphic 2">
                <a:extLst>
                  <a:ext uri="{FF2B5EF4-FFF2-40B4-BE49-F238E27FC236}">
                    <a16:creationId xmlns:a16="http://schemas.microsoft.com/office/drawing/2014/main" id="{FD49A742-464F-AC20-E8FB-E39FA8E3CAED}"/>
                  </a:ext>
                </a:extLst>
              </p:cNvPr>
              <p:cNvGrpSpPr/>
              <p:nvPr/>
            </p:nvGrpSpPr>
            <p:grpSpPr>
              <a:xfrm>
                <a:off x="4522419" y="1434983"/>
                <a:ext cx="699703" cy="591842"/>
                <a:chOff x="4522419" y="1434983"/>
                <a:chExt cx="699703" cy="591842"/>
              </a:xfrm>
            </p:grpSpPr>
            <p:sp>
              <p:nvSpPr>
                <p:cNvPr id="25" name="Freeform: Shape 19">
                  <a:extLst>
                    <a:ext uri="{FF2B5EF4-FFF2-40B4-BE49-F238E27FC236}">
                      <a16:creationId xmlns:a16="http://schemas.microsoft.com/office/drawing/2014/main" id="{A95711CB-6EDC-3027-D17F-CD006986DF56}"/>
                    </a:ext>
                  </a:extLst>
                </p:cNvPr>
                <p:cNvSpPr/>
                <p:nvPr/>
              </p:nvSpPr>
              <p:spPr>
                <a:xfrm>
                  <a:off x="4522419" y="1434983"/>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008080"/>
                </a:solidFill>
                <a:ln w="20622" cap="flat">
                  <a:noFill/>
                  <a:prstDash val="solid"/>
                  <a:miter/>
                </a:ln>
              </p:spPr>
              <p:txBody>
                <a:bodyPr rtlCol="0" anchor="ctr"/>
                <a:lstStyle/>
                <a:p>
                  <a:endParaRPr lang="fr-FR" sz="3200" dirty="0"/>
                </a:p>
              </p:txBody>
            </p:sp>
            <p:sp>
              <p:nvSpPr>
                <p:cNvPr id="26" name="Freeform: Shape 20">
                  <a:extLst>
                    <a:ext uri="{FF2B5EF4-FFF2-40B4-BE49-F238E27FC236}">
                      <a16:creationId xmlns:a16="http://schemas.microsoft.com/office/drawing/2014/main" id="{8B1DED46-8D09-0973-D44F-C4B8565D8F99}"/>
                    </a:ext>
                  </a:extLst>
                </p:cNvPr>
                <p:cNvSpPr/>
                <p:nvPr/>
              </p:nvSpPr>
              <p:spPr>
                <a:xfrm>
                  <a:off x="4684170" y="1498126"/>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fr-FR" sz="3200" dirty="0"/>
                </a:p>
              </p:txBody>
            </p:sp>
            <p:sp>
              <p:nvSpPr>
                <p:cNvPr id="27" name="Freeform: Shape 21">
                  <a:extLst>
                    <a:ext uri="{FF2B5EF4-FFF2-40B4-BE49-F238E27FC236}">
                      <a16:creationId xmlns:a16="http://schemas.microsoft.com/office/drawing/2014/main" id="{CFE70EE0-8F9B-AE87-F79E-894DF0BB64D4}"/>
                    </a:ext>
                  </a:extLst>
                </p:cNvPr>
                <p:cNvSpPr/>
                <p:nvPr/>
              </p:nvSpPr>
              <p:spPr>
                <a:xfrm>
                  <a:off x="4711704" y="1525661"/>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fr-FR" sz="3200" dirty="0"/>
                </a:p>
              </p:txBody>
            </p:sp>
          </p:grpSp>
        </p:grpSp>
        <p:sp>
          <p:nvSpPr>
            <p:cNvPr id="21" name="TextBox 15">
              <a:extLst>
                <a:ext uri="{FF2B5EF4-FFF2-40B4-BE49-F238E27FC236}">
                  <a16:creationId xmlns:a16="http://schemas.microsoft.com/office/drawing/2014/main" id="{F50CAEA5-A082-8CA2-163B-5241E29C9C40}"/>
                </a:ext>
              </a:extLst>
            </p:cNvPr>
            <p:cNvSpPr txBox="1"/>
            <p:nvPr/>
          </p:nvSpPr>
          <p:spPr>
            <a:xfrm>
              <a:off x="4959516" y="1768093"/>
              <a:ext cx="1616478" cy="460752"/>
            </a:xfrm>
            <a:prstGeom prst="rect">
              <a:avLst/>
            </a:prstGeom>
            <a:noFill/>
          </p:spPr>
          <p:txBody>
            <a:bodyPr wrap="square">
              <a:spAutoFit/>
            </a:bodyPr>
            <a:lstStyle/>
            <a:p>
              <a:pPr algn="ctr">
                <a:lnSpc>
                  <a:spcPct val="115000"/>
                </a:lnSpc>
                <a:spcAft>
                  <a:spcPts val="800"/>
                </a:spcAft>
                <a:buNone/>
              </a:pPr>
              <a:r>
                <a:rPr lang="fr-FR" sz="32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Prep</a:t>
              </a:r>
              <a:endParaRPr lang="fr-FR" sz="24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2" name="TextBox 16">
              <a:extLst>
                <a:ext uri="{FF2B5EF4-FFF2-40B4-BE49-F238E27FC236}">
                  <a16:creationId xmlns:a16="http://schemas.microsoft.com/office/drawing/2014/main" id="{11D11B73-3106-8DA9-D89C-A01AE64C5906}"/>
                </a:ext>
              </a:extLst>
            </p:cNvPr>
            <p:cNvSpPr txBox="1"/>
            <p:nvPr/>
          </p:nvSpPr>
          <p:spPr>
            <a:xfrm>
              <a:off x="4718817" y="1459545"/>
              <a:ext cx="305465" cy="435678"/>
            </a:xfrm>
            <a:prstGeom prst="rect">
              <a:avLst/>
            </a:prstGeom>
            <a:noFill/>
            <a:ln>
              <a:noFill/>
            </a:ln>
          </p:spPr>
          <p:txBody>
            <a:bodyPr wrap="square" rtlCol="0">
              <a:spAutoFit/>
            </a:bodyPr>
            <a:lstStyle/>
            <a:p>
              <a:pPr algn="just">
                <a:lnSpc>
                  <a:spcPct val="115000"/>
                </a:lnSpc>
                <a:buNone/>
              </a:pPr>
              <a:r>
                <a:rPr lang="en-US" sz="32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4</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0123372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2849F-A9A3-2B74-EAAB-2D2D0476F2A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9C12BEB-AB8A-2A41-BEFA-B66B64A5CA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DAED203B-12DF-1743-09C6-E2972E21E715}"/>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C0357427-6A1D-457C-2F8A-8C3251A3BDCA}"/>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F87010D1-1378-2E27-1A7D-7E6AACE95BE2}"/>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منتجات </a:t>
              </a:r>
              <a:r>
                <a:rPr lang="fr-FR" sz="4000" b="1" dirty="0">
                  <a:solidFill>
                    <a:srgbClr val="006666"/>
                  </a:solidFill>
                  <a:latin typeface="Adobe Arabic" panose="02040503050201020203" pitchFamily="18" charset="-78"/>
                  <a:cs typeface="Adobe Arabic" panose="02040503050201020203" pitchFamily="18" charset="-78"/>
                </a:rPr>
                <a:t>Tableau </a:t>
              </a:r>
              <a:r>
                <a:rPr lang="ar-AE" sz="4000" b="1" dirty="0">
                  <a:solidFill>
                    <a:srgbClr val="006666"/>
                  </a:solidFill>
                  <a:latin typeface="Adobe Arabic" panose="02040503050201020203" pitchFamily="18" charset="-78"/>
                  <a:cs typeface="Adobe Arabic" panose="02040503050201020203" pitchFamily="18" charset="-78"/>
                </a:rPr>
                <a:t> الرئيسية:</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A16688FF-5C48-79E3-F945-1F1A4FCAFC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6CA9557B-714F-634C-83DA-47D25F6DCCB0}"/>
              </a:ext>
            </a:extLst>
          </p:cNvPr>
          <p:cNvSpPr txBox="1"/>
          <p:nvPr/>
        </p:nvSpPr>
        <p:spPr>
          <a:xfrm>
            <a:off x="309843" y="3315104"/>
            <a:ext cx="7431306"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تطبيقات الهاتف المحمول للوصول إلى التقارير ولوحات المعلومات.</a:t>
            </a:r>
          </a:p>
        </p:txBody>
      </p:sp>
      <p:grpSp>
        <p:nvGrpSpPr>
          <p:cNvPr id="8" name="Group 24">
            <a:extLst>
              <a:ext uri="{FF2B5EF4-FFF2-40B4-BE49-F238E27FC236}">
                <a16:creationId xmlns:a16="http://schemas.microsoft.com/office/drawing/2014/main" id="{FB54DFE5-E780-93CA-84CB-A803162B19DF}"/>
              </a:ext>
            </a:extLst>
          </p:cNvPr>
          <p:cNvGrpSpPr/>
          <p:nvPr/>
        </p:nvGrpSpPr>
        <p:grpSpPr>
          <a:xfrm>
            <a:off x="8416393" y="2795688"/>
            <a:ext cx="3060494" cy="1592187"/>
            <a:chOff x="2273501" y="1368866"/>
            <a:chExt cx="2140734" cy="1113812"/>
          </a:xfrm>
        </p:grpSpPr>
        <p:grpSp>
          <p:nvGrpSpPr>
            <p:cNvPr id="10" name="Group 25">
              <a:extLst>
                <a:ext uri="{FF2B5EF4-FFF2-40B4-BE49-F238E27FC236}">
                  <a16:creationId xmlns:a16="http://schemas.microsoft.com/office/drawing/2014/main" id="{A9CF0E4B-4286-BC29-E240-6659B80CFB68}"/>
                </a:ext>
              </a:extLst>
            </p:cNvPr>
            <p:cNvGrpSpPr/>
            <p:nvPr/>
          </p:nvGrpSpPr>
          <p:grpSpPr>
            <a:xfrm>
              <a:off x="2273501" y="1368866"/>
              <a:ext cx="2140734" cy="1113812"/>
              <a:chOff x="2273501" y="1368866"/>
              <a:chExt cx="2140734" cy="1113812"/>
            </a:xfrm>
          </p:grpSpPr>
          <p:grpSp>
            <p:nvGrpSpPr>
              <p:cNvPr id="13" name="Graphic 2">
                <a:extLst>
                  <a:ext uri="{FF2B5EF4-FFF2-40B4-BE49-F238E27FC236}">
                    <a16:creationId xmlns:a16="http://schemas.microsoft.com/office/drawing/2014/main" id="{0BB7A8F1-70DD-32FE-77A9-584EB42F3AAE}"/>
                  </a:ext>
                </a:extLst>
              </p:cNvPr>
              <p:cNvGrpSpPr/>
              <p:nvPr/>
            </p:nvGrpSpPr>
            <p:grpSpPr>
              <a:xfrm>
                <a:off x="2623440" y="1537387"/>
                <a:ext cx="1790795" cy="945291"/>
                <a:chOff x="2623440" y="1537387"/>
                <a:chExt cx="1790795" cy="945291"/>
              </a:xfrm>
            </p:grpSpPr>
            <p:sp>
              <p:nvSpPr>
                <p:cNvPr id="18" name="Freeform: Shape 33">
                  <a:extLst>
                    <a:ext uri="{FF2B5EF4-FFF2-40B4-BE49-F238E27FC236}">
                      <a16:creationId xmlns:a16="http://schemas.microsoft.com/office/drawing/2014/main" id="{7B2FFFC3-253A-A62A-CD21-274A41E67028}"/>
                    </a:ext>
                  </a:extLst>
                </p:cNvPr>
                <p:cNvSpPr/>
                <p:nvPr/>
              </p:nvSpPr>
              <p:spPr>
                <a:xfrm>
                  <a:off x="2623440" y="1537387"/>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fr-FR" sz="3200" dirty="0"/>
                </a:p>
              </p:txBody>
            </p:sp>
            <p:sp>
              <p:nvSpPr>
                <p:cNvPr id="19" name="Freeform: Shape 34">
                  <a:extLst>
                    <a:ext uri="{FF2B5EF4-FFF2-40B4-BE49-F238E27FC236}">
                      <a16:creationId xmlns:a16="http://schemas.microsoft.com/office/drawing/2014/main" id="{169FEA5E-ADCB-3E14-BC1E-168CAEBC26C2}"/>
                    </a:ext>
                  </a:extLst>
                </p:cNvPr>
                <p:cNvSpPr/>
                <p:nvPr/>
              </p:nvSpPr>
              <p:spPr>
                <a:xfrm>
                  <a:off x="3970988" y="2043157"/>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FFCC66"/>
                </a:solidFill>
                <a:ln w="20622" cap="flat">
                  <a:noFill/>
                  <a:prstDash val="solid"/>
                  <a:miter/>
                </a:ln>
              </p:spPr>
              <p:txBody>
                <a:bodyPr rtlCol="0" anchor="ctr"/>
                <a:lstStyle/>
                <a:p>
                  <a:endParaRPr lang="fr-FR" sz="3200" dirty="0"/>
                </a:p>
              </p:txBody>
            </p:sp>
          </p:grpSp>
          <p:grpSp>
            <p:nvGrpSpPr>
              <p:cNvPr id="14" name="Graphic 2">
                <a:extLst>
                  <a:ext uri="{FF2B5EF4-FFF2-40B4-BE49-F238E27FC236}">
                    <a16:creationId xmlns:a16="http://schemas.microsoft.com/office/drawing/2014/main" id="{B29CC677-C080-2AA4-F786-37D3B52E6263}"/>
                  </a:ext>
                </a:extLst>
              </p:cNvPr>
              <p:cNvGrpSpPr/>
              <p:nvPr/>
            </p:nvGrpSpPr>
            <p:grpSpPr>
              <a:xfrm>
                <a:off x="2273501" y="1368866"/>
                <a:ext cx="699703" cy="591842"/>
                <a:chOff x="2273501" y="1368866"/>
                <a:chExt cx="699703" cy="591842"/>
              </a:xfrm>
            </p:grpSpPr>
            <p:sp>
              <p:nvSpPr>
                <p:cNvPr id="15" name="Freeform: Shape 30">
                  <a:extLst>
                    <a:ext uri="{FF2B5EF4-FFF2-40B4-BE49-F238E27FC236}">
                      <a16:creationId xmlns:a16="http://schemas.microsoft.com/office/drawing/2014/main" id="{E12DF35A-AE3A-0E40-B14F-1AB4E0CA4724}"/>
                    </a:ext>
                  </a:extLst>
                </p:cNvPr>
                <p:cNvSpPr/>
                <p:nvPr/>
              </p:nvSpPr>
              <p:spPr>
                <a:xfrm>
                  <a:off x="2273501" y="1368866"/>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FFCC66"/>
                </a:solidFill>
                <a:ln w="20622" cap="flat">
                  <a:noFill/>
                  <a:prstDash val="solid"/>
                  <a:miter/>
                </a:ln>
              </p:spPr>
              <p:txBody>
                <a:bodyPr rtlCol="0" anchor="ctr"/>
                <a:lstStyle/>
                <a:p>
                  <a:endParaRPr lang="fr-FR" sz="3200" dirty="0"/>
                </a:p>
              </p:txBody>
            </p:sp>
            <p:sp>
              <p:nvSpPr>
                <p:cNvPr id="16" name="Freeform: Shape 31">
                  <a:extLst>
                    <a:ext uri="{FF2B5EF4-FFF2-40B4-BE49-F238E27FC236}">
                      <a16:creationId xmlns:a16="http://schemas.microsoft.com/office/drawing/2014/main" id="{2BA5D4E0-7BE0-E9EB-DF9F-7182D613F3E4}"/>
                    </a:ext>
                  </a:extLst>
                </p:cNvPr>
                <p:cNvSpPr/>
                <p:nvPr/>
              </p:nvSpPr>
              <p:spPr>
                <a:xfrm>
                  <a:off x="2435252" y="1432009"/>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fr-FR" sz="3200" dirty="0"/>
                </a:p>
              </p:txBody>
            </p:sp>
            <p:sp>
              <p:nvSpPr>
                <p:cNvPr id="17" name="Freeform: Shape 32">
                  <a:extLst>
                    <a:ext uri="{FF2B5EF4-FFF2-40B4-BE49-F238E27FC236}">
                      <a16:creationId xmlns:a16="http://schemas.microsoft.com/office/drawing/2014/main" id="{968C3CDA-29FE-5EB7-20BF-8F1171587DDB}"/>
                    </a:ext>
                  </a:extLst>
                </p:cNvPr>
                <p:cNvSpPr/>
                <p:nvPr/>
              </p:nvSpPr>
              <p:spPr>
                <a:xfrm>
                  <a:off x="2462786" y="1459544"/>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fr-FR" sz="3200" dirty="0"/>
                </a:p>
              </p:txBody>
            </p:sp>
          </p:grpSp>
        </p:grpSp>
        <p:sp>
          <p:nvSpPr>
            <p:cNvPr id="11" name="TextBox 26">
              <a:extLst>
                <a:ext uri="{FF2B5EF4-FFF2-40B4-BE49-F238E27FC236}">
                  <a16:creationId xmlns:a16="http://schemas.microsoft.com/office/drawing/2014/main" id="{3E794109-D54B-6C11-21CA-8D04FD09DA7E}"/>
                </a:ext>
              </a:extLst>
            </p:cNvPr>
            <p:cNvSpPr txBox="1"/>
            <p:nvPr/>
          </p:nvSpPr>
          <p:spPr>
            <a:xfrm>
              <a:off x="2728260" y="1753330"/>
              <a:ext cx="1548589" cy="460752"/>
            </a:xfrm>
            <a:prstGeom prst="rect">
              <a:avLst/>
            </a:prstGeom>
            <a:noFill/>
          </p:spPr>
          <p:txBody>
            <a:bodyPr wrap="square">
              <a:spAutoFit/>
            </a:bodyPr>
            <a:lstStyle/>
            <a:p>
              <a:pPr algn="ctr">
                <a:lnSpc>
                  <a:spcPct val="115000"/>
                </a:lnSpc>
                <a:spcAft>
                  <a:spcPts val="800"/>
                </a:spcAft>
                <a:buNone/>
              </a:pPr>
              <a:r>
                <a:rPr lang="fr-FR" sz="32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Mobile</a:t>
              </a:r>
              <a:endParaRPr lang="fr-FR" sz="24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2" name="TextBox 27">
              <a:extLst>
                <a:ext uri="{FF2B5EF4-FFF2-40B4-BE49-F238E27FC236}">
                  <a16:creationId xmlns:a16="http://schemas.microsoft.com/office/drawing/2014/main" id="{B42BEE1F-9D32-D72E-05E9-B997613D16DE}"/>
                </a:ext>
              </a:extLst>
            </p:cNvPr>
            <p:cNvSpPr txBox="1"/>
            <p:nvPr/>
          </p:nvSpPr>
          <p:spPr>
            <a:xfrm>
              <a:off x="2480565" y="1383805"/>
              <a:ext cx="305465" cy="435678"/>
            </a:xfrm>
            <a:prstGeom prst="rect">
              <a:avLst/>
            </a:prstGeom>
            <a:noFill/>
            <a:ln>
              <a:noFill/>
            </a:ln>
          </p:spPr>
          <p:txBody>
            <a:bodyPr wrap="square" rtlCol="0">
              <a:spAutoFit/>
            </a:bodyPr>
            <a:lstStyle/>
            <a:p>
              <a:pPr algn="just">
                <a:lnSpc>
                  <a:spcPct val="115000"/>
                </a:lnSpc>
                <a:buNone/>
              </a:pPr>
              <a:r>
                <a:rPr lang="en-US" sz="32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5</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9397429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5919A-4640-3B1A-1ECB-487144B4950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AF1C934-6A72-C002-4C0C-C109B2A99A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216EFFA-C43A-07A8-3213-A31CFF2B3882}"/>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تعريف تحليل البيانات وأنواعه</a:t>
            </a:r>
          </a:p>
        </p:txBody>
      </p:sp>
      <p:grpSp>
        <p:nvGrpSpPr>
          <p:cNvPr id="4" name="Group 36">
            <a:extLst>
              <a:ext uri="{FF2B5EF4-FFF2-40B4-BE49-F238E27FC236}">
                <a16:creationId xmlns:a16="http://schemas.microsoft.com/office/drawing/2014/main" id="{59C65F78-64E6-5703-3E6B-46B4813AEA51}"/>
              </a:ext>
            </a:extLst>
          </p:cNvPr>
          <p:cNvGrpSpPr/>
          <p:nvPr/>
        </p:nvGrpSpPr>
        <p:grpSpPr>
          <a:xfrm>
            <a:off x="2779494" y="759245"/>
            <a:ext cx="8932047" cy="895350"/>
            <a:chOff x="3105241" y="997952"/>
            <a:chExt cx="8932047" cy="895350"/>
          </a:xfrm>
        </p:grpSpPr>
        <p:sp>
          <p:nvSpPr>
            <p:cNvPr id="5" name="TextBox 3">
              <a:extLst>
                <a:ext uri="{FF2B5EF4-FFF2-40B4-BE49-F238E27FC236}">
                  <a16:creationId xmlns:a16="http://schemas.microsoft.com/office/drawing/2014/main" id="{27A3C095-9585-B984-82F3-58FB27F92C77}"/>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أنواع تحليل البيانات</a:t>
              </a:r>
            </a:p>
          </p:txBody>
        </p:sp>
        <p:pic>
          <p:nvPicPr>
            <p:cNvPr id="6" name="Picture 2" descr="Idea ">
              <a:extLst>
                <a:ext uri="{FF2B5EF4-FFF2-40B4-BE49-F238E27FC236}">
                  <a16:creationId xmlns:a16="http://schemas.microsoft.com/office/drawing/2014/main" id="{C510B918-7FF2-B06E-2318-2562169447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8" name="جدول 7">
            <a:extLst>
              <a:ext uri="{FF2B5EF4-FFF2-40B4-BE49-F238E27FC236}">
                <a16:creationId xmlns:a16="http://schemas.microsoft.com/office/drawing/2014/main" id="{23C1F225-4FA7-0465-2AC6-30B5672EEE7F}"/>
              </a:ext>
            </a:extLst>
          </p:cNvPr>
          <p:cNvGraphicFramePr>
            <a:graphicFrameLocks noGrp="1"/>
          </p:cNvGraphicFramePr>
          <p:nvPr>
            <p:extLst>
              <p:ext uri="{D42A27DB-BD31-4B8C-83A1-F6EECF244321}">
                <p14:modId xmlns:p14="http://schemas.microsoft.com/office/powerpoint/2010/main" val="4235654939"/>
              </p:ext>
            </p:extLst>
          </p:nvPr>
        </p:nvGraphicFramePr>
        <p:xfrm>
          <a:off x="71120" y="1588783"/>
          <a:ext cx="12049760" cy="389954"/>
        </p:xfrm>
        <a:graphic>
          <a:graphicData uri="http://schemas.openxmlformats.org/drawingml/2006/table">
            <a:tbl>
              <a:tblPr rtl="1" firstRow="1" firstCol="1" bandRow="1"/>
              <a:tblGrid>
                <a:gridCol w="3410571">
                  <a:extLst>
                    <a:ext uri="{9D8B030D-6E8A-4147-A177-3AD203B41FA5}">
                      <a16:colId xmlns:a16="http://schemas.microsoft.com/office/drawing/2014/main" val="218826877"/>
                    </a:ext>
                  </a:extLst>
                </a:gridCol>
                <a:gridCol w="2377800">
                  <a:extLst>
                    <a:ext uri="{9D8B030D-6E8A-4147-A177-3AD203B41FA5}">
                      <a16:colId xmlns:a16="http://schemas.microsoft.com/office/drawing/2014/main" val="372056962"/>
                    </a:ext>
                  </a:extLst>
                </a:gridCol>
                <a:gridCol w="3381659">
                  <a:extLst>
                    <a:ext uri="{9D8B030D-6E8A-4147-A177-3AD203B41FA5}">
                      <a16:colId xmlns:a16="http://schemas.microsoft.com/office/drawing/2014/main" val="2769999916"/>
                    </a:ext>
                  </a:extLst>
                </a:gridCol>
                <a:gridCol w="2879730">
                  <a:extLst>
                    <a:ext uri="{9D8B030D-6E8A-4147-A177-3AD203B41FA5}">
                      <a16:colId xmlns:a16="http://schemas.microsoft.com/office/drawing/2014/main" val="2683223912"/>
                    </a:ext>
                  </a:extLst>
                </a:gridCol>
              </a:tblGrid>
              <a:tr h="247281">
                <a:tc>
                  <a:txBody>
                    <a:bodyPr/>
                    <a:lstStyle/>
                    <a:p>
                      <a:pPr marL="0" marR="0" algn="ctr" rtl="1">
                        <a:lnSpc>
                          <a:spcPct val="115000"/>
                        </a:lnSpc>
                        <a:buNone/>
                      </a:pPr>
                      <a:r>
                        <a:rPr lang="ar-SA" sz="2300" dirty="0">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300" b="1" dirty="0">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الهدف</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3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الوصف</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300" b="1" dirty="0">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مثال عملي</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5569" marR="55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836829961"/>
                  </a:ext>
                </a:extLst>
              </a:tr>
            </a:tbl>
          </a:graphicData>
        </a:graphic>
      </p:graphicFrame>
      <p:graphicFrame>
        <p:nvGraphicFramePr>
          <p:cNvPr id="2" name="جدول 1">
            <a:extLst>
              <a:ext uri="{FF2B5EF4-FFF2-40B4-BE49-F238E27FC236}">
                <a16:creationId xmlns:a16="http://schemas.microsoft.com/office/drawing/2014/main" id="{6FA175A9-04C9-C2DA-E0D0-0D4E12D22394}"/>
              </a:ext>
            </a:extLst>
          </p:cNvPr>
          <p:cNvGraphicFramePr>
            <a:graphicFrameLocks noGrp="1"/>
          </p:cNvGraphicFramePr>
          <p:nvPr>
            <p:extLst>
              <p:ext uri="{D42A27DB-BD31-4B8C-83A1-F6EECF244321}">
                <p14:modId xmlns:p14="http://schemas.microsoft.com/office/powerpoint/2010/main" val="194007205"/>
              </p:ext>
            </p:extLst>
          </p:nvPr>
        </p:nvGraphicFramePr>
        <p:xfrm>
          <a:off x="71119" y="1978737"/>
          <a:ext cx="12049761" cy="4699413"/>
        </p:xfrm>
        <a:graphic>
          <a:graphicData uri="http://schemas.openxmlformats.org/drawingml/2006/table">
            <a:tbl>
              <a:tblPr rtl="1" firstRow="1" firstCol="1" bandRow="1"/>
              <a:tblGrid>
                <a:gridCol w="3410571">
                  <a:extLst>
                    <a:ext uri="{9D8B030D-6E8A-4147-A177-3AD203B41FA5}">
                      <a16:colId xmlns:a16="http://schemas.microsoft.com/office/drawing/2014/main" val="3578457753"/>
                    </a:ext>
                  </a:extLst>
                </a:gridCol>
                <a:gridCol w="2377801">
                  <a:extLst>
                    <a:ext uri="{9D8B030D-6E8A-4147-A177-3AD203B41FA5}">
                      <a16:colId xmlns:a16="http://schemas.microsoft.com/office/drawing/2014/main" val="3292247164"/>
                    </a:ext>
                  </a:extLst>
                </a:gridCol>
                <a:gridCol w="3381659">
                  <a:extLst>
                    <a:ext uri="{9D8B030D-6E8A-4147-A177-3AD203B41FA5}">
                      <a16:colId xmlns:a16="http://schemas.microsoft.com/office/drawing/2014/main" val="2698208669"/>
                    </a:ext>
                  </a:extLst>
                </a:gridCol>
                <a:gridCol w="2879730">
                  <a:extLst>
                    <a:ext uri="{9D8B030D-6E8A-4147-A177-3AD203B41FA5}">
                      <a16:colId xmlns:a16="http://schemas.microsoft.com/office/drawing/2014/main" val="3225241126"/>
                    </a:ext>
                  </a:extLst>
                </a:gridCol>
              </a:tblGrid>
              <a:tr h="2175669">
                <a:tc>
                  <a:txBody>
                    <a:bodyPr/>
                    <a:lstStyle/>
                    <a:p>
                      <a:pPr marL="0" marR="0" algn="ctr" rtl="1">
                        <a:lnSpc>
                          <a:spcPct val="115000"/>
                        </a:lnSpc>
                        <a:buNone/>
                      </a:pPr>
                      <a:r>
                        <a:rPr lang="ar-SA" sz="24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التحليل التنبّؤي</a:t>
                      </a:r>
                      <a:endParaRPr lang="fr-FR"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ctr" rtl="1">
                        <a:lnSpc>
                          <a:spcPct val="115000"/>
                        </a:lnSpc>
                        <a:buNone/>
                      </a:pPr>
                      <a:r>
                        <a:rPr lang="en-US" sz="2400" b="1"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(Predictive Analytics)</a:t>
                      </a:r>
                      <a:endParaRPr lang="fr-FR"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2599" marR="62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الإجابة على سؤال "ماذا قد يحدث؟</a:t>
                      </a:r>
                      <a:r>
                        <a:rPr lang="en-US" sz="2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2599" marR="62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يستخدم النماذج الإحصائيّة والتعلّم الآلي للتنبّؤ بالنتائج المستقبليّة بناءً على البيانات التاريخيّة. يُعتبر هذا النوع من أهمّ تطبيقات الذكاء الاصطناعي في تحليل البيانات</a:t>
                      </a:r>
                      <a:r>
                        <a:rPr lang="en-US" sz="2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2599" marR="62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استخدام بيانات العملاء السابقة (الشراء، التصفّح، التفاعل) للتنبّؤ باحتماليّة شراء منتج جديد، أو التنبّؤ بإلغاء الاشتراك</a:t>
                      </a:r>
                      <a:r>
                        <a:rPr lang="en-US" sz="2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(Churn Prediction).</a:t>
                      </a:r>
                      <a:endParaRPr lang="fr-FR"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2599" marR="62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7470494"/>
                  </a:ext>
                </a:extLst>
              </a:tr>
              <a:tr h="2175669">
                <a:tc>
                  <a:txBody>
                    <a:bodyPr/>
                    <a:lstStyle/>
                    <a:p>
                      <a:pPr marL="0" marR="0" algn="ctr" rtl="1">
                        <a:lnSpc>
                          <a:spcPct val="115000"/>
                        </a:lnSpc>
                        <a:buNone/>
                      </a:pPr>
                      <a:r>
                        <a:rPr lang="ar-SA" sz="24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التحليل الإرشادي</a:t>
                      </a:r>
                      <a:r>
                        <a:rPr lang="en-US" sz="2400" b="1"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(Prescriptive Analytics)</a:t>
                      </a:r>
                      <a:endParaRPr lang="fr-FR"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2599" marR="62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الإجابة على سؤال "ما الذي يجب فعله؟</a:t>
                      </a:r>
                      <a:r>
                        <a:rPr lang="en-US" sz="2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2599" marR="62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يُقدّم توصيات محدّدة للإجراءات بناءً على نتائج التحليل التنبّؤي. يستخدم خوارزميّات تحسين معقّدة وذكاء اصطناعي متقدّم</a:t>
                      </a:r>
                      <a:r>
                        <a:rPr lang="en-US" sz="2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2599" marR="62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نظام يُحلّل بيانات المخزون والطلب والأسعار، ويُوصي تلقائيّاً بالكمّيّة المثلى للطلب من كلّ منتج، والتوقيت الأنسب، والموزّع الأفضل من حيث التكلفة والجودة</a:t>
                      </a:r>
                      <a:r>
                        <a:rPr lang="en-US" sz="2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2599" marR="62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23082097"/>
                  </a:ext>
                </a:extLst>
              </a:tr>
            </a:tbl>
          </a:graphicData>
        </a:graphic>
      </p:graphicFrame>
    </p:spTree>
    <p:extLst>
      <p:ext uri="{BB962C8B-B14F-4D97-AF65-F5344CB8AC3E}">
        <p14:creationId xmlns:p14="http://schemas.microsoft.com/office/powerpoint/2010/main" val="37025161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8D96C6-8759-00A7-82BA-BA5C3C79B98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7C3625F-37C9-633C-52CD-E3E8E3520F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6172512-6586-894E-49E6-8DC540B69284}"/>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FBA3BF69-FEA1-113F-F09A-077C7846D0DC}"/>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41F5AAAC-CDB8-AFA7-51A6-22E351D5BBF9}"/>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منتجات </a:t>
              </a:r>
              <a:r>
                <a:rPr lang="fr-FR" sz="4000" b="1" dirty="0">
                  <a:solidFill>
                    <a:srgbClr val="006666"/>
                  </a:solidFill>
                  <a:latin typeface="Adobe Arabic" panose="02040503050201020203" pitchFamily="18" charset="-78"/>
                  <a:cs typeface="Adobe Arabic" panose="02040503050201020203" pitchFamily="18" charset="-78"/>
                </a:rPr>
                <a:t>Tableau </a:t>
              </a:r>
              <a:r>
                <a:rPr lang="ar-AE" sz="4000" b="1" dirty="0">
                  <a:solidFill>
                    <a:srgbClr val="006666"/>
                  </a:solidFill>
                  <a:latin typeface="Adobe Arabic" panose="02040503050201020203" pitchFamily="18" charset="-78"/>
                  <a:cs typeface="Adobe Arabic" panose="02040503050201020203" pitchFamily="18" charset="-78"/>
                </a:rPr>
                <a:t> الرئيسية:</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F909D47D-C789-754A-59C1-528CA33B58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82DE0D67-D0F4-B2C0-5C91-8C043F37E171}"/>
              </a:ext>
            </a:extLst>
          </p:cNvPr>
          <p:cNvSpPr txBox="1"/>
          <p:nvPr/>
        </p:nvSpPr>
        <p:spPr>
          <a:xfrm>
            <a:off x="309843" y="3315104"/>
            <a:ext cx="7431306"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نسخة مجّانية من </a:t>
            </a:r>
            <a:r>
              <a:rPr lang="fr-FR" dirty="0"/>
              <a:t>Tableau Desktop </a:t>
            </a:r>
            <a:r>
              <a:rPr lang="ar-AE" dirty="0"/>
              <a:t>مع قيد أنّ جميع التقارير المنشورة تكون عامّة ومتاحة للجميع.</a:t>
            </a:r>
          </a:p>
        </p:txBody>
      </p:sp>
      <p:grpSp>
        <p:nvGrpSpPr>
          <p:cNvPr id="9" name="Group 35">
            <a:extLst>
              <a:ext uri="{FF2B5EF4-FFF2-40B4-BE49-F238E27FC236}">
                <a16:creationId xmlns:a16="http://schemas.microsoft.com/office/drawing/2014/main" id="{33622056-9E9D-6C0A-6A7F-0CD5F876C685}"/>
              </a:ext>
            </a:extLst>
          </p:cNvPr>
          <p:cNvGrpSpPr/>
          <p:nvPr/>
        </p:nvGrpSpPr>
        <p:grpSpPr>
          <a:xfrm>
            <a:off x="8230938" y="2811400"/>
            <a:ext cx="3148175" cy="1808714"/>
            <a:chOff x="0" y="1305723"/>
            <a:chExt cx="2202064" cy="1265284"/>
          </a:xfrm>
        </p:grpSpPr>
        <p:grpSp>
          <p:nvGrpSpPr>
            <p:cNvPr id="20" name="Group 36">
              <a:extLst>
                <a:ext uri="{FF2B5EF4-FFF2-40B4-BE49-F238E27FC236}">
                  <a16:creationId xmlns:a16="http://schemas.microsoft.com/office/drawing/2014/main" id="{A8A13142-4BFA-DC08-D175-42CA177FA632}"/>
                </a:ext>
              </a:extLst>
            </p:cNvPr>
            <p:cNvGrpSpPr/>
            <p:nvPr/>
          </p:nvGrpSpPr>
          <p:grpSpPr>
            <a:xfrm>
              <a:off x="0" y="1305723"/>
              <a:ext cx="2140734" cy="1265284"/>
              <a:chOff x="0" y="1305723"/>
              <a:chExt cx="2140734" cy="1265284"/>
            </a:xfrm>
          </p:grpSpPr>
          <p:grpSp>
            <p:nvGrpSpPr>
              <p:cNvPr id="23" name="Graphic 2">
                <a:extLst>
                  <a:ext uri="{FF2B5EF4-FFF2-40B4-BE49-F238E27FC236}">
                    <a16:creationId xmlns:a16="http://schemas.microsoft.com/office/drawing/2014/main" id="{1D6933ED-4B62-DD56-1C21-9E280F835517}"/>
                  </a:ext>
                </a:extLst>
              </p:cNvPr>
              <p:cNvGrpSpPr/>
              <p:nvPr/>
            </p:nvGrpSpPr>
            <p:grpSpPr>
              <a:xfrm>
                <a:off x="349939" y="1474244"/>
                <a:ext cx="1790795" cy="1096763"/>
                <a:chOff x="349939" y="1474244"/>
                <a:chExt cx="1790795" cy="1096763"/>
              </a:xfrm>
            </p:grpSpPr>
            <p:sp>
              <p:nvSpPr>
                <p:cNvPr id="28" name="Freeform: Shape 44">
                  <a:extLst>
                    <a:ext uri="{FF2B5EF4-FFF2-40B4-BE49-F238E27FC236}">
                      <a16:creationId xmlns:a16="http://schemas.microsoft.com/office/drawing/2014/main" id="{0C7CA3F1-70E0-720D-277C-D6064C75AB30}"/>
                    </a:ext>
                  </a:extLst>
                </p:cNvPr>
                <p:cNvSpPr/>
                <p:nvPr/>
              </p:nvSpPr>
              <p:spPr>
                <a:xfrm>
                  <a:off x="349939" y="1474244"/>
                  <a:ext cx="1790795" cy="1096763"/>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fr-FR" sz="3200" dirty="0"/>
                </a:p>
              </p:txBody>
            </p:sp>
            <p:sp>
              <p:nvSpPr>
                <p:cNvPr id="29" name="Freeform: Shape 45">
                  <a:extLst>
                    <a:ext uri="{FF2B5EF4-FFF2-40B4-BE49-F238E27FC236}">
                      <a16:creationId xmlns:a16="http://schemas.microsoft.com/office/drawing/2014/main" id="{23C18096-FC22-F04D-1FF9-28C9CBEF5465}"/>
                    </a:ext>
                  </a:extLst>
                </p:cNvPr>
                <p:cNvSpPr/>
                <p:nvPr/>
              </p:nvSpPr>
              <p:spPr>
                <a:xfrm>
                  <a:off x="1683628" y="2109275"/>
                  <a:ext cx="443247" cy="439522"/>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chemeClr val="bg1">
                    <a:lumMod val="75000"/>
                  </a:schemeClr>
                </a:solidFill>
                <a:ln w="20622" cap="flat">
                  <a:noFill/>
                  <a:prstDash val="solid"/>
                  <a:miter/>
                </a:ln>
              </p:spPr>
              <p:txBody>
                <a:bodyPr rtlCol="0" anchor="ctr"/>
                <a:lstStyle/>
                <a:p>
                  <a:endParaRPr lang="fr-FR" sz="3200" dirty="0"/>
                </a:p>
              </p:txBody>
            </p:sp>
          </p:grpSp>
          <p:grpSp>
            <p:nvGrpSpPr>
              <p:cNvPr id="24" name="Graphic 2">
                <a:extLst>
                  <a:ext uri="{FF2B5EF4-FFF2-40B4-BE49-F238E27FC236}">
                    <a16:creationId xmlns:a16="http://schemas.microsoft.com/office/drawing/2014/main" id="{1634C00E-B3F5-FC3F-DF1C-B8B6659D4DA4}"/>
                  </a:ext>
                </a:extLst>
              </p:cNvPr>
              <p:cNvGrpSpPr/>
              <p:nvPr/>
            </p:nvGrpSpPr>
            <p:grpSpPr>
              <a:xfrm>
                <a:off x="0" y="1305723"/>
                <a:ext cx="699703" cy="591842"/>
                <a:chOff x="0" y="1305723"/>
                <a:chExt cx="699703" cy="591842"/>
              </a:xfrm>
            </p:grpSpPr>
            <p:sp>
              <p:nvSpPr>
                <p:cNvPr id="25" name="Freeform: Shape 41">
                  <a:extLst>
                    <a:ext uri="{FF2B5EF4-FFF2-40B4-BE49-F238E27FC236}">
                      <a16:creationId xmlns:a16="http://schemas.microsoft.com/office/drawing/2014/main" id="{0B270A11-CE4A-9BB1-8B3A-0A0662F5BF38}"/>
                    </a:ext>
                  </a:extLst>
                </p:cNvPr>
                <p:cNvSpPr/>
                <p:nvPr/>
              </p:nvSpPr>
              <p:spPr>
                <a:xfrm>
                  <a:off x="0" y="1305723"/>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chemeClr val="bg1">
                    <a:lumMod val="75000"/>
                  </a:schemeClr>
                </a:solidFill>
                <a:ln w="20622" cap="flat">
                  <a:noFill/>
                  <a:prstDash val="solid"/>
                  <a:miter/>
                </a:ln>
              </p:spPr>
              <p:txBody>
                <a:bodyPr rtlCol="0" anchor="ctr"/>
                <a:lstStyle/>
                <a:p>
                  <a:endParaRPr lang="fr-FR" sz="3200" dirty="0"/>
                </a:p>
              </p:txBody>
            </p:sp>
            <p:sp>
              <p:nvSpPr>
                <p:cNvPr id="26" name="Freeform: Shape 42">
                  <a:extLst>
                    <a:ext uri="{FF2B5EF4-FFF2-40B4-BE49-F238E27FC236}">
                      <a16:creationId xmlns:a16="http://schemas.microsoft.com/office/drawing/2014/main" id="{F3F9FD5F-D4D2-6EBC-823B-2D8894A4B89F}"/>
                    </a:ext>
                  </a:extLst>
                </p:cNvPr>
                <p:cNvSpPr/>
                <p:nvPr/>
              </p:nvSpPr>
              <p:spPr>
                <a:xfrm>
                  <a:off x="161751" y="1368866"/>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fr-FR" sz="3200" dirty="0"/>
                </a:p>
              </p:txBody>
            </p:sp>
            <p:sp>
              <p:nvSpPr>
                <p:cNvPr id="27" name="Freeform: Shape 43">
                  <a:extLst>
                    <a:ext uri="{FF2B5EF4-FFF2-40B4-BE49-F238E27FC236}">
                      <a16:creationId xmlns:a16="http://schemas.microsoft.com/office/drawing/2014/main" id="{AE7D8486-F705-25D3-259A-B1A62895EBFE}"/>
                    </a:ext>
                  </a:extLst>
                </p:cNvPr>
                <p:cNvSpPr/>
                <p:nvPr/>
              </p:nvSpPr>
              <p:spPr>
                <a:xfrm>
                  <a:off x="189285" y="1396401"/>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fr-FR" sz="3200" dirty="0"/>
                </a:p>
              </p:txBody>
            </p:sp>
          </p:grpSp>
        </p:grpSp>
        <p:sp>
          <p:nvSpPr>
            <p:cNvPr id="21" name="TextBox 37">
              <a:extLst>
                <a:ext uri="{FF2B5EF4-FFF2-40B4-BE49-F238E27FC236}">
                  <a16:creationId xmlns:a16="http://schemas.microsoft.com/office/drawing/2014/main" id="{56B9FD1F-64DD-CB95-CAC0-1F63C5168959}"/>
                </a:ext>
              </a:extLst>
            </p:cNvPr>
            <p:cNvSpPr txBox="1"/>
            <p:nvPr/>
          </p:nvSpPr>
          <p:spPr>
            <a:xfrm>
              <a:off x="230548" y="1750984"/>
              <a:ext cx="1971516" cy="460752"/>
            </a:xfrm>
            <a:prstGeom prst="rect">
              <a:avLst/>
            </a:prstGeom>
            <a:noFill/>
          </p:spPr>
          <p:txBody>
            <a:bodyPr wrap="square">
              <a:spAutoFit/>
            </a:bodyPr>
            <a:lstStyle/>
            <a:p>
              <a:pPr algn="ctr">
                <a:lnSpc>
                  <a:spcPct val="115000"/>
                </a:lnSpc>
                <a:spcAft>
                  <a:spcPts val="800"/>
                </a:spcAft>
                <a:buNone/>
              </a:pPr>
              <a:r>
                <a:rPr lang="fr-FR" sz="3200" b="1" kern="1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Tableau Public</a:t>
              </a:r>
              <a:endParaRPr lang="fr-FR" sz="24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2" name="TextBox 38">
              <a:extLst>
                <a:ext uri="{FF2B5EF4-FFF2-40B4-BE49-F238E27FC236}">
                  <a16:creationId xmlns:a16="http://schemas.microsoft.com/office/drawing/2014/main" id="{C01292AA-8DCC-CD8E-5A76-BD53162049BB}"/>
                </a:ext>
              </a:extLst>
            </p:cNvPr>
            <p:cNvSpPr txBox="1"/>
            <p:nvPr/>
          </p:nvSpPr>
          <p:spPr>
            <a:xfrm>
              <a:off x="179883" y="1317809"/>
              <a:ext cx="305465" cy="435678"/>
            </a:xfrm>
            <a:prstGeom prst="rect">
              <a:avLst/>
            </a:prstGeom>
            <a:noFill/>
            <a:ln>
              <a:noFill/>
            </a:ln>
          </p:spPr>
          <p:txBody>
            <a:bodyPr wrap="square" rtlCol="0">
              <a:spAutoFit/>
            </a:bodyPr>
            <a:lstStyle/>
            <a:p>
              <a:pPr algn="just">
                <a:lnSpc>
                  <a:spcPct val="115000"/>
                </a:lnSpc>
                <a:buNone/>
              </a:pPr>
              <a:r>
                <a:rPr lang="en-US" sz="32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6</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2871644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16C7C4-25FA-74A7-6003-1E3754A13DF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845C2BA-1BBD-18E7-418D-56DD9B8D4F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71944A6D-1B33-B15B-BEA2-30EEDFF050F2}"/>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CEAEAD50-96AF-38C1-41A4-7C00C9068A63}"/>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EF5C4F2C-B6E8-E904-2E03-4345FD644FCB}"/>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بيئة العمل في </a:t>
              </a:r>
              <a:r>
                <a:rPr lang="fr-FR" sz="4000" b="1" dirty="0">
                  <a:solidFill>
                    <a:srgbClr val="006666"/>
                  </a:solidFill>
                  <a:latin typeface="Adobe Arabic" panose="02040503050201020203" pitchFamily="18" charset="-78"/>
                  <a:cs typeface="Adobe Arabic" panose="02040503050201020203" pitchFamily="18" charset="-78"/>
                </a:rPr>
                <a:t>Tableau Desktop</a:t>
              </a:r>
              <a:r>
                <a:rPr lang="ar-AE" sz="4000" b="1" dirty="0">
                  <a:solidFill>
                    <a:srgbClr val="006666"/>
                  </a:solidFill>
                  <a:latin typeface="Adobe Arabic" panose="02040503050201020203" pitchFamily="18" charset="-78"/>
                  <a:cs typeface="Adobe Arabic" panose="02040503050201020203" pitchFamily="18" charset="-78"/>
                </a:rPr>
                <a:t>:</a:t>
              </a:r>
              <a:r>
                <a:rPr lang="fr-FR" sz="4000" b="1" dirty="0">
                  <a:solidFill>
                    <a:srgbClr val="006666"/>
                  </a:solidFill>
                  <a:latin typeface="Adobe Arabic" panose="02040503050201020203" pitchFamily="18" charset="-78"/>
                  <a:cs typeface="Adobe Arabic" panose="02040503050201020203" pitchFamily="18" charset="-78"/>
                </a:rPr>
                <a:t> </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E613A1AC-F1E4-5141-96A8-D4FA596706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2">
            <a:extLst>
              <a:ext uri="{FF2B5EF4-FFF2-40B4-BE49-F238E27FC236}">
                <a16:creationId xmlns:a16="http://schemas.microsoft.com/office/drawing/2014/main" id="{0C8D3000-CE5B-AEFF-7A0E-7B47FA21F2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84564" y="1728557"/>
            <a:ext cx="6096000" cy="4933950"/>
          </a:xfrm>
          <a:prstGeom prst="rect">
            <a:avLst/>
          </a:prstGeom>
          <a:noFill/>
        </p:spPr>
      </p:pic>
    </p:spTree>
    <p:extLst>
      <p:ext uri="{BB962C8B-B14F-4D97-AF65-F5344CB8AC3E}">
        <p14:creationId xmlns:p14="http://schemas.microsoft.com/office/powerpoint/2010/main" val="31436094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82559-65A6-513B-4416-17118EF5EAA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FF83930-1A66-FFCC-5A5F-D57595CA88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129F147-05DF-4D81-55C8-E3C120FF8A43}"/>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1D43F926-F353-E703-A1CB-D019C4B9C20B}"/>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702ADF2C-3B93-D039-4834-8F21BC469E74}"/>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المكوّنات الرئيسية للواجهة:</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6D46F308-58E7-3402-EA15-838DD25123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38333312-02CA-3D3C-C7E4-F1D69125962C}"/>
              </a:ext>
            </a:extLst>
          </p:cNvPr>
          <p:cNvSpPr txBox="1"/>
          <p:nvPr/>
        </p:nvSpPr>
        <p:spPr>
          <a:xfrm>
            <a:off x="998764" y="2090629"/>
            <a:ext cx="10583773" cy="157799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شريط القوائم (</a:t>
            </a:r>
            <a:r>
              <a:rPr lang="fr-FR" b="1" dirty="0">
                <a:solidFill>
                  <a:srgbClr val="C00000"/>
                </a:solidFill>
              </a:rPr>
              <a:t>Menu Bar</a:t>
            </a:r>
            <a:r>
              <a:rPr lang="ar-AE" b="1" dirty="0">
                <a:solidFill>
                  <a:srgbClr val="C00000"/>
                </a:solidFill>
              </a:rPr>
              <a:t>):</a:t>
            </a:r>
            <a:r>
              <a:rPr lang="fr-FR" b="1" dirty="0">
                <a:solidFill>
                  <a:srgbClr val="C00000"/>
                </a:solidFill>
              </a:rPr>
              <a:t> </a:t>
            </a:r>
          </a:p>
          <a:p>
            <a:r>
              <a:rPr lang="ar-AE" dirty="0"/>
              <a:t>يحتوي على قوائم </a:t>
            </a:r>
            <a:r>
              <a:rPr lang="fr-FR" dirty="0"/>
              <a:t>File </a:t>
            </a:r>
            <a:r>
              <a:rPr lang="ar-AE" dirty="0"/>
              <a:t>و</a:t>
            </a:r>
            <a:r>
              <a:rPr lang="fr-FR" dirty="0"/>
              <a:t>Data </a:t>
            </a:r>
            <a:r>
              <a:rPr lang="ar-AE" dirty="0"/>
              <a:t>و</a:t>
            </a:r>
            <a:r>
              <a:rPr lang="fr-FR" dirty="0"/>
              <a:t>Worksheet </a:t>
            </a:r>
            <a:r>
              <a:rPr lang="ar-AE" dirty="0"/>
              <a:t>و</a:t>
            </a:r>
            <a:r>
              <a:rPr lang="fr-FR" dirty="0"/>
              <a:t>Dashboard </a:t>
            </a:r>
            <a:r>
              <a:rPr lang="ar-AE" dirty="0"/>
              <a:t>و</a:t>
            </a:r>
            <a:r>
              <a:rPr lang="fr-FR" dirty="0"/>
              <a:t>Story </a:t>
            </a:r>
            <a:r>
              <a:rPr lang="ar-AE" dirty="0"/>
              <a:t>و</a:t>
            </a:r>
            <a:r>
              <a:rPr lang="fr-FR" dirty="0"/>
              <a:t>Analysis </a:t>
            </a:r>
            <a:r>
              <a:rPr lang="ar-AE" dirty="0"/>
              <a:t>و</a:t>
            </a:r>
            <a:r>
              <a:rPr lang="fr-FR" dirty="0"/>
              <a:t>Map </a:t>
            </a:r>
            <a:r>
              <a:rPr lang="ar-AE" dirty="0"/>
              <a:t>و</a:t>
            </a:r>
            <a:r>
              <a:rPr lang="fr-FR" dirty="0"/>
              <a:t>Format </a:t>
            </a:r>
            <a:r>
              <a:rPr lang="ar-AE" dirty="0"/>
              <a:t>و</a:t>
            </a:r>
            <a:r>
              <a:rPr lang="fr-FR" dirty="0"/>
              <a:t>Server </a:t>
            </a:r>
            <a:r>
              <a:rPr lang="ar-AE" dirty="0"/>
              <a:t>و</a:t>
            </a:r>
            <a:r>
              <a:rPr lang="fr-FR" dirty="0"/>
              <a:t>Window </a:t>
            </a:r>
            <a:r>
              <a:rPr lang="ar-AE" dirty="0"/>
              <a:t>و</a:t>
            </a:r>
            <a:r>
              <a:rPr lang="fr-FR" dirty="0"/>
              <a:t>Help</a:t>
            </a:r>
            <a:r>
              <a:rPr lang="ar-AE" dirty="0"/>
              <a:t>.</a:t>
            </a:r>
            <a:endParaRPr lang="fr-FR" dirty="0"/>
          </a:p>
        </p:txBody>
      </p:sp>
      <p:sp>
        <p:nvSpPr>
          <p:cNvPr id="9" name="TextBox 7">
            <a:extLst>
              <a:ext uri="{FF2B5EF4-FFF2-40B4-BE49-F238E27FC236}">
                <a16:creationId xmlns:a16="http://schemas.microsoft.com/office/drawing/2014/main" id="{5A82259D-3F6A-1B64-2992-E7E153C69965}"/>
              </a:ext>
            </a:extLst>
          </p:cNvPr>
          <p:cNvSpPr txBox="1"/>
          <p:nvPr/>
        </p:nvSpPr>
        <p:spPr>
          <a:xfrm>
            <a:off x="1005840" y="3797017"/>
            <a:ext cx="10583773"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شريط الأدوات (</a:t>
            </a:r>
            <a:r>
              <a:rPr lang="fr-FR" b="1" dirty="0">
                <a:solidFill>
                  <a:srgbClr val="C00000"/>
                </a:solidFill>
              </a:rPr>
              <a:t>Toolbar</a:t>
            </a:r>
            <a:r>
              <a:rPr lang="ar-AE" b="1" dirty="0">
                <a:solidFill>
                  <a:srgbClr val="C00000"/>
                </a:solidFill>
              </a:rPr>
              <a:t>):</a:t>
            </a:r>
            <a:endParaRPr lang="fr-FR" b="1" dirty="0">
              <a:solidFill>
                <a:srgbClr val="C00000"/>
              </a:solidFill>
            </a:endParaRPr>
          </a:p>
          <a:p>
            <a:r>
              <a:rPr lang="ar-AE" dirty="0">
                <a:solidFill>
                  <a:schemeClr val="tx1"/>
                </a:solidFill>
              </a:rPr>
              <a:t>يوفّر وصولاً سريعاً إلى الوظائف الشائعة مثل التراجع، الحفظ، التصدير، والعرض التقديمي.</a:t>
            </a:r>
          </a:p>
        </p:txBody>
      </p:sp>
      <p:sp>
        <p:nvSpPr>
          <p:cNvPr id="10" name="TextBox 7">
            <a:extLst>
              <a:ext uri="{FF2B5EF4-FFF2-40B4-BE49-F238E27FC236}">
                <a16:creationId xmlns:a16="http://schemas.microsoft.com/office/drawing/2014/main" id="{69561376-1DC9-4C09-1199-7F9179B00D83}"/>
              </a:ext>
            </a:extLst>
          </p:cNvPr>
          <p:cNvSpPr txBox="1"/>
          <p:nvPr/>
        </p:nvSpPr>
        <p:spPr>
          <a:xfrm>
            <a:off x="-111760" y="5042381"/>
            <a:ext cx="11701373" cy="168058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لوحة البيانات (</a:t>
            </a:r>
            <a:r>
              <a:rPr lang="fr-FR" b="1" dirty="0">
                <a:solidFill>
                  <a:srgbClr val="C00000"/>
                </a:solidFill>
              </a:rPr>
              <a:t>Data Pane</a:t>
            </a:r>
            <a:r>
              <a:rPr lang="ar-AE" b="1" dirty="0">
                <a:solidFill>
                  <a:srgbClr val="C00000"/>
                </a:solidFill>
              </a:rPr>
              <a:t>): </a:t>
            </a:r>
            <a:r>
              <a:rPr lang="ar-AE" dirty="0">
                <a:solidFill>
                  <a:schemeClr val="tx1"/>
                </a:solidFill>
              </a:rPr>
              <a:t>على الجانب الأيسر، تعرض جميع مصادر البيانات المتّصلة والحقول المتاحة. تنقسم الحقول إلى:</a:t>
            </a:r>
          </a:p>
          <a:p>
            <a:r>
              <a:rPr lang="fr-FR" dirty="0">
                <a:solidFill>
                  <a:schemeClr val="tx1"/>
                </a:solidFill>
              </a:rPr>
              <a:t>Dimensions </a:t>
            </a:r>
            <a:r>
              <a:rPr lang="ar-AE" dirty="0">
                <a:solidFill>
                  <a:schemeClr val="tx1"/>
                </a:solidFill>
              </a:rPr>
              <a:t>الأبعاد: حقول نوعية مثل الأسماء والتواريخ والفئات.</a:t>
            </a:r>
          </a:p>
          <a:p>
            <a:r>
              <a:rPr lang="fr-FR" dirty="0">
                <a:solidFill>
                  <a:schemeClr val="tx1"/>
                </a:solidFill>
              </a:rPr>
              <a:t>Measures </a:t>
            </a:r>
            <a:r>
              <a:rPr lang="ar-AE" dirty="0" err="1">
                <a:solidFill>
                  <a:schemeClr val="tx1"/>
                </a:solidFill>
              </a:rPr>
              <a:t>المقاييس:حقول</a:t>
            </a:r>
            <a:r>
              <a:rPr lang="ar-AE" dirty="0">
                <a:solidFill>
                  <a:schemeClr val="tx1"/>
                </a:solidFill>
              </a:rPr>
              <a:t> رقمية قابلة للتجميع مثل المبيعات والكمّيات.</a:t>
            </a:r>
          </a:p>
        </p:txBody>
      </p:sp>
    </p:spTree>
    <p:extLst>
      <p:ext uri="{BB962C8B-B14F-4D97-AF65-F5344CB8AC3E}">
        <p14:creationId xmlns:p14="http://schemas.microsoft.com/office/powerpoint/2010/main" val="21258434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44F4F-2DC1-44D7-10FC-2D862B01EC6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BFF84DB-634D-C7F1-D2F0-B2BB8415C9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EA1FCF5-FE81-7447-E1FD-8743AE2D10BD}"/>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0F8CEF86-0A81-0395-A8C4-1802D12F8BB8}"/>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4772384D-E6E6-2A7A-4AEF-A9AC01C210DF}"/>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المكوّنات الرئيسية للواجهة:</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90910068-D23F-C7D7-D01C-1496F2C1AA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7A2A9A94-034E-7D7F-0686-F606DF9661D0}"/>
              </a:ext>
            </a:extLst>
          </p:cNvPr>
          <p:cNvSpPr txBox="1"/>
          <p:nvPr/>
        </p:nvSpPr>
        <p:spPr>
          <a:xfrm>
            <a:off x="998764" y="2090629"/>
            <a:ext cx="10583773"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لوحة التحليل (</a:t>
            </a:r>
            <a:r>
              <a:rPr lang="fr-FR" b="1" dirty="0">
                <a:solidFill>
                  <a:srgbClr val="C00000"/>
                </a:solidFill>
              </a:rPr>
              <a:t>Analytics Pane</a:t>
            </a:r>
            <a:r>
              <a:rPr lang="ar-AE" b="1" dirty="0">
                <a:solidFill>
                  <a:srgbClr val="C00000"/>
                </a:solidFill>
              </a:rPr>
              <a:t>)</a:t>
            </a:r>
            <a:endParaRPr lang="fr-FR" b="1" dirty="0">
              <a:solidFill>
                <a:srgbClr val="C00000"/>
              </a:solidFill>
            </a:endParaRPr>
          </a:p>
          <a:p>
            <a:r>
              <a:rPr lang="ar-AE" dirty="0">
                <a:solidFill>
                  <a:schemeClr val="tx1"/>
                </a:solidFill>
              </a:rPr>
              <a:t>تحتوي على أدوات تحليلية متقدّمة مثل خطوط الاتّجاه، التنبّؤات، والمراجع.</a:t>
            </a:r>
          </a:p>
        </p:txBody>
      </p:sp>
      <p:sp>
        <p:nvSpPr>
          <p:cNvPr id="9" name="TextBox 7">
            <a:extLst>
              <a:ext uri="{FF2B5EF4-FFF2-40B4-BE49-F238E27FC236}">
                <a16:creationId xmlns:a16="http://schemas.microsoft.com/office/drawing/2014/main" id="{6180F7AD-B864-94AD-CFB8-CB605BA7757A}"/>
              </a:ext>
            </a:extLst>
          </p:cNvPr>
          <p:cNvSpPr txBox="1"/>
          <p:nvPr/>
        </p:nvSpPr>
        <p:spPr>
          <a:xfrm>
            <a:off x="1005840" y="3797017"/>
            <a:ext cx="10583773" cy="280782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الرفوف (</a:t>
            </a:r>
            <a:r>
              <a:rPr lang="fr-FR" b="1" dirty="0">
                <a:solidFill>
                  <a:srgbClr val="C00000"/>
                </a:solidFill>
              </a:rPr>
              <a:t>Shelves</a:t>
            </a:r>
            <a:r>
              <a:rPr lang="ar-AE" b="1" dirty="0">
                <a:solidFill>
                  <a:srgbClr val="C00000"/>
                </a:solidFill>
              </a:rPr>
              <a:t>)</a:t>
            </a:r>
          </a:p>
          <a:p>
            <a:r>
              <a:rPr lang="fr-FR" dirty="0">
                <a:solidFill>
                  <a:schemeClr val="tx1"/>
                </a:solidFill>
              </a:rPr>
              <a:t>Columns Shelf</a:t>
            </a:r>
            <a:r>
              <a:rPr lang="ar-AE" dirty="0">
                <a:solidFill>
                  <a:schemeClr val="tx1"/>
                </a:solidFill>
              </a:rPr>
              <a:t>:</a:t>
            </a:r>
            <a:r>
              <a:rPr lang="fr-FR" dirty="0">
                <a:solidFill>
                  <a:schemeClr val="tx1"/>
                </a:solidFill>
              </a:rPr>
              <a:t> </a:t>
            </a:r>
            <a:r>
              <a:rPr lang="ar-AE" dirty="0">
                <a:solidFill>
                  <a:schemeClr val="tx1"/>
                </a:solidFill>
              </a:rPr>
              <a:t>لتحديد ما يظهر على المحور الأفقي.</a:t>
            </a:r>
          </a:p>
          <a:p>
            <a:r>
              <a:rPr lang="fr-FR" dirty="0">
                <a:solidFill>
                  <a:schemeClr val="tx1"/>
                </a:solidFill>
              </a:rPr>
              <a:t>Rows Shelf </a:t>
            </a:r>
            <a:r>
              <a:rPr lang="ar-AE" dirty="0">
                <a:solidFill>
                  <a:schemeClr val="tx1"/>
                </a:solidFill>
              </a:rPr>
              <a:t>:لتحديد ما يظهر على المحور العمودي.</a:t>
            </a:r>
          </a:p>
          <a:p>
            <a:r>
              <a:rPr lang="fr-FR" dirty="0">
                <a:solidFill>
                  <a:schemeClr val="tx1"/>
                </a:solidFill>
              </a:rPr>
              <a:t>Filters Shelf</a:t>
            </a:r>
            <a:r>
              <a:rPr lang="ar-AE" dirty="0">
                <a:solidFill>
                  <a:schemeClr val="tx1"/>
                </a:solidFill>
              </a:rPr>
              <a:t>:لإضافة فلاتر لتصفية البيانات.</a:t>
            </a:r>
          </a:p>
          <a:p>
            <a:r>
              <a:rPr lang="fr-FR" dirty="0">
                <a:solidFill>
                  <a:schemeClr val="tx1"/>
                </a:solidFill>
              </a:rPr>
              <a:t>Marks Card </a:t>
            </a:r>
            <a:r>
              <a:rPr lang="ar-AE" dirty="0">
                <a:solidFill>
                  <a:schemeClr val="tx1"/>
                </a:solidFill>
              </a:rPr>
              <a:t>:لتخصيص التصوّر (اللون، الحجم، الشكل، التسميات، التفاصيل).</a:t>
            </a:r>
          </a:p>
        </p:txBody>
      </p:sp>
    </p:spTree>
    <p:extLst>
      <p:ext uri="{BB962C8B-B14F-4D97-AF65-F5344CB8AC3E}">
        <p14:creationId xmlns:p14="http://schemas.microsoft.com/office/powerpoint/2010/main" val="21619624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79B83-C975-5366-D709-B8B53604A62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A8521E2-F65E-9BAE-ED92-F0B955817D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C0BF821-D7B7-1459-54F3-5F61137DFE29}"/>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BF87745F-E771-6836-4CE5-753AA7016CE7}"/>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5113CB18-FB6B-1CAA-E865-012CEA2D9903}"/>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المكوّنات الرئيسية للواجهة:</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921153BA-8B36-1AE1-2BED-EA45C9B736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1C4A42C0-B41D-D330-055C-E9D998175F28}"/>
              </a:ext>
            </a:extLst>
          </p:cNvPr>
          <p:cNvSpPr txBox="1"/>
          <p:nvPr/>
        </p:nvSpPr>
        <p:spPr>
          <a:xfrm>
            <a:off x="998764" y="2090629"/>
            <a:ext cx="10583773"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b="1" dirty="0">
                <a:solidFill>
                  <a:srgbClr val="C00000"/>
                </a:solidFill>
              </a:rPr>
              <a:t>Cards </a:t>
            </a:r>
            <a:r>
              <a:rPr lang="ar-AE" b="1" dirty="0">
                <a:solidFill>
                  <a:srgbClr val="C00000"/>
                </a:solidFill>
              </a:rPr>
              <a:t>البطاقات:</a:t>
            </a:r>
          </a:p>
          <a:p>
            <a:r>
              <a:rPr lang="ar-AE" dirty="0">
                <a:solidFill>
                  <a:schemeClr val="tx1"/>
                </a:solidFill>
              </a:rPr>
              <a:t>تحتوي على خيارات إضافية مثل </a:t>
            </a:r>
            <a:r>
              <a:rPr lang="fr-FR" dirty="0">
                <a:solidFill>
                  <a:schemeClr val="tx1"/>
                </a:solidFill>
              </a:rPr>
              <a:t>Pages</a:t>
            </a:r>
            <a:r>
              <a:rPr lang="ar-AE" dirty="0">
                <a:solidFill>
                  <a:schemeClr val="tx1"/>
                </a:solidFill>
              </a:rPr>
              <a:t>(</a:t>
            </a:r>
            <a:r>
              <a:rPr lang="fr-FR" dirty="0">
                <a:solidFill>
                  <a:schemeClr val="tx1"/>
                </a:solidFill>
              </a:rPr>
              <a:t> </a:t>
            </a:r>
            <a:r>
              <a:rPr lang="ar-AE" dirty="0">
                <a:solidFill>
                  <a:schemeClr val="tx1"/>
                </a:solidFill>
              </a:rPr>
              <a:t>للرسوم المتحرّكة عبر الزمن) و</a:t>
            </a:r>
            <a:r>
              <a:rPr lang="fr-FR" dirty="0">
                <a:solidFill>
                  <a:schemeClr val="tx1"/>
                </a:solidFill>
              </a:rPr>
              <a:t>Tooltip</a:t>
            </a:r>
            <a:r>
              <a:rPr lang="ar-AE" dirty="0">
                <a:solidFill>
                  <a:schemeClr val="tx1"/>
                </a:solidFill>
              </a:rPr>
              <a:t>(</a:t>
            </a:r>
            <a:r>
              <a:rPr lang="fr-FR" dirty="0">
                <a:solidFill>
                  <a:schemeClr val="tx1"/>
                </a:solidFill>
              </a:rPr>
              <a:t> </a:t>
            </a:r>
            <a:r>
              <a:rPr lang="ar-AE" dirty="0">
                <a:solidFill>
                  <a:schemeClr val="tx1"/>
                </a:solidFill>
              </a:rPr>
              <a:t>للتلميحات المخصّصة).</a:t>
            </a:r>
          </a:p>
        </p:txBody>
      </p:sp>
      <p:sp>
        <p:nvSpPr>
          <p:cNvPr id="9" name="TextBox 7">
            <a:extLst>
              <a:ext uri="{FF2B5EF4-FFF2-40B4-BE49-F238E27FC236}">
                <a16:creationId xmlns:a16="http://schemas.microsoft.com/office/drawing/2014/main" id="{D67EE74C-1175-9E7F-EA1C-B14D55A3808E}"/>
              </a:ext>
            </a:extLst>
          </p:cNvPr>
          <p:cNvSpPr txBox="1"/>
          <p:nvPr/>
        </p:nvSpPr>
        <p:spPr>
          <a:xfrm>
            <a:off x="998763" y="3569673"/>
            <a:ext cx="10583773"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ورقة العمل (</a:t>
            </a:r>
            <a:r>
              <a:rPr lang="fr-FR" b="1" dirty="0">
                <a:solidFill>
                  <a:srgbClr val="C00000"/>
                </a:solidFill>
              </a:rPr>
              <a:t>Worksheet</a:t>
            </a:r>
            <a:r>
              <a:rPr lang="ar-AE" b="1" dirty="0">
                <a:solidFill>
                  <a:srgbClr val="C00000"/>
                </a:solidFill>
              </a:rPr>
              <a:t>)</a:t>
            </a:r>
            <a:endParaRPr lang="fr-FR" b="1" dirty="0">
              <a:solidFill>
                <a:srgbClr val="C00000"/>
              </a:solidFill>
            </a:endParaRPr>
          </a:p>
          <a:p>
            <a:r>
              <a:rPr lang="ar-AE" dirty="0">
                <a:solidFill>
                  <a:schemeClr val="tx1"/>
                </a:solidFill>
              </a:rPr>
              <a:t>المساحة الرئيسية حيث تنشئ التصوّرات البصرية الفردية.</a:t>
            </a:r>
          </a:p>
        </p:txBody>
      </p:sp>
      <p:sp>
        <p:nvSpPr>
          <p:cNvPr id="8" name="TextBox 7">
            <a:extLst>
              <a:ext uri="{FF2B5EF4-FFF2-40B4-BE49-F238E27FC236}">
                <a16:creationId xmlns:a16="http://schemas.microsoft.com/office/drawing/2014/main" id="{A23AC4C1-6072-C925-DC3E-63854397CBA1}"/>
              </a:ext>
            </a:extLst>
          </p:cNvPr>
          <p:cNvSpPr txBox="1"/>
          <p:nvPr/>
        </p:nvSpPr>
        <p:spPr>
          <a:xfrm>
            <a:off x="1005840" y="5048717"/>
            <a:ext cx="10583773"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لوحة المعلومات(</a:t>
            </a:r>
            <a:r>
              <a:rPr lang="fr-FR" b="1" dirty="0">
                <a:solidFill>
                  <a:srgbClr val="C00000"/>
                </a:solidFill>
              </a:rPr>
              <a:t>Dashboard</a:t>
            </a:r>
            <a:r>
              <a:rPr lang="ar-AE" b="1" dirty="0">
                <a:solidFill>
                  <a:srgbClr val="C00000"/>
                </a:solidFill>
              </a:rPr>
              <a:t>)</a:t>
            </a:r>
            <a:endParaRPr lang="fr-FR" b="1" dirty="0">
              <a:solidFill>
                <a:srgbClr val="C00000"/>
              </a:solidFill>
            </a:endParaRPr>
          </a:p>
          <a:p>
            <a:r>
              <a:rPr lang="ar-AE" dirty="0">
                <a:solidFill>
                  <a:schemeClr val="tx1"/>
                </a:solidFill>
              </a:rPr>
              <a:t>صفحة تجمع عدّة أوراق عمل في عرض واحد تفاعلي.</a:t>
            </a:r>
          </a:p>
        </p:txBody>
      </p:sp>
    </p:spTree>
    <p:extLst>
      <p:ext uri="{BB962C8B-B14F-4D97-AF65-F5344CB8AC3E}">
        <p14:creationId xmlns:p14="http://schemas.microsoft.com/office/powerpoint/2010/main" val="25651801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8"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63F2E9-A930-6A73-49A7-D444AEF2364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AC1CC13-D9CE-96C1-936E-EEFC3BA335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32EF6A9-CC93-4398-DC5C-D424D3493F2A}"/>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AB6AF558-D17E-A40C-3A7E-88CF45AEF004}"/>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23F757FB-C52C-2587-2D7F-5307406E5E73}"/>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فلسفة </a:t>
              </a:r>
              <a:r>
                <a:rPr lang="fr-FR" sz="4000" b="1" dirty="0">
                  <a:solidFill>
                    <a:srgbClr val="006666"/>
                  </a:solidFill>
                  <a:latin typeface="Adobe Arabic" panose="02040503050201020203" pitchFamily="18" charset="-78"/>
                  <a:cs typeface="Adobe Arabic" panose="02040503050201020203" pitchFamily="18" charset="-78"/>
                </a:rPr>
                <a:t>Show Me"</a:t>
              </a:r>
              <a:r>
                <a:rPr lang="ar-AE" sz="4000" b="1" dirty="0">
                  <a:solidFill>
                    <a:srgbClr val="006666"/>
                  </a:solidFill>
                  <a:latin typeface="Adobe Arabic" panose="02040503050201020203" pitchFamily="18" charset="-78"/>
                  <a:cs typeface="Adobe Arabic" panose="02040503050201020203" pitchFamily="18" charset="-78"/>
                </a:rPr>
                <a:t>":</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C847D3EE-91A3-67E3-BDCB-366739B7CD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F7D4736E-AD4A-286E-E8F8-A5E6E730D010}"/>
              </a:ext>
            </a:extLst>
          </p:cNvPr>
          <p:cNvSpPr txBox="1"/>
          <p:nvPr/>
        </p:nvSpPr>
        <p:spPr>
          <a:xfrm>
            <a:off x="7792720" y="2090629"/>
            <a:ext cx="3789817" cy="2858475"/>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زرّ "</a:t>
            </a:r>
            <a:r>
              <a:rPr lang="fr-FR" dirty="0">
                <a:solidFill>
                  <a:schemeClr val="tx1"/>
                </a:solidFill>
              </a:rPr>
              <a:t>" Show Me </a:t>
            </a:r>
            <a:r>
              <a:rPr lang="ar-AE" dirty="0">
                <a:solidFill>
                  <a:schemeClr val="tx1"/>
                </a:solidFill>
              </a:rPr>
              <a:t>في الزاوية اليمنى العليا هو ميزة ذكية تقترح أفضل أنواع التصوّرات بناءً على الحقول التي اخترتها. إنّها طريقة رائعة للمبتدئين لاستكشاف الخيارات المتاحة.</a:t>
            </a:r>
          </a:p>
        </p:txBody>
      </p:sp>
      <p:pic>
        <p:nvPicPr>
          <p:cNvPr id="10" name="Picture 7">
            <a:extLst>
              <a:ext uri="{FF2B5EF4-FFF2-40B4-BE49-F238E27FC236}">
                <a16:creationId xmlns:a16="http://schemas.microsoft.com/office/drawing/2014/main" id="{39005059-42DE-AD5C-CDD6-7A7406CBDF1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1198880"/>
            <a:ext cx="7538150" cy="4907280"/>
          </a:xfrm>
          <a:prstGeom prst="rect">
            <a:avLst/>
          </a:prstGeom>
          <a:noFill/>
        </p:spPr>
      </p:pic>
    </p:spTree>
    <p:extLst>
      <p:ext uri="{BB962C8B-B14F-4D97-AF65-F5344CB8AC3E}">
        <p14:creationId xmlns:p14="http://schemas.microsoft.com/office/powerpoint/2010/main" val="7471185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6F700-9FD6-547A-7D19-3876E5B2DD2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4D022C9-1A37-B8FC-62B2-DA293F1848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108CC08-C05D-EFBE-4FD8-F47EC73AE307}"/>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BCF731DF-1DEF-0945-A82A-B1EC0E375D41}"/>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EE5AD68B-1184-3C5A-9C3A-9D1E8FEE86E8}"/>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ربط البيانات:</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2CC8BE31-78C3-AF72-BCE4-50769E029C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89DF080B-D6AD-4F0D-0707-34DA72E0ED75}"/>
              </a:ext>
            </a:extLst>
          </p:cNvPr>
          <p:cNvSpPr txBox="1"/>
          <p:nvPr/>
        </p:nvSpPr>
        <p:spPr>
          <a:xfrm>
            <a:off x="7792720" y="2090629"/>
            <a:ext cx="3789817" cy="3063659"/>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الاتصال بالبيانات</a:t>
            </a:r>
          </a:p>
          <a:p>
            <a:r>
              <a:rPr lang="ar-AE" dirty="0">
                <a:solidFill>
                  <a:schemeClr val="tx1"/>
                </a:solidFill>
              </a:rPr>
              <a:t>فتح آخر المصنفات (</a:t>
            </a:r>
            <a:r>
              <a:rPr lang="fr-FR" dirty="0">
                <a:solidFill>
                  <a:schemeClr val="tx1"/>
                </a:solidFill>
              </a:rPr>
              <a:t>workbooks</a:t>
            </a:r>
            <a:r>
              <a:rPr lang="ar-AE" dirty="0">
                <a:solidFill>
                  <a:schemeClr val="tx1"/>
                </a:solidFill>
              </a:rPr>
              <a:t>)</a:t>
            </a:r>
            <a:r>
              <a:rPr lang="fr-FR" dirty="0">
                <a:solidFill>
                  <a:schemeClr val="tx1"/>
                </a:solidFill>
              </a:rPr>
              <a:t> </a:t>
            </a:r>
            <a:r>
              <a:rPr lang="ar-AE" dirty="0">
                <a:solidFill>
                  <a:schemeClr val="tx1"/>
                </a:solidFill>
              </a:rPr>
              <a:t>التي تم الدخول عليها.</a:t>
            </a:r>
          </a:p>
          <a:p>
            <a:r>
              <a:rPr lang="ar-AE" dirty="0">
                <a:solidFill>
                  <a:schemeClr val="tx1"/>
                </a:solidFill>
              </a:rPr>
              <a:t>تعليمات وشروحات مقدمة من تابلو والاطلاع على أعمال الآخرين من خلال </a:t>
            </a:r>
            <a:r>
              <a:rPr lang="fr-FR" dirty="0">
                <a:solidFill>
                  <a:schemeClr val="tx1"/>
                </a:solidFill>
              </a:rPr>
              <a:t>VIZ OF THE DAY</a:t>
            </a:r>
          </a:p>
        </p:txBody>
      </p:sp>
      <p:pic>
        <p:nvPicPr>
          <p:cNvPr id="8" name="Picture 9">
            <a:extLst>
              <a:ext uri="{FF2B5EF4-FFF2-40B4-BE49-F238E27FC236}">
                <a16:creationId xmlns:a16="http://schemas.microsoft.com/office/drawing/2014/main" id="{EEF4A00D-6031-93D7-3880-B185EA412B6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0711" y="1517664"/>
            <a:ext cx="7151902" cy="4209588"/>
          </a:xfrm>
          <a:prstGeom prst="rect">
            <a:avLst/>
          </a:prstGeom>
          <a:noFill/>
        </p:spPr>
      </p:pic>
    </p:spTree>
    <p:extLst>
      <p:ext uri="{BB962C8B-B14F-4D97-AF65-F5344CB8AC3E}">
        <p14:creationId xmlns:p14="http://schemas.microsoft.com/office/powerpoint/2010/main" val="1912395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5E0CA-8822-B170-4C56-4EE477D72AE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A313A71-C34A-1509-71BB-D79D7671A0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6D053EE-4AD9-9CB8-35BA-978F6DE20132}"/>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E6558906-E6F7-E902-6E2B-451C22699389}"/>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2DC13356-60F2-5103-D823-F86C7BBB8558}"/>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الاتصال بالبيانات</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21E7732F-6A65-7D6A-A252-B893224DEF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C2EBDAC5-C82B-0516-74BA-006394DBE890}"/>
              </a:ext>
            </a:extLst>
          </p:cNvPr>
          <p:cNvSpPr txBox="1"/>
          <p:nvPr/>
        </p:nvSpPr>
        <p:spPr>
          <a:xfrm>
            <a:off x="7799796" y="2271885"/>
            <a:ext cx="3789817" cy="203902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chemeClr val="tx1"/>
                </a:solidFill>
              </a:rPr>
              <a:t>الخطوات:</a:t>
            </a:r>
          </a:p>
          <a:p>
            <a:r>
              <a:rPr lang="ar-AE" dirty="0">
                <a:solidFill>
                  <a:schemeClr val="tx1"/>
                </a:solidFill>
              </a:rPr>
              <a:t> من </a:t>
            </a:r>
            <a:r>
              <a:rPr lang="fr-FR" dirty="0">
                <a:solidFill>
                  <a:schemeClr val="tx1"/>
                </a:solidFill>
              </a:rPr>
              <a:t>connect  </a:t>
            </a:r>
            <a:r>
              <a:rPr lang="ar-AE" dirty="0">
                <a:solidFill>
                  <a:schemeClr val="tx1"/>
                </a:solidFill>
              </a:rPr>
              <a:t> نختار </a:t>
            </a:r>
            <a:r>
              <a:rPr lang="fr-FR" dirty="0">
                <a:solidFill>
                  <a:schemeClr val="tx1"/>
                </a:solidFill>
              </a:rPr>
              <a:t>Microsoft excel </a:t>
            </a:r>
            <a:r>
              <a:rPr lang="ar-AE" dirty="0">
                <a:solidFill>
                  <a:schemeClr val="tx1"/>
                </a:solidFill>
              </a:rPr>
              <a:t>ونختار الملف ثم تظهر لنا صفحة مصدر البيانات </a:t>
            </a:r>
          </a:p>
        </p:txBody>
      </p:sp>
      <p:pic>
        <p:nvPicPr>
          <p:cNvPr id="9" name="Picture 17">
            <a:extLst>
              <a:ext uri="{FF2B5EF4-FFF2-40B4-BE49-F238E27FC236}">
                <a16:creationId xmlns:a16="http://schemas.microsoft.com/office/drawing/2014/main" id="{2A7ABBD6-B55F-0931-E7A9-5B6EEF1FDAD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42433" y="1473200"/>
            <a:ext cx="7424670" cy="4155440"/>
          </a:xfrm>
          <a:prstGeom prst="rect">
            <a:avLst/>
          </a:prstGeom>
          <a:noFill/>
        </p:spPr>
      </p:pic>
    </p:spTree>
    <p:extLst>
      <p:ext uri="{BB962C8B-B14F-4D97-AF65-F5344CB8AC3E}">
        <p14:creationId xmlns:p14="http://schemas.microsoft.com/office/powerpoint/2010/main" val="2173776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22690-49AA-3C31-D5B6-0F8FE88B65A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506BA23-5BCE-7C84-6951-5A7957D2D9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C6ED9F8-D498-D80A-C2E6-B9F51B158796}"/>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937F0964-CAAA-97EE-604D-E2F7110ADCCB}"/>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2809A6FF-DF13-8CAB-5C95-2FE74BEC5A7F}"/>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الاتصال بالبيانات</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B749FC53-3116-D6B3-8815-99F02D3701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BE53FB74-D4C6-7C98-B194-7B467FA65E09}"/>
              </a:ext>
            </a:extLst>
          </p:cNvPr>
          <p:cNvSpPr txBox="1"/>
          <p:nvPr/>
        </p:nvSpPr>
        <p:spPr>
          <a:xfrm>
            <a:off x="7799796" y="2271885"/>
            <a:ext cx="3789817" cy="203902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chemeClr val="tx1"/>
                </a:solidFill>
              </a:rPr>
              <a:t>الخطوات:</a:t>
            </a:r>
          </a:p>
          <a:p>
            <a:r>
              <a:rPr lang="ar-AE" dirty="0">
                <a:solidFill>
                  <a:schemeClr val="tx1"/>
                </a:solidFill>
              </a:rPr>
              <a:t>نقوم بسحب الجدول من المنطقة اليسرى إلى منطقة الوسط كما في الصورة أدناه:</a:t>
            </a:r>
          </a:p>
        </p:txBody>
      </p:sp>
      <p:pic>
        <p:nvPicPr>
          <p:cNvPr id="10" name="Picture 23" descr="A screenshot of a computer&#10;&#10;Description automatically generated">
            <a:extLst>
              <a:ext uri="{FF2B5EF4-FFF2-40B4-BE49-F238E27FC236}">
                <a16:creationId xmlns:a16="http://schemas.microsoft.com/office/drawing/2014/main" id="{35B14BF7-03DF-07C1-B328-C81B5656C2D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2846" y="1728557"/>
            <a:ext cx="7484550" cy="3915582"/>
          </a:xfrm>
          <a:prstGeom prst="rect">
            <a:avLst/>
          </a:prstGeom>
        </p:spPr>
      </p:pic>
    </p:spTree>
    <p:extLst>
      <p:ext uri="{BB962C8B-B14F-4D97-AF65-F5344CB8AC3E}">
        <p14:creationId xmlns:p14="http://schemas.microsoft.com/office/powerpoint/2010/main" val="39445643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F427A-3323-27D6-2752-2D781DA007D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515C846-64EA-A3A8-37E5-C4D3C4428E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FA91FC4-780D-062C-83DD-C869E7F6A31D}"/>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24D80D0C-E343-2713-40DD-FFC86EE8A502}"/>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7264F010-3875-4BAD-0040-8AAFD3F32F86}"/>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الاتصال بالبيانات</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1AF7CD76-8093-E77C-BABE-24F062C09C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E9C5F0E3-A3EB-3D60-A930-74A14996140F}"/>
              </a:ext>
            </a:extLst>
          </p:cNvPr>
          <p:cNvSpPr txBox="1"/>
          <p:nvPr/>
        </p:nvSpPr>
        <p:spPr>
          <a:xfrm>
            <a:off x="7799796" y="2271885"/>
            <a:ext cx="3789817" cy="388311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chemeClr val="tx1"/>
                </a:solidFill>
              </a:rPr>
              <a:t>الخطوات:</a:t>
            </a:r>
          </a:p>
          <a:p>
            <a:r>
              <a:rPr lang="ar-AE" dirty="0">
                <a:solidFill>
                  <a:schemeClr val="tx1"/>
                </a:solidFill>
              </a:rPr>
              <a:t>سنلاحظ أنه تم عمل ربط تلقائي بين جدول </a:t>
            </a:r>
            <a:r>
              <a:rPr lang="fr-FR" dirty="0">
                <a:solidFill>
                  <a:schemeClr val="tx1"/>
                </a:solidFill>
              </a:rPr>
              <a:t>Orders </a:t>
            </a:r>
            <a:r>
              <a:rPr lang="ar-AE" dirty="0">
                <a:solidFill>
                  <a:schemeClr val="tx1"/>
                </a:solidFill>
              </a:rPr>
              <a:t>وجدول </a:t>
            </a:r>
            <a:r>
              <a:rPr lang="fr-FR" dirty="0">
                <a:solidFill>
                  <a:schemeClr val="tx1"/>
                </a:solidFill>
              </a:rPr>
              <a:t>people </a:t>
            </a:r>
            <a:r>
              <a:rPr lang="ar-AE" dirty="0">
                <a:solidFill>
                  <a:schemeClr val="tx1"/>
                </a:solidFill>
              </a:rPr>
              <a:t>ونوعه ربط داخلي (</a:t>
            </a:r>
            <a:r>
              <a:rPr lang="fr-FR" dirty="0">
                <a:solidFill>
                  <a:schemeClr val="tx1"/>
                </a:solidFill>
              </a:rPr>
              <a:t>Inner Join</a:t>
            </a:r>
            <a:r>
              <a:rPr lang="ar-AE" dirty="0">
                <a:solidFill>
                  <a:schemeClr val="tx1"/>
                </a:solidFill>
              </a:rPr>
              <a:t>)</a:t>
            </a:r>
            <a:r>
              <a:rPr lang="fr-FR" dirty="0">
                <a:solidFill>
                  <a:schemeClr val="tx1"/>
                </a:solidFill>
              </a:rPr>
              <a:t> </a:t>
            </a:r>
            <a:r>
              <a:rPr lang="ar-AE" dirty="0">
                <a:solidFill>
                  <a:schemeClr val="tx1"/>
                </a:solidFill>
              </a:rPr>
              <a:t>لإن هناك عمود مشترك بينهم وهو </a:t>
            </a:r>
            <a:r>
              <a:rPr lang="fr-FR" dirty="0">
                <a:solidFill>
                  <a:schemeClr val="tx1"/>
                </a:solidFill>
              </a:rPr>
              <a:t>Region </a:t>
            </a:r>
            <a:r>
              <a:rPr lang="ar-AE" dirty="0">
                <a:solidFill>
                  <a:schemeClr val="tx1"/>
                </a:solidFill>
              </a:rPr>
              <a:t>الربط التلقائي يكون ربط داخلي لكن يمكننا تغييره كما في الصورة.</a:t>
            </a:r>
          </a:p>
        </p:txBody>
      </p:sp>
      <p:pic>
        <p:nvPicPr>
          <p:cNvPr id="8" name="Picture 24" descr="A screenshot of a computer&#10;&#10;Description automatically generated">
            <a:extLst>
              <a:ext uri="{FF2B5EF4-FFF2-40B4-BE49-F238E27FC236}">
                <a16:creationId xmlns:a16="http://schemas.microsoft.com/office/drawing/2014/main" id="{39A1ACBB-78CB-F15F-B3E8-978CEA424AE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518113"/>
            <a:ext cx="7506472" cy="4222288"/>
          </a:xfrm>
          <a:prstGeom prst="rect">
            <a:avLst/>
          </a:prstGeom>
        </p:spPr>
      </p:pic>
    </p:spTree>
    <p:extLst>
      <p:ext uri="{BB962C8B-B14F-4D97-AF65-F5344CB8AC3E}">
        <p14:creationId xmlns:p14="http://schemas.microsoft.com/office/powerpoint/2010/main" val="33075773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29B13-3AE2-CF89-EC54-E5FD9C7ED66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059B189-2A3A-8EDA-947B-CB7EB433AB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4796ACB-F4DF-EE3E-CE8F-7FEFB8184DFF}"/>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مفهوم الذكاء الاصطناعي وعلاقته بعلم البيانات</a:t>
            </a:r>
          </a:p>
        </p:txBody>
      </p:sp>
      <p:grpSp>
        <p:nvGrpSpPr>
          <p:cNvPr id="4" name="Group 36">
            <a:extLst>
              <a:ext uri="{FF2B5EF4-FFF2-40B4-BE49-F238E27FC236}">
                <a16:creationId xmlns:a16="http://schemas.microsoft.com/office/drawing/2014/main" id="{08E442BC-BFDC-2993-A71C-78982D2FD55B}"/>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AD622D4B-A169-2F20-83B4-7198B6B00139}"/>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تعريف الذكاء الاصطناعي</a:t>
              </a:r>
            </a:p>
          </p:txBody>
        </p:sp>
        <p:pic>
          <p:nvPicPr>
            <p:cNvPr id="6" name="Picture 2" descr="Idea ">
              <a:extLst>
                <a:ext uri="{FF2B5EF4-FFF2-40B4-BE49-F238E27FC236}">
                  <a16:creationId xmlns:a16="http://schemas.microsoft.com/office/drawing/2014/main" id="{573A6496-B0E3-885A-1AD7-5B13BA3F93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extBox 2">
            <a:extLst>
              <a:ext uri="{FF2B5EF4-FFF2-40B4-BE49-F238E27FC236}">
                <a16:creationId xmlns:a16="http://schemas.microsoft.com/office/drawing/2014/main" id="{F0D7FC73-F2C0-E452-7D32-2F59CD3D4D07}"/>
              </a:ext>
            </a:extLst>
          </p:cNvPr>
          <p:cNvSpPr txBox="1"/>
          <p:nvPr/>
        </p:nvSpPr>
        <p:spPr>
          <a:xfrm>
            <a:off x="4226560" y="2251565"/>
            <a:ext cx="7573554"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الذكاء الاصطناعي (</a:t>
            </a:r>
            <a:r>
              <a:rPr lang="fr-FR" dirty="0">
                <a:solidFill>
                  <a:schemeClr val="tx1"/>
                </a:solidFill>
              </a:rPr>
              <a:t>Artificial Intelligence – AI</a:t>
            </a:r>
            <a:r>
              <a:rPr lang="ar-AE" dirty="0">
                <a:solidFill>
                  <a:schemeClr val="tx1"/>
                </a:solidFill>
              </a:rPr>
              <a:t>)</a:t>
            </a:r>
            <a:r>
              <a:rPr lang="fr-FR" dirty="0">
                <a:solidFill>
                  <a:schemeClr val="tx1"/>
                </a:solidFill>
              </a:rPr>
              <a:t> </a:t>
            </a:r>
            <a:r>
              <a:rPr lang="ar-SA" dirty="0">
                <a:solidFill>
                  <a:schemeClr val="tx1"/>
                </a:solidFill>
              </a:rPr>
              <a:t>هو مجال علمي يهدف إلى تطوير أنظمة حاسوبيّة قادرة على أداء مهامّ تتطلّب عادةً ذكاءً بشريّاً، مثل: التعلّم، التفكير، حلّ المشكلات، فهم اللغة، والإدراك البصري.</a:t>
            </a:r>
            <a:endParaRPr lang="en-US" dirty="0">
              <a:solidFill>
                <a:schemeClr val="tx1"/>
              </a:solidFill>
            </a:endParaRPr>
          </a:p>
        </p:txBody>
      </p:sp>
      <p:sp>
        <p:nvSpPr>
          <p:cNvPr id="2" name="TextBox 2">
            <a:extLst>
              <a:ext uri="{FF2B5EF4-FFF2-40B4-BE49-F238E27FC236}">
                <a16:creationId xmlns:a16="http://schemas.microsoft.com/office/drawing/2014/main" id="{A9E2A13B-157F-167D-32DB-74D4FFDDDA6D}"/>
              </a:ext>
            </a:extLst>
          </p:cNvPr>
          <p:cNvSpPr txBox="1"/>
          <p:nvPr/>
        </p:nvSpPr>
        <p:spPr>
          <a:xfrm>
            <a:off x="4307840" y="4655349"/>
            <a:ext cx="757355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يُعرّف </a:t>
            </a:r>
            <a:r>
              <a:rPr lang="fr-FR" dirty="0">
                <a:solidFill>
                  <a:schemeClr val="tx1"/>
                </a:solidFill>
              </a:rPr>
              <a:t>John McCarthy، </a:t>
            </a:r>
            <a:r>
              <a:rPr lang="ar-SA" dirty="0">
                <a:solidFill>
                  <a:schemeClr val="tx1"/>
                </a:solidFill>
              </a:rPr>
              <a:t>مؤسّس مصطلح الذكاء الاصطناعي عام 1956، الذكاء الاصطناعي بأنّه: "علم وهندسة صنع آلات ذكيّة".</a:t>
            </a:r>
            <a:endParaRPr lang="en-US" dirty="0">
              <a:solidFill>
                <a:schemeClr val="tx1"/>
              </a:solidFill>
            </a:endParaRPr>
          </a:p>
        </p:txBody>
      </p:sp>
      <p:pic>
        <p:nvPicPr>
          <p:cNvPr id="10" name="صورة 9" descr="صورة تحتوي على أبيض, التصميم&#10;&#10;قد يكون المحتوى الذي تم إنشاؤه بواسطة الذكاء الاصطناعي غير صحيح.">
            <a:extLst>
              <a:ext uri="{FF2B5EF4-FFF2-40B4-BE49-F238E27FC236}">
                <a16:creationId xmlns:a16="http://schemas.microsoft.com/office/drawing/2014/main" id="{2A269777-73E7-905D-C296-261C0DD1F2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800" y="2269009"/>
            <a:ext cx="2915920" cy="2915920"/>
          </a:xfrm>
          <a:prstGeom prst="rect">
            <a:avLst/>
          </a:prstGeom>
        </p:spPr>
      </p:pic>
    </p:spTree>
    <p:extLst>
      <p:ext uri="{BB962C8B-B14F-4D97-AF65-F5344CB8AC3E}">
        <p14:creationId xmlns:p14="http://schemas.microsoft.com/office/powerpoint/2010/main" val="27722015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69062-E2FA-F8F9-046B-44FEC855099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1A3D738-6B63-1DDD-3327-73D9886D8E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0E2BC8E-044E-CA0D-596B-41CA5570EF1D}"/>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5A3CDB8A-629F-42C3-B75F-142B6017B4EE}"/>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2A1427CE-6721-C20D-FF70-563BB3FF1516}"/>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الاتصال بالبيانات</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5741D2F2-7DF0-2B31-8BBC-C7C7BE3355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A3E925F2-C46A-E42A-F630-E57B52E5383E}"/>
              </a:ext>
            </a:extLst>
          </p:cNvPr>
          <p:cNvSpPr txBox="1"/>
          <p:nvPr/>
        </p:nvSpPr>
        <p:spPr>
          <a:xfrm>
            <a:off x="7974797" y="2409490"/>
            <a:ext cx="3789817" cy="203902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chemeClr val="tx1"/>
                </a:solidFill>
              </a:rPr>
              <a:t>الخطوات:</a:t>
            </a:r>
          </a:p>
          <a:p>
            <a:r>
              <a:rPr lang="ar-AE" dirty="0">
                <a:solidFill>
                  <a:schemeClr val="tx1"/>
                </a:solidFill>
              </a:rPr>
              <a:t>أما لو كان العمود المشترك ليس له نفس الاسم في الجدولين فسنقوم باختيار ذلك يدويا. </a:t>
            </a:r>
          </a:p>
        </p:txBody>
      </p:sp>
      <p:pic>
        <p:nvPicPr>
          <p:cNvPr id="9" name="Picture 25" descr="A screenshot of a computer&#10;&#10;Description automatically generated">
            <a:extLst>
              <a:ext uri="{FF2B5EF4-FFF2-40B4-BE49-F238E27FC236}">
                <a16:creationId xmlns:a16="http://schemas.microsoft.com/office/drawing/2014/main" id="{0446632A-AB1E-877B-6195-A95741F7E22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0686" y="1374614"/>
            <a:ext cx="7359908" cy="4139848"/>
          </a:xfrm>
          <a:prstGeom prst="rect">
            <a:avLst/>
          </a:prstGeom>
        </p:spPr>
      </p:pic>
    </p:spTree>
    <p:extLst>
      <p:ext uri="{BB962C8B-B14F-4D97-AF65-F5344CB8AC3E}">
        <p14:creationId xmlns:p14="http://schemas.microsoft.com/office/powerpoint/2010/main" val="8424018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580BE-3724-6317-863D-178C5646523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FCBC0A7-B79C-6465-3834-9CF4C47912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8F3D8268-2188-91F8-A561-4C114577F23B}"/>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705E2BF2-37F8-BE19-525D-1AD7DE5131E1}"/>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55168D5B-DC0B-C67A-0A30-81C23D573074}"/>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الاتصال بالبيانات</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AF8D310E-E486-CEC8-2CB0-3BE0091343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0A2747DF-4822-F7BE-A5BB-EEAA5897CBB1}"/>
              </a:ext>
            </a:extLst>
          </p:cNvPr>
          <p:cNvSpPr txBox="1"/>
          <p:nvPr/>
        </p:nvSpPr>
        <p:spPr>
          <a:xfrm>
            <a:off x="7974797" y="2409490"/>
            <a:ext cx="3789817" cy="388311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أيضًا تم الربط تلقائيا بين جدولي </a:t>
            </a:r>
            <a:r>
              <a:rPr lang="fr-FR" dirty="0">
                <a:solidFill>
                  <a:schemeClr val="tx1"/>
                </a:solidFill>
              </a:rPr>
              <a:t>Orders </a:t>
            </a:r>
            <a:r>
              <a:rPr lang="ar-AE" dirty="0">
                <a:solidFill>
                  <a:schemeClr val="tx1"/>
                </a:solidFill>
              </a:rPr>
              <a:t>و </a:t>
            </a:r>
            <a:r>
              <a:rPr lang="fr-FR" dirty="0">
                <a:solidFill>
                  <a:schemeClr val="tx1"/>
                </a:solidFill>
              </a:rPr>
              <a:t>Returns </a:t>
            </a:r>
            <a:r>
              <a:rPr lang="ar-AE" dirty="0">
                <a:solidFill>
                  <a:schemeClr val="tx1"/>
                </a:solidFill>
              </a:rPr>
              <a:t>على العمود المشترك </a:t>
            </a:r>
            <a:r>
              <a:rPr lang="fr-FR" dirty="0">
                <a:solidFill>
                  <a:schemeClr val="tx1"/>
                </a:solidFill>
              </a:rPr>
              <a:t>order Id</a:t>
            </a:r>
            <a:endParaRPr lang="ar-AE" dirty="0">
              <a:solidFill>
                <a:schemeClr val="tx1"/>
              </a:solidFill>
            </a:endParaRPr>
          </a:p>
          <a:p>
            <a:r>
              <a:rPr lang="ar-AE" dirty="0">
                <a:solidFill>
                  <a:schemeClr val="tx1"/>
                </a:solidFill>
              </a:rPr>
              <a:t>الآن نلاحظ أن النتيجة لجميع الجداول التي تم ربطها توجد في منطقة البيانات وأن الحد الأعلى للصفوف التي تعرض في هذه المنطقة هو ١٠ آلاف صف.</a:t>
            </a:r>
          </a:p>
        </p:txBody>
      </p:sp>
      <p:pic>
        <p:nvPicPr>
          <p:cNvPr id="8" name="Picture 27">
            <a:extLst>
              <a:ext uri="{FF2B5EF4-FFF2-40B4-BE49-F238E27FC236}">
                <a16:creationId xmlns:a16="http://schemas.microsoft.com/office/drawing/2014/main" id="{99A9A546-5C44-61D9-3350-4C91CE6FACF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1461598"/>
            <a:ext cx="7712120" cy="4126402"/>
          </a:xfrm>
          <a:prstGeom prst="rect">
            <a:avLst/>
          </a:prstGeom>
          <a:noFill/>
        </p:spPr>
      </p:pic>
    </p:spTree>
    <p:extLst>
      <p:ext uri="{BB962C8B-B14F-4D97-AF65-F5344CB8AC3E}">
        <p14:creationId xmlns:p14="http://schemas.microsoft.com/office/powerpoint/2010/main" val="10076844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F1CF1-9757-2D90-7FAA-7B1C3E41390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1286DAB-259C-E6B7-1D34-39B32C3BD1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514ADA09-A262-6FAD-5ED4-17C72ED2DC21}"/>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09B9555D-C5AF-2CB1-3594-79302346E4A4}"/>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7711CCBD-D6A0-7859-5357-CC288BE67C21}"/>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أنواع البيانات في الملف:</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BE115C75-796B-EF7B-CE86-56ABBEA9CE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28">
            <a:extLst>
              <a:ext uri="{FF2B5EF4-FFF2-40B4-BE49-F238E27FC236}">
                <a16:creationId xmlns:a16="http://schemas.microsoft.com/office/drawing/2014/main" id="{B7A904AC-554B-43EC-01D4-528C12275211}"/>
              </a:ext>
            </a:extLst>
          </p:cNvPr>
          <p:cNvGrpSpPr/>
          <p:nvPr/>
        </p:nvGrpSpPr>
        <p:grpSpPr>
          <a:xfrm>
            <a:off x="7837599" y="3744696"/>
            <a:ext cx="2914765" cy="2566295"/>
            <a:chOff x="4762420" y="2074039"/>
            <a:chExt cx="3147177" cy="2771244"/>
          </a:xfrm>
        </p:grpSpPr>
        <p:sp>
          <p:nvSpPr>
            <p:cNvPr id="10" name="Freeform 6">
              <a:extLst>
                <a:ext uri="{FF2B5EF4-FFF2-40B4-BE49-F238E27FC236}">
                  <a16:creationId xmlns:a16="http://schemas.microsoft.com/office/drawing/2014/main" id="{4931F627-7380-D804-9EDE-649D00B104FE}"/>
                </a:ext>
              </a:extLst>
            </p:cNvPr>
            <p:cNvSpPr>
              <a:spLocks/>
            </p:cNvSpPr>
            <p:nvPr/>
          </p:nvSpPr>
          <p:spPr bwMode="auto">
            <a:xfrm>
              <a:off x="4856036" y="2074039"/>
              <a:ext cx="2099020" cy="2100528"/>
            </a:xfrm>
            <a:custGeom>
              <a:avLst/>
              <a:gdLst>
                <a:gd name="T0" fmla="*/ 309 w 580"/>
                <a:gd name="T1" fmla="*/ 11 h 580"/>
                <a:gd name="T2" fmla="*/ 569 w 580"/>
                <a:gd name="T3" fmla="*/ 271 h 580"/>
                <a:gd name="T4" fmla="*/ 569 w 580"/>
                <a:gd name="T5" fmla="*/ 309 h 580"/>
                <a:gd name="T6" fmla="*/ 309 w 580"/>
                <a:gd name="T7" fmla="*/ 569 h 580"/>
                <a:gd name="T8" fmla="*/ 271 w 580"/>
                <a:gd name="T9" fmla="*/ 569 h 580"/>
                <a:gd name="T10" fmla="*/ 11 w 580"/>
                <a:gd name="T11" fmla="*/ 309 h 580"/>
                <a:gd name="T12" fmla="*/ 11 w 580"/>
                <a:gd name="T13" fmla="*/ 271 h 580"/>
                <a:gd name="T14" fmla="*/ 271 w 580"/>
                <a:gd name="T15" fmla="*/ 11 h 580"/>
                <a:gd name="T16" fmla="*/ 309 w 580"/>
                <a:gd name="T17" fmla="*/ 1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580">
                  <a:moveTo>
                    <a:pt x="309" y="11"/>
                  </a:moveTo>
                  <a:cubicBezTo>
                    <a:pt x="569" y="271"/>
                    <a:pt x="569" y="271"/>
                    <a:pt x="569" y="271"/>
                  </a:cubicBezTo>
                  <a:cubicBezTo>
                    <a:pt x="580" y="281"/>
                    <a:pt x="580" y="298"/>
                    <a:pt x="569" y="309"/>
                  </a:cubicBezTo>
                  <a:cubicBezTo>
                    <a:pt x="309" y="569"/>
                    <a:pt x="309" y="569"/>
                    <a:pt x="309" y="569"/>
                  </a:cubicBezTo>
                  <a:cubicBezTo>
                    <a:pt x="299" y="580"/>
                    <a:pt x="281" y="580"/>
                    <a:pt x="271" y="569"/>
                  </a:cubicBezTo>
                  <a:cubicBezTo>
                    <a:pt x="11" y="309"/>
                    <a:pt x="11" y="309"/>
                    <a:pt x="11" y="309"/>
                  </a:cubicBezTo>
                  <a:cubicBezTo>
                    <a:pt x="0" y="298"/>
                    <a:pt x="0" y="281"/>
                    <a:pt x="11" y="271"/>
                  </a:cubicBezTo>
                  <a:cubicBezTo>
                    <a:pt x="271" y="11"/>
                    <a:pt x="271" y="11"/>
                    <a:pt x="271" y="11"/>
                  </a:cubicBezTo>
                  <a:cubicBezTo>
                    <a:pt x="281" y="0"/>
                    <a:pt x="299" y="0"/>
                    <a:pt x="309" y="11"/>
                  </a:cubicBezTo>
                  <a:close/>
                </a:path>
              </a:pathLst>
            </a:custGeom>
            <a:solidFill>
              <a:srgbClr val="168489"/>
            </a:solidFill>
            <a:ln>
              <a:noFill/>
            </a:ln>
            <a:effectLst/>
          </p:spPr>
          <p:txBody>
            <a:bodyPr vert="horz" wrap="square" lIns="91440" tIns="45720" rIns="91440" bIns="45720" numCol="1" anchor="t" anchorCtr="0" compatLnSpc="1">
              <a:prstTxWarp prst="textNoShape">
                <a:avLst/>
              </a:prstTxWarp>
              <a:noAutofit/>
            </a:bodyPr>
            <a:lstStyle/>
            <a:p>
              <a:endParaRPr lang="fr-FR" sz="2800" dirty="0"/>
            </a:p>
          </p:txBody>
        </p:sp>
        <p:sp>
          <p:nvSpPr>
            <p:cNvPr id="11" name="TextBox 22">
              <a:extLst>
                <a:ext uri="{FF2B5EF4-FFF2-40B4-BE49-F238E27FC236}">
                  <a16:creationId xmlns:a16="http://schemas.microsoft.com/office/drawing/2014/main" id="{C54ECA61-CEB3-C6CE-721D-9CC9150171D0}"/>
                </a:ext>
              </a:extLst>
            </p:cNvPr>
            <p:cNvSpPr txBox="1"/>
            <p:nvPr/>
          </p:nvSpPr>
          <p:spPr>
            <a:xfrm>
              <a:off x="4762420" y="4280278"/>
              <a:ext cx="3147177" cy="565005"/>
            </a:xfrm>
            <a:prstGeom prst="rect">
              <a:avLst/>
            </a:prstGeom>
            <a:noFill/>
          </p:spPr>
          <p:txBody>
            <a:bodyPr wrap="square">
              <a:spAutoFit/>
            </a:bodyPr>
            <a:lstStyle/>
            <a:p>
              <a:pPr algn="ctr" rtl="1">
                <a:spcAft>
                  <a:spcPts val="800"/>
                </a:spcAft>
                <a:buNone/>
              </a:pPr>
              <a:r>
                <a:rPr lang="ar-AE" sz="28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قيم نصية</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TextBox 22">
              <a:extLst>
                <a:ext uri="{FF2B5EF4-FFF2-40B4-BE49-F238E27FC236}">
                  <a16:creationId xmlns:a16="http://schemas.microsoft.com/office/drawing/2014/main" id="{8BA0C845-8B31-3A05-88A6-02AFB105765B}"/>
                </a:ext>
              </a:extLst>
            </p:cNvPr>
            <p:cNvSpPr txBox="1"/>
            <p:nvPr/>
          </p:nvSpPr>
          <p:spPr>
            <a:xfrm flipH="1">
              <a:off x="5575833" y="2833339"/>
              <a:ext cx="760176" cy="815728"/>
            </a:xfrm>
            <a:prstGeom prst="rect">
              <a:avLst/>
            </a:prstGeom>
            <a:noFill/>
          </p:spPr>
          <p:txBody>
            <a:bodyPr wrap="none" rtlCol="0" anchor="ctr">
              <a:spAutoFit/>
            </a:bodyPr>
            <a:lstStyle/>
            <a:p>
              <a:pPr algn="ctr" fontAlgn="base">
                <a:lnSpc>
                  <a:spcPct val="115000"/>
                </a:lnSpc>
                <a:buNone/>
              </a:pPr>
              <a:r>
                <a:rPr lang="en-US" sz="4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01</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29">
            <a:extLst>
              <a:ext uri="{FF2B5EF4-FFF2-40B4-BE49-F238E27FC236}">
                <a16:creationId xmlns:a16="http://schemas.microsoft.com/office/drawing/2014/main" id="{F6681F82-9AE7-E88E-1BB4-81482F6CC499}"/>
              </a:ext>
            </a:extLst>
          </p:cNvPr>
          <p:cNvGrpSpPr/>
          <p:nvPr/>
        </p:nvGrpSpPr>
        <p:grpSpPr>
          <a:xfrm>
            <a:off x="6478808" y="1815357"/>
            <a:ext cx="3116328" cy="2777561"/>
            <a:chOff x="3295285" y="-9382"/>
            <a:chExt cx="3364813" cy="2999384"/>
          </a:xfrm>
        </p:grpSpPr>
        <p:sp>
          <p:nvSpPr>
            <p:cNvPr id="14" name="Freeform 9">
              <a:extLst>
                <a:ext uri="{FF2B5EF4-FFF2-40B4-BE49-F238E27FC236}">
                  <a16:creationId xmlns:a16="http://schemas.microsoft.com/office/drawing/2014/main" id="{94391690-8A54-0664-A6A4-16BDEBD18A1C}"/>
                </a:ext>
              </a:extLst>
            </p:cNvPr>
            <p:cNvSpPr>
              <a:spLocks/>
            </p:cNvSpPr>
            <p:nvPr/>
          </p:nvSpPr>
          <p:spPr bwMode="auto">
            <a:xfrm>
              <a:off x="3677507" y="890983"/>
              <a:ext cx="2094492" cy="2099019"/>
            </a:xfrm>
            <a:custGeom>
              <a:avLst/>
              <a:gdLst>
                <a:gd name="T0" fmla="*/ 309 w 579"/>
                <a:gd name="T1" fmla="*/ 11 h 580"/>
                <a:gd name="T2" fmla="*/ 569 w 579"/>
                <a:gd name="T3" fmla="*/ 271 h 580"/>
                <a:gd name="T4" fmla="*/ 569 w 579"/>
                <a:gd name="T5" fmla="*/ 310 h 580"/>
                <a:gd name="T6" fmla="*/ 309 w 579"/>
                <a:gd name="T7" fmla="*/ 570 h 580"/>
                <a:gd name="T8" fmla="*/ 270 w 579"/>
                <a:gd name="T9" fmla="*/ 570 h 580"/>
                <a:gd name="T10" fmla="*/ 10 w 579"/>
                <a:gd name="T11" fmla="*/ 310 h 580"/>
                <a:gd name="T12" fmla="*/ 10 w 579"/>
                <a:gd name="T13" fmla="*/ 271 h 580"/>
                <a:gd name="T14" fmla="*/ 270 w 579"/>
                <a:gd name="T15" fmla="*/ 11 h 580"/>
                <a:gd name="T16" fmla="*/ 309 w 579"/>
                <a:gd name="T17" fmla="*/ 1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9" h="580">
                  <a:moveTo>
                    <a:pt x="309" y="11"/>
                  </a:moveTo>
                  <a:cubicBezTo>
                    <a:pt x="569" y="271"/>
                    <a:pt x="569" y="271"/>
                    <a:pt x="569" y="271"/>
                  </a:cubicBezTo>
                  <a:cubicBezTo>
                    <a:pt x="579" y="282"/>
                    <a:pt x="579" y="299"/>
                    <a:pt x="569" y="310"/>
                  </a:cubicBezTo>
                  <a:cubicBezTo>
                    <a:pt x="309" y="570"/>
                    <a:pt x="309" y="570"/>
                    <a:pt x="309" y="570"/>
                  </a:cubicBezTo>
                  <a:cubicBezTo>
                    <a:pt x="298" y="580"/>
                    <a:pt x="281" y="580"/>
                    <a:pt x="270" y="570"/>
                  </a:cubicBezTo>
                  <a:cubicBezTo>
                    <a:pt x="10" y="310"/>
                    <a:pt x="10" y="310"/>
                    <a:pt x="10" y="310"/>
                  </a:cubicBezTo>
                  <a:cubicBezTo>
                    <a:pt x="0" y="299"/>
                    <a:pt x="0" y="282"/>
                    <a:pt x="10" y="271"/>
                  </a:cubicBezTo>
                  <a:cubicBezTo>
                    <a:pt x="270" y="11"/>
                    <a:pt x="270" y="11"/>
                    <a:pt x="270" y="11"/>
                  </a:cubicBezTo>
                  <a:cubicBezTo>
                    <a:pt x="281" y="0"/>
                    <a:pt x="298" y="0"/>
                    <a:pt x="309" y="11"/>
                  </a:cubicBezTo>
                  <a:close/>
                </a:path>
              </a:pathLst>
            </a:custGeom>
            <a:solidFill>
              <a:srgbClr val="FFCC66"/>
            </a:solidFill>
            <a:ln>
              <a:noFill/>
            </a:ln>
            <a:effectLst/>
          </p:spPr>
          <p:txBody>
            <a:bodyPr vert="horz" wrap="square" lIns="91440" tIns="45720" rIns="91440" bIns="45720" numCol="1" anchor="t" anchorCtr="0" compatLnSpc="1">
              <a:prstTxWarp prst="textNoShape">
                <a:avLst/>
              </a:prstTxWarp>
              <a:noAutofit/>
            </a:bodyPr>
            <a:lstStyle/>
            <a:p>
              <a:endParaRPr lang="fr-FR" sz="2800" dirty="0"/>
            </a:p>
          </p:txBody>
        </p:sp>
        <p:sp>
          <p:nvSpPr>
            <p:cNvPr id="15" name="TextBox 23">
              <a:extLst>
                <a:ext uri="{FF2B5EF4-FFF2-40B4-BE49-F238E27FC236}">
                  <a16:creationId xmlns:a16="http://schemas.microsoft.com/office/drawing/2014/main" id="{D69A8D9E-5A4A-4002-771E-36A16021F680}"/>
                </a:ext>
              </a:extLst>
            </p:cNvPr>
            <p:cNvSpPr txBox="1"/>
            <p:nvPr/>
          </p:nvSpPr>
          <p:spPr>
            <a:xfrm>
              <a:off x="3295285" y="-9382"/>
              <a:ext cx="3364813" cy="565006"/>
            </a:xfrm>
            <a:prstGeom prst="rect">
              <a:avLst/>
            </a:prstGeom>
            <a:noFill/>
          </p:spPr>
          <p:txBody>
            <a:bodyPr wrap="square">
              <a:spAutoFit/>
            </a:bodyPr>
            <a:lstStyle/>
            <a:p>
              <a:pPr algn="ctr" rtl="1">
                <a:spcAft>
                  <a:spcPts val="800"/>
                </a:spcAft>
                <a:buNone/>
              </a:pPr>
              <a:r>
                <a:rPr lang="ar-AE" sz="28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قيم تاريخية في صيغ نصية </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Box 22">
              <a:extLst>
                <a:ext uri="{FF2B5EF4-FFF2-40B4-BE49-F238E27FC236}">
                  <a16:creationId xmlns:a16="http://schemas.microsoft.com/office/drawing/2014/main" id="{55E08F5A-0110-2774-C44E-8BEB185C6D02}"/>
                </a:ext>
              </a:extLst>
            </p:cNvPr>
            <p:cNvSpPr txBox="1"/>
            <p:nvPr/>
          </p:nvSpPr>
          <p:spPr>
            <a:xfrm flipH="1">
              <a:off x="4395113" y="1679640"/>
              <a:ext cx="760176" cy="815728"/>
            </a:xfrm>
            <a:prstGeom prst="rect">
              <a:avLst/>
            </a:prstGeom>
            <a:noFill/>
          </p:spPr>
          <p:txBody>
            <a:bodyPr wrap="none" rtlCol="0" anchor="ctr">
              <a:spAutoFit/>
            </a:bodyPr>
            <a:lstStyle/>
            <a:p>
              <a:pPr algn="ctr" fontAlgn="base">
                <a:lnSpc>
                  <a:spcPct val="115000"/>
                </a:lnSpc>
                <a:buNone/>
              </a:pPr>
              <a:r>
                <a:rPr lang="en-US" sz="4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02</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Group 30">
            <a:extLst>
              <a:ext uri="{FF2B5EF4-FFF2-40B4-BE49-F238E27FC236}">
                <a16:creationId xmlns:a16="http://schemas.microsoft.com/office/drawing/2014/main" id="{E9191F5C-391F-42F7-CC49-E76C3311EF8F}"/>
              </a:ext>
            </a:extLst>
          </p:cNvPr>
          <p:cNvGrpSpPr/>
          <p:nvPr/>
        </p:nvGrpSpPr>
        <p:grpSpPr>
          <a:xfrm>
            <a:off x="5149653" y="3744696"/>
            <a:ext cx="2774649" cy="2566296"/>
            <a:chOff x="1860147" y="2074039"/>
            <a:chExt cx="2995890" cy="2771245"/>
          </a:xfrm>
        </p:grpSpPr>
        <p:sp>
          <p:nvSpPr>
            <p:cNvPr id="18" name="Freeform 7">
              <a:extLst>
                <a:ext uri="{FF2B5EF4-FFF2-40B4-BE49-F238E27FC236}">
                  <a16:creationId xmlns:a16="http://schemas.microsoft.com/office/drawing/2014/main" id="{67055E77-161E-9B93-1158-4BFBDDBAE9ED}"/>
                </a:ext>
              </a:extLst>
            </p:cNvPr>
            <p:cNvSpPr>
              <a:spLocks/>
            </p:cNvSpPr>
            <p:nvPr/>
          </p:nvSpPr>
          <p:spPr bwMode="auto">
            <a:xfrm>
              <a:off x="2494451" y="2074039"/>
              <a:ext cx="2097510" cy="2100528"/>
            </a:xfrm>
            <a:custGeom>
              <a:avLst/>
              <a:gdLst>
                <a:gd name="T0" fmla="*/ 271 w 580"/>
                <a:gd name="T1" fmla="*/ 11 h 580"/>
                <a:gd name="T2" fmla="*/ 11 w 580"/>
                <a:gd name="T3" fmla="*/ 271 h 580"/>
                <a:gd name="T4" fmla="*/ 11 w 580"/>
                <a:gd name="T5" fmla="*/ 309 h 580"/>
                <a:gd name="T6" fmla="*/ 271 w 580"/>
                <a:gd name="T7" fmla="*/ 569 h 580"/>
                <a:gd name="T8" fmla="*/ 309 w 580"/>
                <a:gd name="T9" fmla="*/ 569 h 580"/>
                <a:gd name="T10" fmla="*/ 569 w 580"/>
                <a:gd name="T11" fmla="*/ 309 h 580"/>
                <a:gd name="T12" fmla="*/ 569 w 580"/>
                <a:gd name="T13" fmla="*/ 271 h 580"/>
                <a:gd name="T14" fmla="*/ 309 w 580"/>
                <a:gd name="T15" fmla="*/ 11 h 580"/>
                <a:gd name="T16" fmla="*/ 271 w 580"/>
                <a:gd name="T17" fmla="*/ 1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580">
                  <a:moveTo>
                    <a:pt x="271" y="11"/>
                  </a:moveTo>
                  <a:cubicBezTo>
                    <a:pt x="11" y="271"/>
                    <a:pt x="11" y="271"/>
                    <a:pt x="11" y="271"/>
                  </a:cubicBezTo>
                  <a:cubicBezTo>
                    <a:pt x="0" y="281"/>
                    <a:pt x="0" y="298"/>
                    <a:pt x="11" y="309"/>
                  </a:cubicBezTo>
                  <a:cubicBezTo>
                    <a:pt x="271" y="569"/>
                    <a:pt x="271" y="569"/>
                    <a:pt x="271" y="569"/>
                  </a:cubicBezTo>
                  <a:cubicBezTo>
                    <a:pt x="281" y="580"/>
                    <a:pt x="299" y="580"/>
                    <a:pt x="309" y="569"/>
                  </a:cubicBezTo>
                  <a:cubicBezTo>
                    <a:pt x="569" y="309"/>
                    <a:pt x="569" y="309"/>
                    <a:pt x="569" y="309"/>
                  </a:cubicBezTo>
                  <a:cubicBezTo>
                    <a:pt x="580" y="298"/>
                    <a:pt x="580" y="281"/>
                    <a:pt x="569" y="271"/>
                  </a:cubicBezTo>
                  <a:cubicBezTo>
                    <a:pt x="309" y="11"/>
                    <a:pt x="309" y="11"/>
                    <a:pt x="309" y="11"/>
                  </a:cubicBezTo>
                  <a:cubicBezTo>
                    <a:pt x="299" y="0"/>
                    <a:pt x="281" y="0"/>
                    <a:pt x="271" y="11"/>
                  </a:cubicBezTo>
                  <a:close/>
                </a:path>
              </a:pathLst>
            </a:custGeom>
            <a:solidFill>
              <a:srgbClr val="9ACCCE"/>
            </a:solidFill>
            <a:ln>
              <a:noFill/>
            </a:ln>
            <a:effectLst/>
          </p:spPr>
          <p:txBody>
            <a:bodyPr vert="horz" wrap="square" lIns="91440" tIns="45720" rIns="91440" bIns="45720" numCol="1" anchor="t" anchorCtr="0" compatLnSpc="1">
              <a:prstTxWarp prst="textNoShape">
                <a:avLst/>
              </a:prstTxWarp>
              <a:noAutofit/>
            </a:bodyPr>
            <a:lstStyle/>
            <a:p>
              <a:endParaRPr lang="fr-FR" sz="2800" dirty="0"/>
            </a:p>
          </p:txBody>
        </p:sp>
        <p:sp>
          <p:nvSpPr>
            <p:cNvPr id="19" name="TextBox 24">
              <a:extLst>
                <a:ext uri="{FF2B5EF4-FFF2-40B4-BE49-F238E27FC236}">
                  <a16:creationId xmlns:a16="http://schemas.microsoft.com/office/drawing/2014/main" id="{32F354D0-F53C-9A53-8312-960683B72596}"/>
                </a:ext>
              </a:extLst>
            </p:cNvPr>
            <p:cNvSpPr txBox="1"/>
            <p:nvPr/>
          </p:nvSpPr>
          <p:spPr>
            <a:xfrm>
              <a:off x="1860147" y="4280279"/>
              <a:ext cx="2995890" cy="565005"/>
            </a:xfrm>
            <a:prstGeom prst="rect">
              <a:avLst/>
            </a:prstGeom>
            <a:noFill/>
          </p:spPr>
          <p:txBody>
            <a:bodyPr wrap="square">
              <a:spAutoFit/>
            </a:bodyPr>
            <a:lstStyle/>
            <a:p>
              <a:pPr algn="ctr">
                <a:spcAft>
                  <a:spcPts val="800"/>
                </a:spcAft>
                <a:buNone/>
              </a:pPr>
              <a:r>
                <a:rPr lang="ar-AE" sz="28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قيم تاريخية مع وقت </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TextBox 22">
              <a:extLst>
                <a:ext uri="{FF2B5EF4-FFF2-40B4-BE49-F238E27FC236}">
                  <a16:creationId xmlns:a16="http://schemas.microsoft.com/office/drawing/2014/main" id="{DB8BA5B1-DBE7-3A4D-9723-542E05348722}"/>
                </a:ext>
              </a:extLst>
            </p:cNvPr>
            <p:cNvSpPr txBox="1"/>
            <p:nvPr/>
          </p:nvSpPr>
          <p:spPr>
            <a:xfrm flipH="1">
              <a:off x="3159144" y="2802247"/>
              <a:ext cx="760177" cy="815728"/>
            </a:xfrm>
            <a:prstGeom prst="rect">
              <a:avLst/>
            </a:prstGeom>
            <a:noFill/>
          </p:spPr>
          <p:txBody>
            <a:bodyPr wrap="none" rtlCol="0" anchor="ctr">
              <a:spAutoFit/>
            </a:bodyPr>
            <a:lstStyle/>
            <a:p>
              <a:pPr algn="ctr" fontAlgn="base">
                <a:lnSpc>
                  <a:spcPct val="115000"/>
                </a:lnSpc>
                <a:buNone/>
              </a:pPr>
              <a:r>
                <a:rPr lang="en-US" sz="4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03</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1" name="Group 33">
            <a:extLst>
              <a:ext uri="{FF2B5EF4-FFF2-40B4-BE49-F238E27FC236}">
                <a16:creationId xmlns:a16="http://schemas.microsoft.com/office/drawing/2014/main" id="{BDA9A556-5485-AE30-2295-686C375EBF29}"/>
              </a:ext>
            </a:extLst>
          </p:cNvPr>
          <p:cNvGrpSpPr/>
          <p:nvPr/>
        </p:nvGrpSpPr>
        <p:grpSpPr>
          <a:xfrm>
            <a:off x="1404906" y="1884576"/>
            <a:ext cx="3116328" cy="3129186"/>
            <a:chOff x="603622" y="-389088"/>
            <a:chExt cx="3364813" cy="3379090"/>
          </a:xfrm>
        </p:grpSpPr>
        <p:sp>
          <p:nvSpPr>
            <p:cNvPr id="22" name="TextBox 25">
              <a:extLst>
                <a:ext uri="{FF2B5EF4-FFF2-40B4-BE49-F238E27FC236}">
                  <a16:creationId xmlns:a16="http://schemas.microsoft.com/office/drawing/2014/main" id="{D9A61884-77F2-BA49-E046-E82745F63B43}"/>
                </a:ext>
              </a:extLst>
            </p:cNvPr>
            <p:cNvSpPr txBox="1"/>
            <p:nvPr/>
          </p:nvSpPr>
          <p:spPr>
            <a:xfrm>
              <a:off x="603622" y="-389088"/>
              <a:ext cx="3364813" cy="565006"/>
            </a:xfrm>
            <a:prstGeom prst="rect">
              <a:avLst/>
            </a:prstGeom>
            <a:noFill/>
          </p:spPr>
          <p:txBody>
            <a:bodyPr wrap="square">
              <a:spAutoFit/>
            </a:bodyPr>
            <a:lstStyle/>
            <a:p>
              <a:pPr algn="ctr">
                <a:spcAft>
                  <a:spcPts val="800"/>
                </a:spcAft>
                <a:buNone/>
              </a:pPr>
              <a:r>
                <a:rPr lang="ar-AE" sz="28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قيم منطقية</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3" name="Group 31">
              <a:extLst>
                <a:ext uri="{FF2B5EF4-FFF2-40B4-BE49-F238E27FC236}">
                  <a16:creationId xmlns:a16="http://schemas.microsoft.com/office/drawing/2014/main" id="{F9D40D4C-4294-E7D5-2AFD-F5B24D90030D}"/>
                </a:ext>
              </a:extLst>
            </p:cNvPr>
            <p:cNvGrpSpPr/>
            <p:nvPr/>
          </p:nvGrpSpPr>
          <p:grpSpPr>
            <a:xfrm>
              <a:off x="1315922" y="890983"/>
              <a:ext cx="2094492" cy="2099019"/>
              <a:chOff x="1315922" y="890983"/>
              <a:chExt cx="2094492" cy="2099019"/>
            </a:xfrm>
          </p:grpSpPr>
          <p:sp>
            <p:nvSpPr>
              <p:cNvPr id="24" name="Freeform 10">
                <a:extLst>
                  <a:ext uri="{FF2B5EF4-FFF2-40B4-BE49-F238E27FC236}">
                    <a16:creationId xmlns:a16="http://schemas.microsoft.com/office/drawing/2014/main" id="{8D720696-5318-A2BE-C6F1-26E59484F535}"/>
                  </a:ext>
                </a:extLst>
              </p:cNvPr>
              <p:cNvSpPr>
                <a:spLocks/>
              </p:cNvSpPr>
              <p:nvPr/>
            </p:nvSpPr>
            <p:spPr bwMode="auto">
              <a:xfrm>
                <a:off x="1315922" y="890983"/>
                <a:ext cx="2094492" cy="2099019"/>
              </a:xfrm>
              <a:custGeom>
                <a:avLst/>
                <a:gdLst>
                  <a:gd name="T0" fmla="*/ 270 w 579"/>
                  <a:gd name="T1" fmla="*/ 11 h 580"/>
                  <a:gd name="T2" fmla="*/ 10 w 579"/>
                  <a:gd name="T3" fmla="*/ 271 h 580"/>
                  <a:gd name="T4" fmla="*/ 10 w 579"/>
                  <a:gd name="T5" fmla="*/ 310 h 580"/>
                  <a:gd name="T6" fmla="*/ 270 w 579"/>
                  <a:gd name="T7" fmla="*/ 570 h 580"/>
                  <a:gd name="T8" fmla="*/ 309 w 579"/>
                  <a:gd name="T9" fmla="*/ 570 h 580"/>
                  <a:gd name="T10" fmla="*/ 569 w 579"/>
                  <a:gd name="T11" fmla="*/ 310 h 580"/>
                  <a:gd name="T12" fmla="*/ 569 w 579"/>
                  <a:gd name="T13" fmla="*/ 271 h 580"/>
                  <a:gd name="T14" fmla="*/ 309 w 579"/>
                  <a:gd name="T15" fmla="*/ 11 h 580"/>
                  <a:gd name="T16" fmla="*/ 270 w 579"/>
                  <a:gd name="T17" fmla="*/ 1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9" h="580">
                    <a:moveTo>
                      <a:pt x="270" y="11"/>
                    </a:moveTo>
                    <a:cubicBezTo>
                      <a:pt x="10" y="271"/>
                      <a:pt x="10" y="271"/>
                      <a:pt x="10" y="271"/>
                    </a:cubicBezTo>
                    <a:cubicBezTo>
                      <a:pt x="0" y="282"/>
                      <a:pt x="0" y="299"/>
                      <a:pt x="10" y="310"/>
                    </a:cubicBezTo>
                    <a:cubicBezTo>
                      <a:pt x="270" y="570"/>
                      <a:pt x="270" y="570"/>
                      <a:pt x="270" y="570"/>
                    </a:cubicBezTo>
                    <a:cubicBezTo>
                      <a:pt x="281" y="580"/>
                      <a:pt x="298" y="580"/>
                      <a:pt x="309" y="570"/>
                    </a:cubicBezTo>
                    <a:cubicBezTo>
                      <a:pt x="569" y="310"/>
                      <a:pt x="569" y="310"/>
                      <a:pt x="569" y="310"/>
                    </a:cubicBezTo>
                    <a:cubicBezTo>
                      <a:pt x="579" y="299"/>
                      <a:pt x="579" y="282"/>
                      <a:pt x="569" y="271"/>
                    </a:cubicBezTo>
                    <a:cubicBezTo>
                      <a:pt x="309" y="11"/>
                      <a:pt x="309" y="11"/>
                      <a:pt x="309" y="11"/>
                    </a:cubicBezTo>
                    <a:cubicBezTo>
                      <a:pt x="298" y="0"/>
                      <a:pt x="281" y="0"/>
                      <a:pt x="270" y="11"/>
                    </a:cubicBezTo>
                    <a:close/>
                  </a:path>
                </a:pathLst>
              </a:custGeom>
              <a:solidFill>
                <a:schemeClr val="bg1">
                  <a:lumMod val="75000"/>
                </a:schemeClr>
              </a:solidFill>
              <a:ln>
                <a:noFill/>
              </a:ln>
              <a:effectLst/>
            </p:spPr>
            <p:txBody>
              <a:bodyPr vert="horz" wrap="square" lIns="91440" tIns="45720" rIns="91440" bIns="45720" numCol="1" anchor="t" anchorCtr="0" compatLnSpc="1">
                <a:prstTxWarp prst="textNoShape">
                  <a:avLst/>
                </a:prstTxWarp>
                <a:noAutofit/>
              </a:bodyPr>
              <a:lstStyle/>
              <a:p>
                <a:endParaRPr lang="fr-FR" sz="2800" dirty="0"/>
              </a:p>
            </p:txBody>
          </p:sp>
          <p:sp>
            <p:nvSpPr>
              <p:cNvPr id="25" name="TextBox 22">
                <a:extLst>
                  <a:ext uri="{FF2B5EF4-FFF2-40B4-BE49-F238E27FC236}">
                    <a16:creationId xmlns:a16="http://schemas.microsoft.com/office/drawing/2014/main" id="{D6AEA2BF-DFEE-380B-3BA4-E610D2BE3832}"/>
                  </a:ext>
                </a:extLst>
              </p:cNvPr>
              <p:cNvSpPr txBox="1"/>
              <p:nvPr/>
            </p:nvSpPr>
            <p:spPr>
              <a:xfrm flipH="1">
                <a:off x="2021536" y="1781192"/>
                <a:ext cx="760176" cy="819258"/>
              </a:xfrm>
              <a:prstGeom prst="rect">
                <a:avLst/>
              </a:prstGeom>
              <a:noFill/>
            </p:spPr>
            <p:txBody>
              <a:bodyPr wrap="none" rtlCol="0" anchor="ctr">
                <a:spAutoFit/>
              </a:bodyPr>
              <a:lstStyle/>
              <a:p>
                <a:pPr algn="ctr" fontAlgn="base">
                  <a:lnSpc>
                    <a:spcPct val="115000"/>
                  </a:lnSpc>
                  <a:buNone/>
                </a:pPr>
                <a:r>
                  <a:rPr lang="ar-AE" sz="4000" b="1" kern="1200"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06</a:t>
                </a:r>
                <a:endParaRPr lang="fr-FR"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p:txBody>
          </p:sp>
        </p:grpSp>
      </p:grpSp>
      <p:grpSp>
        <p:nvGrpSpPr>
          <p:cNvPr id="26" name="Group 32">
            <a:extLst>
              <a:ext uri="{FF2B5EF4-FFF2-40B4-BE49-F238E27FC236}">
                <a16:creationId xmlns:a16="http://schemas.microsoft.com/office/drawing/2014/main" id="{022CEEB4-11CE-B03C-6501-86701DA67C46}"/>
              </a:ext>
            </a:extLst>
          </p:cNvPr>
          <p:cNvGrpSpPr/>
          <p:nvPr/>
        </p:nvGrpSpPr>
        <p:grpSpPr>
          <a:xfrm>
            <a:off x="2331653" y="3744696"/>
            <a:ext cx="3160888" cy="2566296"/>
            <a:chOff x="-1182549" y="2074039"/>
            <a:chExt cx="3412925" cy="2771245"/>
          </a:xfrm>
        </p:grpSpPr>
        <p:sp>
          <p:nvSpPr>
            <p:cNvPr id="27" name="Freeform 8">
              <a:extLst>
                <a:ext uri="{FF2B5EF4-FFF2-40B4-BE49-F238E27FC236}">
                  <a16:creationId xmlns:a16="http://schemas.microsoft.com/office/drawing/2014/main" id="{15253E6D-DF91-CC6A-13F8-C86F9F93FC7A}"/>
                </a:ext>
              </a:extLst>
            </p:cNvPr>
            <p:cNvSpPr>
              <a:spLocks/>
            </p:cNvSpPr>
            <p:nvPr/>
          </p:nvSpPr>
          <p:spPr bwMode="auto">
            <a:xfrm>
              <a:off x="132866" y="2074039"/>
              <a:ext cx="2097510" cy="2100528"/>
            </a:xfrm>
            <a:custGeom>
              <a:avLst/>
              <a:gdLst>
                <a:gd name="T0" fmla="*/ 309 w 580"/>
                <a:gd name="T1" fmla="*/ 11 h 580"/>
                <a:gd name="T2" fmla="*/ 569 w 580"/>
                <a:gd name="T3" fmla="*/ 271 h 580"/>
                <a:gd name="T4" fmla="*/ 569 w 580"/>
                <a:gd name="T5" fmla="*/ 309 h 580"/>
                <a:gd name="T6" fmla="*/ 309 w 580"/>
                <a:gd name="T7" fmla="*/ 569 h 580"/>
                <a:gd name="T8" fmla="*/ 271 w 580"/>
                <a:gd name="T9" fmla="*/ 569 h 580"/>
                <a:gd name="T10" fmla="*/ 11 w 580"/>
                <a:gd name="T11" fmla="*/ 309 h 580"/>
                <a:gd name="T12" fmla="*/ 11 w 580"/>
                <a:gd name="T13" fmla="*/ 271 h 580"/>
                <a:gd name="T14" fmla="*/ 271 w 580"/>
                <a:gd name="T15" fmla="*/ 11 h 580"/>
                <a:gd name="T16" fmla="*/ 309 w 580"/>
                <a:gd name="T17" fmla="*/ 1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580">
                  <a:moveTo>
                    <a:pt x="309" y="11"/>
                  </a:moveTo>
                  <a:cubicBezTo>
                    <a:pt x="569" y="271"/>
                    <a:pt x="569" y="271"/>
                    <a:pt x="569" y="271"/>
                  </a:cubicBezTo>
                  <a:cubicBezTo>
                    <a:pt x="580" y="281"/>
                    <a:pt x="580" y="298"/>
                    <a:pt x="569" y="309"/>
                  </a:cubicBezTo>
                  <a:cubicBezTo>
                    <a:pt x="309" y="569"/>
                    <a:pt x="309" y="569"/>
                    <a:pt x="309" y="569"/>
                  </a:cubicBezTo>
                  <a:cubicBezTo>
                    <a:pt x="299" y="580"/>
                    <a:pt x="281" y="580"/>
                    <a:pt x="271" y="569"/>
                  </a:cubicBezTo>
                  <a:cubicBezTo>
                    <a:pt x="11" y="309"/>
                    <a:pt x="11" y="309"/>
                    <a:pt x="11" y="309"/>
                  </a:cubicBezTo>
                  <a:cubicBezTo>
                    <a:pt x="0" y="298"/>
                    <a:pt x="0" y="281"/>
                    <a:pt x="11" y="271"/>
                  </a:cubicBezTo>
                  <a:cubicBezTo>
                    <a:pt x="271" y="11"/>
                    <a:pt x="271" y="11"/>
                    <a:pt x="271" y="11"/>
                  </a:cubicBezTo>
                  <a:cubicBezTo>
                    <a:pt x="281" y="0"/>
                    <a:pt x="299" y="0"/>
                    <a:pt x="309" y="11"/>
                  </a:cubicBezTo>
                  <a:close/>
                </a:path>
              </a:pathLst>
            </a:custGeom>
            <a:solidFill>
              <a:srgbClr val="168489"/>
            </a:solidFill>
            <a:ln>
              <a:noFill/>
            </a:ln>
            <a:effectLst/>
          </p:spPr>
          <p:txBody>
            <a:bodyPr vert="horz" wrap="square" lIns="91440" tIns="45720" rIns="91440" bIns="45720" numCol="1" anchor="t" anchorCtr="0" compatLnSpc="1">
              <a:prstTxWarp prst="textNoShape">
                <a:avLst/>
              </a:prstTxWarp>
              <a:noAutofit/>
            </a:bodyPr>
            <a:lstStyle/>
            <a:p>
              <a:endParaRPr lang="fr-FR" sz="2800" dirty="0"/>
            </a:p>
          </p:txBody>
        </p:sp>
        <p:sp>
          <p:nvSpPr>
            <p:cNvPr id="28" name="TextBox 26">
              <a:extLst>
                <a:ext uri="{FF2B5EF4-FFF2-40B4-BE49-F238E27FC236}">
                  <a16:creationId xmlns:a16="http://schemas.microsoft.com/office/drawing/2014/main" id="{7E2A6B94-494C-1A4D-C356-CC189FA59542}"/>
                </a:ext>
              </a:extLst>
            </p:cNvPr>
            <p:cNvSpPr txBox="1"/>
            <p:nvPr/>
          </p:nvSpPr>
          <p:spPr>
            <a:xfrm>
              <a:off x="-1182549" y="4280279"/>
              <a:ext cx="2995888" cy="565005"/>
            </a:xfrm>
            <a:prstGeom prst="rect">
              <a:avLst/>
            </a:prstGeom>
            <a:noFill/>
          </p:spPr>
          <p:txBody>
            <a:bodyPr wrap="square">
              <a:spAutoFit/>
            </a:bodyPr>
            <a:lstStyle/>
            <a:p>
              <a:pPr algn="ctr">
                <a:spcAft>
                  <a:spcPts val="800"/>
                </a:spcAft>
                <a:buNone/>
              </a:pPr>
              <a:r>
                <a:rPr lang="ar-AE" sz="28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قيم جغرافية </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TextBox 22">
              <a:extLst>
                <a:ext uri="{FF2B5EF4-FFF2-40B4-BE49-F238E27FC236}">
                  <a16:creationId xmlns:a16="http://schemas.microsoft.com/office/drawing/2014/main" id="{C1447241-9457-3532-867A-0CAB5EB4A82B}"/>
                </a:ext>
              </a:extLst>
            </p:cNvPr>
            <p:cNvSpPr txBox="1"/>
            <p:nvPr/>
          </p:nvSpPr>
          <p:spPr>
            <a:xfrm flipH="1">
              <a:off x="785565" y="2905736"/>
              <a:ext cx="760176" cy="815728"/>
            </a:xfrm>
            <a:prstGeom prst="rect">
              <a:avLst/>
            </a:prstGeom>
            <a:noFill/>
          </p:spPr>
          <p:txBody>
            <a:bodyPr wrap="none" rtlCol="0" anchor="ctr">
              <a:spAutoFit/>
            </a:bodyPr>
            <a:lstStyle/>
            <a:p>
              <a:pPr algn="ctr" fontAlgn="base">
                <a:lnSpc>
                  <a:spcPct val="115000"/>
                </a:lnSpc>
                <a:buNone/>
              </a:pPr>
              <a:r>
                <a:rPr lang="en-US" sz="4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05</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0" name="Group 33">
            <a:extLst>
              <a:ext uri="{FF2B5EF4-FFF2-40B4-BE49-F238E27FC236}">
                <a16:creationId xmlns:a16="http://schemas.microsoft.com/office/drawing/2014/main" id="{8F3A7FA7-3B55-884F-CFFF-CD3911604327}"/>
              </a:ext>
            </a:extLst>
          </p:cNvPr>
          <p:cNvGrpSpPr/>
          <p:nvPr/>
        </p:nvGrpSpPr>
        <p:grpSpPr>
          <a:xfrm>
            <a:off x="3905504" y="1871632"/>
            <a:ext cx="3116328" cy="2764486"/>
            <a:chOff x="538841" y="4738"/>
            <a:chExt cx="3364813" cy="2985264"/>
          </a:xfrm>
        </p:grpSpPr>
        <p:sp>
          <p:nvSpPr>
            <p:cNvPr id="31" name="TextBox 25">
              <a:extLst>
                <a:ext uri="{FF2B5EF4-FFF2-40B4-BE49-F238E27FC236}">
                  <a16:creationId xmlns:a16="http://schemas.microsoft.com/office/drawing/2014/main" id="{55CCB227-83E4-9741-0BB6-AFDF56A54D15}"/>
                </a:ext>
              </a:extLst>
            </p:cNvPr>
            <p:cNvSpPr txBox="1"/>
            <p:nvPr/>
          </p:nvSpPr>
          <p:spPr>
            <a:xfrm>
              <a:off x="538841" y="4738"/>
              <a:ext cx="3364813" cy="565005"/>
            </a:xfrm>
            <a:prstGeom prst="rect">
              <a:avLst/>
            </a:prstGeom>
            <a:noFill/>
          </p:spPr>
          <p:txBody>
            <a:bodyPr wrap="square">
              <a:spAutoFit/>
            </a:bodyPr>
            <a:lstStyle/>
            <a:p>
              <a:pPr algn="ctr">
                <a:spcAft>
                  <a:spcPts val="800"/>
                </a:spcAft>
                <a:buNone/>
              </a:pPr>
              <a:r>
                <a:rPr lang="ar-AE" sz="28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قيم رقمية</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2" name="Group 31">
              <a:extLst>
                <a:ext uri="{FF2B5EF4-FFF2-40B4-BE49-F238E27FC236}">
                  <a16:creationId xmlns:a16="http://schemas.microsoft.com/office/drawing/2014/main" id="{1A5221C7-140E-AF22-BA50-8F4D5F4D67DE}"/>
                </a:ext>
              </a:extLst>
            </p:cNvPr>
            <p:cNvGrpSpPr/>
            <p:nvPr/>
          </p:nvGrpSpPr>
          <p:grpSpPr>
            <a:xfrm>
              <a:off x="1315922" y="890983"/>
              <a:ext cx="2094492" cy="2099019"/>
              <a:chOff x="1315922" y="890983"/>
              <a:chExt cx="2094492" cy="2099019"/>
            </a:xfrm>
          </p:grpSpPr>
          <p:sp>
            <p:nvSpPr>
              <p:cNvPr id="33" name="Freeform 10">
                <a:extLst>
                  <a:ext uri="{FF2B5EF4-FFF2-40B4-BE49-F238E27FC236}">
                    <a16:creationId xmlns:a16="http://schemas.microsoft.com/office/drawing/2014/main" id="{D833AB6E-2C3D-8486-8331-6569249A9D88}"/>
                  </a:ext>
                </a:extLst>
              </p:cNvPr>
              <p:cNvSpPr>
                <a:spLocks/>
              </p:cNvSpPr>
              <p:nvPr/>
            </p:nvSpPr>
            <p:spPr bwMode="auto">
              <a:xfrm>
                <a:off x="1315922" y="890983"/>
                <a:ext cx="2094492" cy="2099019"/>
              </a:xfrm>
              <a:custGeom>
                <a:avLst/>
                <a:gdLst>
                  <a:gd name="T0" fmla="*/ 270 w 579"/>
                  <a:gd name="T1" fmla="*/ 11 h 580"/>
                  <a:gd name="T2" fmla="*/ 10 w 579"/>
                  <a:gd name="T3" fmla="*/ 271 h 580"/>
                  <a:gd name="T4" fmla="*/ 10 w 579"/>
                  <a:gd name="T5" fmla="*/ 310 h 580"/>
                  <a:gd name="T6" fmla="*/ 270 w 579"/>
                  <a:gd name="T7" fmla="*/ 570 h 580"/>
                  <a:gd name="T8" fmla="*/ 309 w 579"/>
                  <a:gd name="T9" fmla="*/ 570 h 580"/>
                  <a:gd name="T10" fmla="*/ 569 w 579"/>
                  <a:gd name="T11" fmla="*/ 310 h 580"/>
                  <a:gd name="T12" fmla="*/ 569 w 579"/>
                  <a:gd name="T13" fmla="*/ 271 h 580"/>
                  <a:gd name="T14" fmla="*/ 309 w 579"/>
                  <a:gd name="T15" fmla="*/ 11 h 580"/>
                  <a:gd name="T16" fmla="*/ 270 w 579"/>
                  <a:gd name="T17" fmla="*/ 1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9" h="580">
                    <a:moveTo>
                      <a:pt x="270" y="11"/>
                    </a:moveTo>
                    <a:cubicBezTo>
                      <a:pt x="10" y="271"/>
                      <a:pt x="10" y="271"/>
                      <a:pt x="10" y="271"/>
                    </a:cubicBezTo>
                    <a:cubicBezTo>
                      <a:pt x="0" y="282"/>
                      <a:pt x="0" y="299"/>
                      <a:pt x="10" y="310"/>
                    </a:cubicBezTo>
                    <a:cubicBezTo>
                      <a:pt x="270" y="570"/>
                      <a:pt x="270" y="570"/>
                      <a:pt x="270" y="570"/>
                    </a:cubicBezTo>
                    <a:cubicBezTo>
                      <a:pt x="281" y="580"/>
                      <a:pt x="298" y="580"/>
                      <a:pt x="309" y="570"/>
                    </a:cubicBezTo>
                    <a:cubicBezTo>
                      <a:pt x="569" y="310"/>
                      <a:pt x="569" y="310"/>
                      <a:pt x="569" y="310"/>
                    </a:cubicBezTo>
                    <a:cubicBezTo>
                      <a:pt x="579" y="299"/>
                      <a:pt x="579" y="282"/>
                      <a:pt x="569" y="271"/>
                    </a:cubicBezTo>
                    <a:cubicBezTo>
                      <a:pt x="309" y="11"/>
                      <a:pt x="309" y="11"/>
                      <a:pt x="309" y="11"/>
                    </a:cubicBezTo>
                    <a:cubicBezTo>
                      <a:pt x="298" y="0"/>
                      <a:pt x="281" y="0"/>
                      <a:pt x="270" y="11"/>
                    </a:cubicBezTo>
                    <a:close/>
                  </a:path>
                </a:pathLst>
              </a:custGeom>
              <a:solidFill>
                <a:schemeClr val="bg1">
                  <a:lumMod val="75000"/>
                </a:schemeClr>
              </a:solidFill>
              <a:ln>
                <a:noFill/>
              </a:ln>
              <a:effectLst/>
            </p:spPr>
            <p:txBody>
              <a:bodyPr vert="horz" wrap="square" lIns="91440" tIns="45720" rIns="91440" bIns="45720" numCol="1" anchor="t" anchorCtr="0" compatLnSpc="1">
                <a:prstTxWarp prst="textNoShape">
                  <a:avLst/>
                </a:prstTxWarp>
                <a:noAutofit/>
              </a:bodyPr>
              <a:lstStyle/>
              <a:p>
                <a:endParaRPr lang="fr-FR" sz="2800" dirty="0"/>
              </a:p>
            </p:txBody>
          </p:sp>
          <p:sp>
            <p:nvSpPr>
              <p:cNvPr id="34" name="TextBox 22">
                <a:extLst>
                  <a:ext uri="{FF2B5EF4-FFF2-40B4-BE49-F238E27FC236}">
                    <a16:creationId xmlns:a16="http://schemas.microsoft.com/office/drawing/2014/main" id="{21DE6DE5-9125-A95E-3F91-3E75683FDAF4}"/>
                  </a:ext>
                </a:extLst>
              </p:cNvPr>
              <p:cNvSpPr txBox="1"/>
              <p:nvPr/>
            </p:nvSpPr>
            <p:spPr>
              <a:xfrm flipH="1">
                <a:off x="2021536" y="1782957"/>
                <a:ext cx="760176" cy="815728"/>
              </a:xfrm>
              <a:prstGeom prst="rect">
                <a:avLst/>
              </a:prstGeom>
              <a:noFill/>
            </p:spPr>
            <p:txBody>
              <a:bodyPr wrap="none" rtlCol="0" anchor="ctr">
                <a:spAutoFit/>
              </a:bodyPr>
              <a:lstStyle/>
              <a:p>
                <a:pPr algn="ctr" fontAlgn="base">
                  <a:lnSpc>
                    <a:spcPct val="115000"/>
                  </a:lnSpc>
                  <a:buNone/>
                </a:pPr>
                <a:r>
                  <a:rPr lang="en-US" sz="4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04</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15995907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620BC-10D3-51D4-8EE0-33062365876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CBB1924-6454-66AD-9B25-FE6AD4C260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DF96181-9095-7747-FB05-F86E6858AA64}"/>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2" name="Picture 28">
            <a:extLst>
              <a:ext uri="{FF2B5EF4-FFF2-40B4-BE49-F238E27FC236}">
                <a16:creationId xmlns:a16="http://schemas.microsoft.com/office/drawing/2014/main" id="{C2BDCE45-1451-EB77-ECF4-57CC62F055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560" y="751840"/>
            <a:ext cx="11176000" cy="5781040"/>
          </a:xfrm>
          <a:prstGeom prst="rect">
            <a:avLst/>
          </a:prstGeom>
        </p:spPr>
      </p:pic>
    </p:spTree>
    <p:extLst>
      <p:ext uri="{BB962C8B-B14F-4D97-AF65-F5344CB8AC3E}">
        <p14:creationId xmlns:p14="http://schemas.microsoft.com/office/powerpoint/2010/main" val="13073427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F796E-DE95-BDA9-0016-442F9878EDE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E318A44-F5EB-8FCE-1E6A-47F802C364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57908BC1-8CB5-5C54-CEBB-91E3B280E63F}"/>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5B88784E-DC69-7F8A-8610-797128F98467}"/>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A029BFBE-6CFB-4458-3B8C-006E491D0B7C}"/>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لوحة المعلومات </a:t>
              </a:r>
              <a:r>
                <a:rPr lang="fr-FR" sz="4000" b="1" dirty="0">
                  <a:solidFill>
                    <a:srgbClr val="006666"/>
                  </a:solidFill>
                  <a:latin typeface="Adobe Arabic" panose="02040503050201020203" pitchFamily="18" charset="-78"/>
                  <a:cs typeface="Adobe Arabic" panose="02040503050201020203" pitchFamily="18" charset="-78"/>
                </a:rPr>
                <a:t>Dashboard</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78873ED9-6FC2-E895-4648-A10EC19723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4644AF37-FD25-A049-2034-AD906B27D160}"/>
              </a:ext>
            </a:extLst>
          </p:cNvPr>
          <p:cNvSpPr txBox="1"/>
          <p:nvPr/>
        </p:nvSpPr>
        <p:spPr>
          <a:xfrm>
            <a:off x="5412999" y="1995206"/>
            <a:ext cx="617661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هو مجموعة من أوراق العمل </a:t>
            </a:r>
            <a:r>
              <a:rPr lang="en-US" dirty="0">
                <a:solidFill>
                  <a:schemeClr val="tx1"/>
                </a:solidFill>
              </a:rPr>
              <a:t>.</a:t>
            </a:r>
            <a:r>
              <a:rPr lang="fr-FR" dirty="0">
                <a:solidFill>
                  <a:schemeClr val="tx1"/>
                </a:solidFill>
              </a:rPr>
              <a:t>worksheets</a:t>
            </a:r>
            <a:endParaRPr lang="ar-AE" dirty="0">
              <a:solidFill>
                <a:schemeClr val="tx1"/>
              </a:solidFill>
            </a:endParaRPr>
          </a:p>
        </p:txBody>
      </p:sp>
      <p:pic>
        <p:nvPicPr>
          <p:cNvPr id="8" name="Picture 29">
            <a:extLst>
              <a:ext uri="{FF2B5EF4-FFF2-40B4-BE49-F238E27FC236}">
                <a16:creationId xmlns:a16="http://schemas.microsoft.com/office/drawing/2014/main" id="{B8148FCD-AA3D-BB0F-DC8F-5A5FC65607E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1515" y="2815212"/>
            <a:ext cx="10868970" cy="3789682"/>
          </a:xfrm>
          <a:prstGeom prst="rect">
            <a:avLst/>
          </a:prstGeom>
        </p:spPr>
      </p:pic>
    </p:spTree>
    <p:extLst>
      <p:ext uri="{BB962C8B-B14F-4D97-AF65-F5344CB8AC3E}">
        <p14:creationId xmlns:p14="http://schemas.microsoft.com/office/powerpoint/2010/main" val="26970881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2812C-30FD-1DF1-9092-ED3072F7116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6A6D218-8D31-D199-7ABB-50ADBC2A1E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0DCD9BC-3B06-EBEB-8F62-8A5D14E2849B}"/>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هو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 name="Group 36">
            <a:extLst>
              <a:ext uri="{FF2B5EF4-FFF2-40B4-BE49-F238E27FC236}">
                <a16:creationId xmlns:a16="http://schemas.microsoft.com/office/drawing/2014/main" id="{D59FBC46-0067-02BD-AE2C-B0B93ED8DC01}"/>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49D99EF1-C4DC-FFF1-774D-D16CF0AA6732}"/>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القصة </a:t>
              </a:r>
              <a:r>
                <a:rPr lang="fr-FR" sz="4000" b="1" dirty="0">
                  <a:solidFill>
                    <a:srgbClr val="006666"/>
                  </a:solidFill>
                  <a:latin typeface="Adobe Arabic" panose="02040503050201020203" pitchFamily="18" charset="-78"/>
                  <a:cs typeface="Adobe Arabic" panose="02040503050201020203" pitchFamily="18" charset="-78"/>
                </a:rPr>
                <a:t>Story </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A90DE018-7645-B079-1A55-7C6818AFAE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8E032E86-9F18-82AA-3BC7-3AF16966FC00}"/>
              </a:ext>
            </a:extLst>
          </p:cNvPr>
          <p:cNvSpPr txBox="1"/>
          <p:nvPr/>
        </p:nvSpPr>
        <p:spPr>
          <a:xfrm>
            <a:off x="2753360" y="1995206"/>
            <a:ext cx="883625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تحتوي على سلسلة من أوراق العمل أو لوحات المعلومات التي تعمل معًا لنقل المعلومات.</a:t>
            </a:r>
          </a:p>
        </p:txBody>
      </p:sp>
      <p:pic>
        <p:nvPicPr>
          <p:cNvPr id="11" name="Picture 30" descr="A screenshot of a computer&#10;&#10;Description automatically generated">
            <a:extLst>
              <a:ext uri="{FF2B5EF4-FFF2-40B4-BE49-F238E27FC236}">
                <a16:creationId xmlns:a16="http://schemas.microsoft.com/office/drawing/2014/main" id="{736A0CD3-7FEE-6B2E-44B0-D6BB1E9DD2F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600" y="2749400"/>
            <a:ext cx="10810240" cy="3582035"/>
          </a:xfrm>
          <a:prstGeom prst="rect">
            <a:avLst/>
          </a:prstGeom>
        </p:spPr>
      </p:pic>
    </p:spTree>
    <p:extLst>
      <p:ext uri="{BB962C8B-B14F-4D97-AF65-F5344CB8AC3E}">
        <p14:creationId xmlns:p14="http://schemas.microsoft.com/office/powerpoint/2010/main" val="28524533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58372-B3EA-23C1-8DE6-ED97CDC745F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710DC9C-2948-23AB-E1C7-3FF5890DC6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FC85400-ADD0-D348-786E-438C7938FB39}"/>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بناء تقارير ذكية تعتمد على الذكاء الاصطناعي</a:t>
            </a:r>
          </a:p>
        </p:txBody>
      </p:sp>
      <p:grpSp>
        <p:nvGrpSpPr>
          <p:cNvPr id="4" name="Group 36">
            <a:extLst>
              <a:ext uri="{FF2B5EF4-FFF2-40B4-BE49-F238E27FC236}">
                <a16:creationId xmlns:a16="http://schemas.microsoft.com/office/drawing/2014/main" id="{61A2C756-A53B-14E5-D142-97FF48547BE6}"/>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CB96F7C1-86B5-8740-583F-C80BE3B8D726}"/>
                </a:ext>
              </a:extLst>
            </p:cNvPr>
            <p:cNvSpPr txBox="1"/>
            <p:nvPr/>
          </p:nvSpPr>
          <p:spPr>
            <a:xfrm>
              <a:off x="3105241" y="1119604"/>
              <a:ext cx="7884297" cy="707886"/>
            </a:xfrm>
            <a:prstGeom prst="rect">
              <a:avLst/>
            </a:prstGeom>
            <a:noFill/>
          </p:spPr>
          <p:txBody>
            <a:bodyPr wrap="square">
              <a:spAutoFit/>
            </a:bodyPr>
            <a:lstStyle/>
            <a:p>
              <a:pPr algn="r" rtl="1"/>
              <a:r>
                <a:rPr lang="fr-FR" sz="4000" b="1" dirty="0">
                  <a:solidFill>
                    <a:srgbClr val="006666"/>
                  </a:solidFill>
                  <a:latin typeface="Adobe Arabic" panose="02040503050201020203" pitchFamily="18" charset="-78"/>
                  <a:cs typeface="Adobe Arabic" panose="02040503050201020203" pitchFamily="18" charset="-78"/>
                </a:rPr>
                <a:t>-Ask Data </a:t>
              </a:r>
              <a:r>
                <a:rPr lang="ar-AE" sz="4000" b="1" dirty="0">
                  <a:solidFill>
                    <a:srgbClr val="006666"/>
                  </a:solidFill>
                  <a:latin typeface="Adobe Arabic" panose="02040503050201020203" pitchFamily="18" charset="-78"/>
                  <a:cs typeface="Adobe Arabic" panose="02040503050201020203" pitchFamily="18" charset="-78"/>
                </a:rPr>
                <a:t>اسأل البيانات:</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B5FE8C78-7C36-9AD1-D505-C04C0E75E8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480DAC25-FD2C-03D7-AE26-70EB308A6FF0}"/>
              </a:ext>
            </a:extLst>
          </p:cNvPr>
          <p:cNvSpPr txBox="1"/>
          <p:nvPr/>
        </p:nvSpPr>
        <p:spPr>
          <a:xfrm>
            <a:off x="998764" y="2090629"/>
            <a:ext cx="10583773" cy="157799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ما هي </a:t>
            </a:r>
            <a:r>
              <a:rPr lang="fr-FR" b="1" dirty="0">
                <a:solidFill>
                  <a:srgbClr val="C00000"/>
                </a:solidFill>
              </a:rPr>
              <a:t>Ask Data؟</a:t>
            </a:r>
          </a:p>
          <a:p>
            <a:r>
              <a:rPr lang="fr-FR" dirty="0">
                <a:solidFill>
                  <a:schemeClr val="tx1"/>
                </a:solidFill>
              </a:rPr>
              <a:t>Ask Data </a:t>
            </a:r>
            <a:r>
              <a:rPr lang="ar-AE" dirty="0">
                <a:solidFill>
                  <a:schemeClr val="tx1"/>
                </a:solidFill>
              </a:rPr>
              <a:t>هي ميزة ثورية في </a:t>
            </a:r>
            <a:r>
              <a:rPr lang="fr-FR" dirty="0">
                <a:solidFill>
                  <a:schemeClr val="tx1"/>
                </a:solidFill>
              </a:rPr>
              <a:t>Tableau </a:t>
            </a:r>
            <a:r>
              <a:rPr lang="ar-AE" dirty="0">
                <a:solidFill>
                  <a:schemeClr val="tx1"/>
                </a:solidFill>
              </a:rPr>
              <a:t>تتيح للمستخدمين طرح أسئلة بلغة طبيعية (عربية أو إنجليزية) والحصول على تصوّرات بصرية فورية دون الحاجة لمعرفة كيفية بناء التقارير.</a:t>
            </a:r>
          </a:p>
        </p:txBody>
      </p:sp>
      <p:sp>
        <p:nvSpPr>
          <p:cNvPr id="9" name="TextBox 7">
            <a:extLst>
              <a:ext uri="{FF2B5EF4-FFF2-40B4-BE49-F238E27FC236}">
                <a16:creationId xmlns:a16="http://schemas.microsoft.com/office/drawing/2014/main" id="{28E9B70D-B435-4C55-18B6-9554F92700E9}"/>
              </a:ext>
            </a:extLst>
          </p:cNvPr>
          <p:cNvSpPr txBox="1"/>
          <p:nvPr/>
        </p:nvSpPr>
        <p:spPr>
          <a:xfrm>
            <a:off x="1005840" y="3797017"/>
            <a:ext cx="10583773" cy="280782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كيف تعمل؟</a:t>
            </a:r>
            <a:endParaRPr lang="en-US" b="1" dirty="0">
              <a:solidFill>
                <a:srgbClr val="C00000"/>
              </a:solidFill>
            </a:endParaRPr>
          </a:p>
          <a:p>
            <a:r>
              <a:rPr lang="ar-AE" dirty="0">
                <a:solidFill>
                  <a:schemeClr val="tx1"/>
                </a:solidFill>
              </a:rPr>
              <a:t>تستخدم معالجة اللغة الطبيعية (</a:t>
            </a:r>
            <a:r>
              <a:rPr lang="fr-FR" dirty="0">
                <a:solidFill>
                  <a:schemeClr val="tx1"/>
                </a:solidFill>
              </a:rPr>
              <a:t> (NLP </a:t>
            </a:r>
            <a:r>
              <a:rPr lang="ar-AE" dirty="0">
                <a:solidFill>
                  <a:schemeClr val="tx1"/>
                </a:solidFill>
              </a:rPr>
              <a:t>لفهم الأسئلة.</a:t>
            </a:r>
            <a:endParaRPr lang="en-US" dirty="0">
              <a:solidFill>
                <a:schemeClr val="tx1"/>
              </a:solidFill>
            </a:endParaRPr>
          </a:p>
          <a:p>
            <a:r>
              <a:rPr lang="ar-AE" dirty="0">
                <a:solidFill>
                  <a:schemeClr val="tx1"/>
                </a:solidFill>
              </a:rPr>
              <a:t>تترجم السؤال إلى استعلام على البيانات. </a:t>
            </a:r>
            <a:endParaRPr lang="en-US" dirty="0">
              <a:solidFill>
                <a:schemeClr val="tx1"/>
              </a:solidFill>
            </a:endParaRPr>
          </a:p>
          <a:p>
            <a:r>
              <a:rPr lang="ar-AE" dirty="0">
                <a:solidFill>
                  <a:schemeClr val="tx1"/>
                </a:solidFill>
              </a:rPr>
              <a:t>تُنشئ تلقائياً التصوّر الأنسب للإجابة.</a:t>
            </a:r>
            <a:endParaRPr lang="en-US" dirty="0">
              <a:solidFill>
                <a:schemeClr val="tx1"/>
              </a:solidFill>
            </a:endParaRPr>
          </a:p>
          <a:p>
            <a:r>
              <a:rPr lang="ar-AE" dirty="0">
                <a:solidFill>
                  <a:schemeClr val="tx1"/>
                </a:solidFill>
              </a:rPr>
              <a:t>تتعلّم من تفاعلات المستخدمين لتحسين فهمها.</a:t>
            </a:r>
          </a:p>
        </p:txBody>
      </p:sp>
      <p:pic>
        <p:nvPicPr>
          <p:cNvPr id="11" name="صورة 10" descr="Problem ">
            <a:extLst>
              <a:ext uri="{FF2B5EF4-FFF2-40B4-BE49-F238E27FC236}">
                <a16:creationId xmlns:a16="http://schemas.microsoft.com/office/drawing/2014/main" id="{BE29B25F-B349-7AC4-91E7-7580C0FF159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87400" y="3797017"/>
            <a:ext cx="2489200" cy="2489200"/>
          </a:xfrm>
          <a:prstGeom prst="rect">
            <a:avLst/>
          </a:prstGeom>
          <a:noFill/>
          <a:ln>
            <a:noFill/>
          </a:ln>
        </p:spPr>
      </p:pic>
    </p:spTree>
    <p:extLst>
      <p:ext uri="{BB962C8B-B14F-4D97-AF65-F5344CB8AC3E}">
        <p14:creationId xmlns:p14="http://schemas.microsoft.com/office/powerpoint/2010/main" val="11531320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FDBA2-453C-8FA8-CCCA-F0B296968D2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8C5F001-C946-8270-6975-2A9296ABD2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92BCA7D-5345-F142-E0A3-9A1ED206D350}"/>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بناء تقارير ذكية تعتمد على الذكاء الاصطناعي</a:t>
            </a:r>
          </a:p>
        </p:txBody>
      </p:sp>
      <p:grpSp>
        <p:nvGrpSpPr>
          <p:cNvPr id="4" name="Group 36">
            <a:extLst>
              <a:ext uri="{FF2B5EF4-FFF2-40B4-BE49-F238E27FC236}">
                <a16:creationId xmlns:a16="http://schemas.microsoft.com/office/drawing/2014/main" id="{92B4A6F3-F282-4A15-45CB-5C7AA950D7DA}"/>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DDA88FD0-5BE1-D940-02BD-204919D52E06}"/>
                </a:ext>
              </a:extLst>
            </p:cNvPr>
            <p:cNvSpPr txBox="1"/>
            <p:nvPr/>
          </p:nvSpPr>
          <p:spPr>
            <a:xfrm>
              <a:off x="3105241" y="1119604"/>
              <a:ext cx="7884297" cy="707886"/>
            </a:xfrm>
            <a:prstGeom prst="rect">
              <a:avLst/>
            </a:prstGeom>
            <a:noFill/>
          </p:spPr>
          <p:txBody>
            <a:bodyPr wrap="square">
              <a:spAutoFit/>
            </a:bodyPr>
            <a:lstStyle/>
            <a:p>
              <a:pPr algn="r" rtl="1"/>
              <a:r>
                <a:rPr lang="fr-FR" sz="4000" b="1" dirty="0">
                  <a:solidFill>
                    <a:srgbClr val="006666"/>
                  </a:solidFill>
                  <a:latin typeface="Adobe Arabic" panose="02040503050201020203" pitchFamily="18" charset="-78"/>
                  <a:cs typeface="Adobe Arabic" panose="02040503050201020203" pitchFamily="18" charset="-78"/>
                </a:rPr>
                <a:t>-Ask Data </a:t>
              </a:r>
              <a:r>
                <a:rPr lang="ar-AE" sz="4000" b="1" dirty="0">
                  <a:solidFill>
                    <a:srgbClr val="006666"/>
                  </a:solidFill>
                  <a:latin typeface="Adobe Arabic" panose="02040503050201020203" pitchFamily="18" charset="-78"/>
                  <a:cs typeface="Adobe Arabic" panose="02040503050201020203" pitchFamily="18" charset="-78"/>
                </a:rPr>
                <a:t>اسأل البيانات:</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88895DD2-3255-52F3-6579-3B3916A0B8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478B8340-22CF-F47A-B57A-FAFE69750460}"/>
              </a:ext>
            </a:extLst>
          </p:cNvPr>
          <p:cNvSpPr txBox="1"/>
          <p:nvPr/>
        </p:nvSpPr>
        <p:spPr>
          <a:xfrm>
            <a:off x="998764" y="2090629"/>
            <a:ext cx="10583773"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مزايا </a:t>
            </a:r>
            <a:r>
              <a:rPr lang="fr-FR" b="1" dirty="0">
                <a:solidFill>
                  <a:srgbClr val="C00000"/>
                </a:solidFill>
              </a:rPr>
              <a:t>Ask Data:</a:t>
            </a:r>
          </a:p>
          <a:p>
            <a:r>
              <a:rPr lang="ar-AE" dirty="0">
                <a:solidFill>
                  <a:schemeClr val="tx1"/>
                </a:solidFill>
              </a:rPr>
              <a:t>تمكين المستخدمين غير التقنيين من الوصول للرؤى بسرعة</a:t>
            </a:r>
            <a:r>
              <a:rPr lang="en-US" dirty="0">
                <a:solidFill>
                  <a:schemeClr val="tx1"/>
                </a:solidFill>
              </a:rPr>
              <a:t>.</a:t>
            </a:r>
            <a:endParaRPr lang="ar-AE" dirty="0">
              <a:solidFill>
                <a:schemeClr val="tx1"/>
              </a:solidFill>
            </a:endParaRPr>
          </a:p>
        </p:txBody>
      </p:sp>
      <p:sp>
        <p:nvSpPr>
          <p:cNvPr id="9" name="TextBox 7">
            <a:extLst>
              <a:ext uri="{FF2B5EF4-FFF2-40B4-BE49-F238E27FC236}">
                <a16:creationId xmlns:a16="http://schemas.microsoft.com/office/drawing/2014/main" id="{4BD40CC5-6FD1-9CE2-F4A9-123F99BA4440}"/>
              </a:ext>
            </a:extLst>
          </p:cNvPr>
          <p:cNvSpPr txBox="1"/>
          <p:nvPr/>
        </p:nvSpPr>
        <p:spPr>
          <a:xfrm>
            <a:off x="998763" y="3569673"/>
            <a:ext cx="1058377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توفير الوقت في بناء التصوّرات البسيطة.</a:t>
            </a:r>
            <a:endParaRPr lang="en-US" dirty="0">
              <a:solidFill>
                <a:schemeClr val="tx1"/>
              </a:solidFill>
            </a:endParaRPr>
          </a:p>
        </p:txBody>
      </p:sp>
      <p:sp>
        <p:nvSpPr>
          <p:cNvPr id="8" name="TextBox 7">
            <a:extLst>
              <a:ext uri="{FF2B5EF4-FFF2-40B4-BE49-F238E27FC236}">
                <a16:creationId xmlns:a16="http://schemas.microsoft.com/office/drawing/2014/main" id="{FE093AC0-6132-5235-22A3-56FF939EB436}"/>
              </a:ext>
            </a:extLst>
          </p:cNvPr>
          <p:cNvSpPr txBox="1"/>
          <p:nvPr/>
        </p:nvSpPr>
        <p:spPr>
          <a:xfrm>
            <a:off x="1005840" y="4321513"/>
            <a:ext cx="1058377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تشجيع الاستكشاف والفضول تجاه البيانات.</a:t>
            </a:r>
            <a:endParaRPr lang="en-US" dirty="0">
              <a:solidFill>
                <a:schemeClr val="tx1"/>
              </a:solidFill>
            </a:endParaRPr>
          </a:p>
        </p:txBody>
      </p:sp>
      <p:sp>
        <p:nvSpPr>
          <p:cNvPr id="10" name="TextBox 7">
            <a:extLst>
              <a:ext uri="{FF2B5EF4-FFF2-40B4-BE49-F238E27FC236}">
                <a16:creationId xmlns:a16="http://schemas.microsoft.com/office/drawing/2014/main" id="{5962545A-4E3C-1A26-B256-8EA1B66C8757}"/>
              </a:ext>
            </a:extLst>
          </p:cNvPr>
          <p:cNvSpPr txBox="1"/>
          <p:nvPr/>
        </p:nvSpPr>
        <p:spPr>
          <a:xfrm>
            <a:off x="1005840" y="5073353"/>
            <a:ext cx="1058377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دعم اللغات المتعدّدة بما فيها العربية.</a:t>
            </a:r>
            <a:endParaRPr lang="en-US" dirty="0">
              <a:solidFill>
                <a:schemeClr val="tx1"/>
              </a:solidFill>
            </a:endParaRPr>
          </a:p>
        </p:txBody>
      </p:sp>
      <p:pic>
        <p:nvPicPr>
          <p:cNvPr id="12" name="Picture 31">
            <a:extLst>
              <a:ext uri="{FF2B5EF4-FFF2-40B4-BE49-F238E27FC236}">
                <a16:creationId xmlns:a16="http://schemas.microsoft.com/office/drawing/2014/main" id="{4041400D-981A-80C8-D270-28913961FF5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1423" y="899019"/>
            <a:ext cx="5731510" cy="5731510"/>
          </a:xfrm>
          <a:prstGeom prst="rect">
            <a:avLst/>
          </a:prstGeom>
          <a:noFill/>
          <a:ln>
            <a:noFill/>
          </a:ln>
        </p:spPr>
      </p:pic>
    </p:spTree>
    <p:extLst>
      <p:ext uri="{BB962C8B-B14F-4D97-AF65-F5344CB8AC3E}">
        <p14:creationId xmlns:p14="http://schemas.microsoft.com/office/powerpoint/2010/main" val="8903327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8" grpId="0"/>
      <p:bldP spid="10"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83C40-80FD-77FC-4634-8D814334A54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1BC20EB-C532-81AE-DFA4-A2D033142E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432C59C7-7144-B8C6-656F-2320DAAA10D6}"/>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بناء تقارير ذكية تعتمد على الذكاء الاصطناعي</a:t>
            </a:r>
          </a:p>
        </p:txBody>
      </p:sp>
      <p:grpSp>
        <p:nvGrpSpPr>
          <p:cNvPr id="4" name="Group 36">
            <a:extLst>
              <a:ext uri="{FF2B5EF4-FFF2-40B4-BE49-F238E27FC236}">
                <a16:creationId xmlns:a16="http://schemas.microsoft.com/office/drawing/2014/main" id="{2B726F84-309B-D434-897B-F725EC230694}"/>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0ADE727E-1D04-B596-92D3-BE22FE6972CE}"/>
                </a:ext>
              </a:extLst>
            </p:cNvPr>
            <p:cNvSpPr txBox="1"/>
            <p:nvPr/>
          </p:nvSpPr>
          <p:spPr>
            <a:xfrm>
              <a:off x="3105241" y="1119604"/>
              <a:ext cx="7884297" cy="707886"/>
            </a:xfrm>
            <a:prstGeom prst="rect">
              <a:avLst/>
            </a:prstGeom>
            <a:noFill/>
          </p:spPr>
          <p:txBody>
            <a:bodyPr wrap="square">
              <a:spAutoFit/>
            </a:bodyPr>
            <a:lstStyle/>
            <a:p>
              <a:pPr algn="r" rtl="1"/>
              <a:r>
                <a:rPr lang="fr-FR" sz="4000" b="1" dirty="0">
                  <a:solidFill>
                    <a:srgbClr val="006666"/>
                  </a:solidFill>
                  <a:latin typeface="Adobe Arabic" panose="02040503050201020203" pitchFamily="18" charset="-78"/>
                  <a:cs typeface="Adobe Arabic" panose="02040503050201020203" pitchFamily="18" charset="-78"/>
                </a:rPr>
                <a:t>-Explain Data </a:t>
              </a:r>
              <a:r>
                <a:rPr lang="ar-AE" sz="4000" b="1" dirty="0">
                  <a:solidFill>
                    <a:srgbClr val="006666"/>
                  </a:solidFill>
                  <a:latin typeface="Adobe Arabic" panose="02040503050201020203" pitchFamily="18" charset="-78"/>
                  <a:cs typeface="Adobe Arabic" panose="02040503050201020203" pitchFamily="18" charset="-78"/>
                </a:rPr>
                <a:t>اشرح البيانات:</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284C87DE-B841-E4CE-D401-BF7E76A7B6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BAE0B0DA-6875-2FEE-5723-D5CABD689B7B}"/>
              </a:ext>
            </a:extLst>
          </p:cNvPr>
          <p:cNvSpPr txBox="1"/>
          <p:nvPr/>
        </p:nvSpPr>
        <p:spPr>
          <a:xfrm>
            <a:off x="6654800" y="2090629"/>
            <a:ext cx="4927737" cy="157799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ما هي </a:t>
            </a:r>
            <a:r>
              <a:rPr lang="fr-FR" b="1" dirty="0">
                <a:solidFill>
                  <a:srgbClr val="C00000"/>
                </a:solidFill>
              </a:rPr>
              <a:t>Explain Data؟</a:t>
            </a:r>
          </a:p>
          <a:p>
            <a:r>
              <a:rPr lang="ar-AE" dirty="0">
                <a:solidFill>
                  <a:schemeClr val="tx1"/>
                </a:solidFill>
              </a:rPr>
              <a:t>ميزة ذكاء اصطناعي تحلّل تلقائياً الأنماط والشذوذ في بياناتك وتقدّم تفسيرات محتملة.</a:t>
            </a:r>
          </a:p>
        </p:txBody>
      </p:sp>
      <p:sp>
        <p:nvSpPr>
          <p:cNvPr id="9" name="TextBox 7">
            <a:extLst>
              <a:ext uri="{FF2B5EF4-FFF2-40B4-BE49-F238E27FC236}">
                <a16:creationId xmlns:a16="http://schemas.microsoft.com/office/drawing/2014/main" id="{E85498AC-4746-6A03-FA62-11FCAA30DAD5}"/>
              </a:ext>
            </a:extLst>
          </p:cNvPr>
          <p:cNvSpPr txBox="1"/>
          <p:nvPr/>
        </p:nvSpPr>
        <p:spPr>
          <a:xfrm>
            <a:off x="6898640" y="3797017"/>
            <a:ext cx="4690973" cy="214161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كيف تستخدمها؟</a:t>
            </a:r>
            <a:endParaRPr lang="en-US" b="1" dirty="0">
              <a:solidFill>
                <a:srgbClr val="C00000"/>
              </a:solidFill>
            </a:endParaRPr>
          </a:p>
          <a:p>
            <a:r>
              <a:rPr lang="ar-AE" dirty="0">
                <a:solidFill>
                  <a:schemeClr val="tx1"/>
                </a:solidFill>
              </a:rPr>
              <a:t>انقر بزرّ الماوس الأيمن على أيّ نقطة بيانات في التصوّر. </a:t>
            </a:r>
            <a:endParaRPr lang="en-US" dirty="0">
              <a:solidFill>
                <a:schemeClr val="tx1"/>
              </a:solidFill>
            </a:endParaRPr>
          </a:p>
          <a:p>
            <a:r>
              <a:rPr lang="ar-AE" dirty="0">
                <a:solidFill>
                  <a:schemeClr val="tx1"/>
                </a:solidFill>
              </a:rPr>
              <a:t>اختر "</a:t>
            </a:r>
            <a:r>
              <a:rPr lang="fr-FR" dirty="0">
                <a:solidFill>
                  <a:schemeClr val="tx1"/>
                </a:solidFill>
              </a:rPr>
              <a:t>Explain Data </a:t>
            </a:r>
            <a:r>
              <a:rPr lang="ar-AE" dirty="0">
                <a:solidFill>
                  <a:schemeClr val="tx1"/>
                </a:solidFill>
              </a:rPr>
              <a:t>".</a:t>
            </a:r>
            <a:endParaRPr lang="fr-FR" dirty="0">
              <a:solidFill>
                <a:schemeClr val="tx1"/>
              </a:solidFill>
            </a:endParaRPr>
          </a:p>
        </p:txBody>
      </p:sp>
      <p:pic>
        <p:nvPicPr>
          <p:cNvPr id="12" name="صورة 11" descr="Online question ">
            <a:extLst>
              <a:ext uri="{FF2B5EF4-FFF2-40B4-BE49-F238E27FC236}">
                <a16:creationId xmlns:a16="http://schemas.microsoft.com/office/drawing/2014/main" id="{3C8E26F5-6872-C575-A695-B9DA7EAE65E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376680" y="2398943"/>
            <a:ext cx="2468880" cy="2468880"/>
          </a:xfrm>
          <a:prstGeom prst="rect">
            <a:avLst/>
          </a:prstGeom>
          <a:noFill/>
          <a:ln>
            <a:noFill/>
          </a:ln>
        </p:spPr>
      </p:pic>
    </p:spTree>
    <p:extLst>
      <p:ext uri="{BB962C8B-B14F-4D97-AF65-F5344CB8AC3E}">
        <p14:creationId xmlns:p14="http://schemas.microsoft.com/office/powerpoint/2010/main" val="11343421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F855F-025F-03E7-940C-73E41A9B48C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CCD69CD-855E-1FE1-4085-F83EB82862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F4DC617-1C6F-C3C3-C2B6-E40FA446B6DC}"/>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بناء تقارير ذكية تعتمد على الذكاء الاصطناعي</a:t>
            </a:r>
          </a:p>
        </p:txBody>
      </p:sp>
      <p:grpSp>
        <p:nvGrpSpPr>
          <p:cNvPr id="4" name="Group 36">
            <a:extLst>
              <a:ext uri="{FF2B5EF4-FFF2-40B4-BE49-F238E27FC236}">
                <a16:creationId xmlns:a16="http://schemas.microsoft.com/office/drawing/2014/main" id="{A21D96F8-E7BC-D61C-11C0-C9417A830461}"/>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A4988F0E-4A61-026B-F12E-3639B65B7433}"/>
                </a:ext>
              </a:extLst>
            </p:cNvPr>
            <p:cNvSpPr txBox="1"/>
            <p:nvPr/>
          </p:nvSpPr>
          <p:spPr>
            <a:xfrm>
              <a:off x="3105241" y="1119604"/>
              <a:ext cx="7884297" cy="707886"/>
            </a:xfrm>
            <a:prstGeom prst="rect">
              <a:avLst/>
            </a:prstGeom>
            <a:noFill/>
          </p:spPr>
          <p:txBody>
            <a:bodyPr wrap="square">
              <a:spAutoFit/>
            </a:bodyPr>
            <a:lstStyle/>
            <a:p>
              <a:pPr algn="r" rtl="1"/>
              <a:r>
                <a:rPr lang="fr-FR" sz="4000" b="1" dirty="0">
                  <a:solidFill>
                    <a:srgbClr val="006666"/>
                  </a:solidFill>
                  <a:latin typeface="Adobe Arabic" panose="02040503050201020203" pitchFamily="18" charset="-78"/>
                  <a:cs typeface="Adobe Arabic" panose="02040503050201020203" pitchFamily="18" charset="-78"/>
                </a:rPr>
                <a:t>-Explain Data </a:t>
              </a:r>
              <a:r>
                <a:rPr lang="ar-AE" sz="4000" b="1" dirty="0">
                  <a:solidFill>
                    <a:srgbClr val="006666"/>
                  </a:solidFill>
                  <a:latin typeface="Adobe Arabic" panose="02040503050201020203" pitchFamily="18" charset="-78"/>
                  <a:cs typeface="Adobe Arabic" panose="02040503050201020203" pitchFamily="18" charset="-78"/>
                </a:rPr>
                <a:t>اشرح البيانات:</a:t>
              </a:r>
            </a:p>
          </p:txBody>
        </p:sp>
        <p:pic>
          <p:nvPicPr>
            <p:cNvPr id="6" name="Picture 2" descr="Idea ">
              <a:extLst>
                <a:ext uri="{FF2B5EF4-FFF2-40B4-BE49-F238E27FC236}">
                  <a16:creationId xmlns:a16="http://schemas.microsoft.com/office/drawing/2014/main" id="{F4D5BA44-DD5C-3F1A-CE72-ACA2B71D43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1AD876AC-7096-623E-C3C3-50DA4EA35108}"/>
              </a:ext>
            </a:extLst>
          </p:cNvPr>
          <p:cNvSpPr txBox="1"/>
          <p:nvPr/>
        </p:nvSpPr>
        <p:spPr>
          <a:xfrm>
            <a:off x="6715760" y="2090629"/>
            <a:ext cx="4866777"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ستحصل على تحليل يتضمّن: </a:t>
            </a:r>
          </a:p>
          <a:p>
            <a:r>
              <a:rPr lang="ar-AE" dirty="0">
                <a:solidFill>
                  <a:schemeClr val="tx1"/>
                </a:solidFill>
              </a:rPr>
              <a:t>القيم المتوقّعة مقابل القيم الفعلية</a:t>
            </a:r>
          </a:p>
        </p:txBody>
      </p:sp>
      <p:sp>
        <p:nvSpPr>
          <p:cNvPr id="9" name="TextBox 7">
            <a:extLst>
              <a:ext uri="{FF2B5EF4-FFF2-40B4-BE49-F238E27FC236}">
                <a16:creationId xmlns:a16="http://schemas.microsoft.com/office/drawing/2014/main" id="{ADB2B24B-4518-6802-3FA1-FEB0F8DA747A}"/>
              </a:ext>
            </a:extLst>
          </p:cNvPr>
          <p:cNvSpPr txBox="1"/>
          <p:nvPr/>
        </p:nvSpPr>
        <p:spPr>
          <a:xfrm>
            <a:off x="998763" y="3569673"/>
            <a:ext cx="1058377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العوامل المحتملة التي تفسّر الفرق</a:t>
            </a:r>
            <a:endParaRPr lang="en-US" dirty="0">
              <a:solidFill>
                <a:schemeClr val="tx1"/>
              </a:solidFill>
            </a:endParaRPr>
          </a:p>
        </p:txBody>
      </p:sp>
      <p:sp>
        <p:nvSpPr>
          <p:cNvPr id="8" name="TextBox 7">
            <a:extLst>
              <a:ext uri="{FF2B5EF4-FFF2-40B4-BE49-F238E27FC236}">
                <a16:creationId xmlns:a16="http://schemas.microsoft.com/office/drawing/2014/main" id="{D45D4782-E645-75DD-5CF5-39FFB0513BD7}"/>
              </a:ext>
            </a:extLst>
          </p:cNvPr>
          <p:cNvSpPr txBox="1"/>
          <p:nvPr/>
        </p:nvSpPr>
        <p:spPr>
          <a:xfrm>
            <a:off x="1005840" y="4321513"/>
            <a:ext cx="1058377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علاقات مخفية في البيانات</a:t>
            </a:r>
            <a:endParaRPr lang="en-US" dirty="0">
              <a:solidFill>
                <a:schemeClr val="tx1"/>
              </a:solidFill>
            </a:endParaRPr>
          </a:p>
        </p:txBody>
      </p:sp>
      <p:sp>
        <p:nvSpPr>
          <p:cNvPr id="10" name="TextBox 7">
            <a:extLst>
              <a:ext uri="{FF2B5EF4-FFF2-40B4-BE49-F238E27FC236}">
                <a16:creationId xmlns:a16="http://schemas.microsoft.com/office/drawing/2014/main" id="{AAA0CD7D-1231-07F0-9213-1B2516EBF5E0}"/>
              </a:ext>
            </a:extLst>
          </p:cNvPr>
          <p:cNvSpPr txBox="1"/>
          <p:nvPr/>
        </p:nvSpPr>
        <p:spPr>
          <a:xfrm>
            <a:off x="1005840" y="5073353"/>
            <a:ext cx="1058377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توزيعات إحصائية</a:t>
            </a:r>
            <a:endParaRPr lang="en-US" dirty="0">
              <a:solidFill>
                <a:schemeClr val="tx1"/>
              </a:solidFill>
            </a:endParaRPr>
          </a:p>
        </p:txBody>
      </p:sp>
      <p:pic>
        <p:nvPicPr>
          <p:cNvPr id="11" name="Picture 36">
            <a:extLst>
              <a:ext uri="{FF2B5EF4-FFF2-40B4-BE49-F238E27FC236}">
                <a16:creationId xmlns:a16="http://schemas.microsoft.com/office/drawing/2014/main" id="{6AC1DEFC-5838-0A57-D4D4-65907839FFD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440" y="1794369"/>
            <a:ext cx="6399506" cy="3999692"/>
          </a:xfrm>
          <a:prstGeom prst="rect">
            <a:avLst/>
          </a:prstGeom>
          <a:noFill/>
        </p:spPr>
      </p:pic>
    </p:spTree>
    <p:extLst>
      <p:ext uri="{BB962C8B-B14F-4D97-AF65-F5344CB8AC3E}">
        <p14:creationId xmlns:p14="http://schemas.microsoft.com/office/powerpoint/2010/main" val="12461365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8"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84B09-543E-42EB-2037-2745399C5E3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60D7569-7235-A8FA-8F79-533BCCA500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4A962CF7-08AB-0DB9-C06B-638B2F1DB59C}"/>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مفهوم الذكاء الاصطناعي وعلاقته بعلم البيانات</a:t>
            </a:r>
          </a:p>
        </p:txBody>
      </p:sp>
      <p:grpSp>
        <p:nvGrpSpPr>
          <p:cNvPr id="4" name="Group 36">
            <a:extLst>
              <a:ext uri="{FF2B5EF4-FFF2-40B4-BE49-F238E27FC236}">
                <a16:creationId xmlns:a16="http://schemas.microsoft.com/office/drawing/2014/main" id="{EEA574CF-A63F-5CA0-102B-FE0096A6F0B0}"/>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1E96C4E8-91B8-5DD4-7828-213016892C86}"/>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المكوّنات الرئيسيّة للذكاء الاصطناعي</a:t>
              </a:r>
            </a:p>
          </p:txBody>
        </p:sp>
        <p:pic>
          <p:nvPicPr>
            <p:cNvPr id="6" name="Picture 2" descr="Idea ">
              <a:extLst>
                <a:ext uri="{FF2B5EF4-FFF2-40B4-BE49-F238E27FC236}">
                  <a16:creationId xmlns:a16="http://schemas.microsoft.com/office/drawing/2014/main" id="{5135D35A-3752-118C-CDE9-C308075B83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مجموعة 18">
            <a:extLst>
              <a:ext uri="{FF2B5EF4-FFF2-40B4-BE49-F238E27FC236}">
                <a16:creationId xmlns:a16="http://schemas.microsoft.com/office/drawing/2014/main" id="{6BB88EE4-4C6E-0629-5703-054B4AC3CE51}"/>
              </a:ext>
            </a:extLst>
          </p:cNvPr>
          <p:cNvGrpSpPr/>
          <p:nvPr/>
        </p:nvGrpSpPr>
        <p:grpSpPr>
          <a:xfrm>
            <a:off x="9516770" y="2594268"/>
            <a:ext cx="2194771" cy="2472445"/>
            <a:chOff x="9516770" y="2594268"/>
            <a:chExt cx="2194771" cy="2472445"/>
          </a:xfrm>
        </p:grpSpPr>
        <p:pic>
          <p:nvPicPr>
            <p:cNvPr id="11" name="Picture 2" descr="Machine learning ">
              <a:extLst>
                <a:ext uri="{FF2B5EF4-FFF2-40B4-BE49-F238E27FC236}">
                  <a16:creationId xmlns:a16="http://schemas.microsoft.com/office/drawing/2014/main" id="{37535C00-5FEB-1B37-E96B-D13735E2CC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07913" y="2594268"/>
              <a:ext cx="1612485" cy="1612279"/>
            </a:xfrm>
            <a:prstGeom prst="rect">
              <a:avLst/>
            </a:prstGeom>
            <a:noFill/>
            <a:extLst>
              <a:ext uri="{909E8E84-426E-40DD-AFC4-6F175D3DCCD1}">
                <a14:hiddenFill xmlns:a14="http://schemas.microsoft.com/office/drawing/2010/main">
                  <a:solidFill>
                    <a:srgbClr val="FFFFFF"/>
                  </a:solidFill>
                </a14:hiddenFill>
              </a:ext>
            </a:extLst>
          </p:spPr>
        </p:pic>
        <p:sp>
          <p:nvSpPr>
            <p:cNvPr id="15" name="مربع نص 4">
              <a:extLst>
                <a:ext uri="{FF2B5EF4-FFF2-40B4-BE49-F238E27FC236}">
                  <a16:creationId xmlns:a16="http://schemas.microsoft.com/office/drawing/2014/main" id="{E1F9096D-45C9-77B0-6EC9-7AFDFE477665}"/>
                </a:ext>
              </a:extLst>
            </p:cNvPr>
            <p:cNvSpPr txBox="1"/>
            <p:nvPr/>
          </p:nvSpPr>
          <p:spPr>
            <a:xfrm>
              <a:off x="9516770" y="4426538"/>
              <a:ext cx="2194771" cy="640175"/>
            </a:xfrm>
            <a:prstGeom prst="rect">
              <a:avLst/>
            </a:prstGeom>
            <a:noFill/>
          </p:spPr>
          <p:txBody>
            <a:bodyPr wrap="square">
              <a:spAutoFit/>
            </a:bodyPr>
            <a:lstStyle/>
            <a:p>
              <a:pPr marL="0" marR="0" algn="ctr" rtl="1">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التعلّم الآلي </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0" name="مجموعة 19">
            <a:extLst>
              <a:ext uri="{FF2B5EF4-FFF2-40B4-BE49-F238E27FC236}">
                <a16:creationId xmlns:a16="http://schemas.microsoft.com/office/drawing/2014/main" id="{9E524411-44D0-6F91-750E-A8E7A67D75D0}"/>
              </a:ext>
            </a:extLst>
          </p:cNvPr>
          <p:cNvGrpSpPr/>
          <p:nvPr/>
        </p:nvGrpSpPr>
        <p:grpSpPr>
          <a:xfrm>
            <a:off x="6622135" y="2594268"/>
            <a:ext cx="2351541" cy="2472264"/>
            <a:chOff x="6622135" y="2594268"/>
            <a:chExt cx="2351541" cy="2472264"/>
          </a:xfrm>
        </p:grpSpPr>
        <p:pic>
          <p:nvPicPr>
            <p:cNvPr id="12" name="Picture 4" descr="Deep learning ">
              <a:extLst>
                <a:ext uri="{FF2B5EF4-FFF2-40B4-BE49-F238E27FC236}">
                  <a16:creationId xmlns:a16="http://schemas.microsoft.com/office/drawing/2014/main" id="{7F1BF661-341E-0DC9-1A0A-08353C6E28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1663" y="2594268"/>
              <a:ext cx="1612485" cy="1612279"/>
            </a:xfrm>
            <a:prstGeom prst="rect">
              <a:avLst/>
            </a:prstGeom>
            <a:noFill/>
            <a:extLst>
              <a:ext uri="{909E8E84-426E-40DD-AFC4-6F175D3DCCD1}">
                <a14:hiddenFill xmlns:a14="http://schemas.microsoft.com/office/drawing/2010/main">
                  <a:solidFill>
                    <a:srgbClr val="FFFFFF"/>
                  </a:solidFill>
                </a14:hiddenFill>
              </a:ext>
            </a:extLst>
          </p:spPr>
        </p:pic>
        <p:sp>
          <p:nvSpPr>
            <p:cNvPr id="16" name="مربع نص 5">
              <a:extLst>
                <a:ext uri="{FF2B5EF4-FFF2-40B4-BE49-F238E27FC236}">
                  <a16:creationId xmlns:a16="http://schemas.microsoft.com/office/drawing/2014/main" id="{4EA1106E-F17E-0642-6D5F-BA9987AC4B4C}"/>
                </a:ext>
              </a:extLst>
            </p:cNvPr>
            <p:cNvSpPr txBox="1"/>
            <p:nvPr/>
          </p:nvSpPr>
          <p:spPr>
            <a:xfrm>
              <a:off x="6622135" y="4426357"/>
              <a:ext cx="2351541" cy="640175"/>
            </a:xfrm>
            <a:prstGeom prst="rect">
              <a:avLst/>
            </a:prstGeom>
            <a:noFill/>
          </p:spPr>
          <p:txBody>
            <a:bodyPr wrap="square">
              <a:spAutoFit/>
            </a:bodyPr>
            <a:lstStyle/>
            <a:p>
              <a:pPr marL="0" marR="0" algn="ctr" rtl="1">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التعلّم العميق </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1" name="مجموعة 20">
            <a:extLst>
              <a:ext uri="{FF2B5EF4-FFF2-40B4-BE49-F238E27FC236}">
                <a16:creationId xmlns:a16="http://schemas.microsoft.com/office/drawing/2014/main" id="{860A5175-038B-24E4-8BDB-A40223018D93}"/>
              </a:ext>
            </a:extLst>
          </p:cNvPr>
          <p:cNvGrpSpPr/>
          <p:nvPr/>
        </p:nvGrpSpPr>
        <p:grpSpPr>
          <a:xfrm>
            <a:off x="2848472" y="2601528"/>
            <a:ext cx="4187982" cy="2472264"/>
            <a:chOff x="2848472" y="2601528"/>
            <a:chExt cx="4187982" cy="2472264"/>
          </a:xfrm>
        </p:grpSpPr>
        <p:pic>
          <p:nvPicPr>
            <p:cNvPr id="13" name="Picture 6" descr="Natural language processing ">
              <a:extLst>
                <a:ext uri="{FF2B5EF4-FFF2-40B4-BE49-F238E27FC236}">
                  <a16:creationId xmlns:a16="http://schemas.microsoft.com/office/drawing/2014/main" id="{03CA6F62-6A07-C4E9-1961-5AAFF790770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75413" y="2601528"/>
              <a:ext cx="1612485" cy="1612279"/>
            </a:xfrm>
            <a:prstGeom prst="rect">
              <a:avLst/>
            </a:prstGeom>
            <a:noFill/>
            <a:extLst>
              <a:ext uri="{909E8E84-426E-40DD-AFC4-6F175D3DCCD1}">
                <a14:hiddenFill xmlns:a14="http://schemas.microsoft.com/office/drawing/2010/main">
                  <a:solidFill>
                    <a:srgbClr val="FFFFFF"/>
                  </a:solidFill>
                </a14:hiddenFill>
              </a:ext>
            </a:extLst>
          </p:spPr>
        </p:pic>
        <p:sp>
          <p:nvSpPr>
            <p:cNvPr id="17" name="مربع نص 6">
              <a:extLst>
                <a:ext uri="{FF2B5EF4-FFF2-40B4-BE49-F238E27FC236}">
                  <a16:creationId xmlns:a16="http://schemas.microsoft.com/office/drawing/2014/main" id="{E875C3F1-1221-8A56-2AC3-367A39ED879C}"/>
                </a:ext>
              </a:extLst>
            </p:cNvPr>
            <p:cNvSpPr txBox="1"/>
            <p:nvPr/>
          </p:nvSpPr>
          <p:spPr>
            <a:xfrm>
              <a:off x="2848472" y="4433617"/>
              <a:ext cx="4187982" cy="640175"/>
            </a:xfrm>
            <a:prstGeom prst="rect">
              <a:avLst/>
            </a:prstGeom>
            <a:noFill/>
          </p:spPr>
          <p:txBody>
            <a:bodyPr wrap="square">
              <a:spAutoFit/>
            </a:bodyPr>
            <a:lstStyle/>
            <a:p>
              <a:pPr marL="0" marR="0" algn="ctr" rtl="1">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معالجة اللغات الطبيعيّة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2" name="مجموعة 21">
            <a:extLst>
              <a:ext uri="{FF2B5EF4-FFF2-40B4-BE49-F238E27FC236}">
                <a16:creationId xmlns:a16="http://schemas.microsoft.com/office/drawing/2014/main" id="{E9DB8CDB-FB0B-C8D8-8DD2-3B72CB902FFB}"/>
              </a:ext>
            </a:extLst>
          </p:cNvPr>
          <p:cNvGrpSpPr/>
          <p:nvPr/>
        </p:nvGrpSpPr>
        <p:grpSpPr>
          <a:xfrm>
            <a:off x="368157" y="2594268"/>
            <a:ext cx="2732266" cy="2472209"/>
            <a:chOff x="368157" y="2594268"/>
            <a:chExt cx="2732266" cy="2472209"/>
          </a:xfrm>
        </p:grpSpPr>
        <p:pic>
          <p:nvPicPr>
            <p:cNvPr id="14" name="Picture 8" descr="Computer vision ">
              <a:extLst>
                <a:ext uri="{FF2B5EF4-FFF2-40B4-BE49-F238E27FC236}">
                  <a16:creationId xmlns:a16="http://schemas.microsoft.com/office/drawing/2014/main" id="{9FE3AB2F-6B57-BF1B-6DEB-EFC8B55BEFB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96795" y="2594268"/>
              <a:ext cx="1612485" cy="1612279"/>
            </a:xfrm>
            <a:prstGeom prst="rect">
              <a:avLst/>
            </a:prstGeom>
            <a:noFill/>
            <a:extLst>
              <a:ext uri="{909E8E84-426E-40DD-AFC4-6F175D3DCCD1}">
                <a14:hiddenFill xmlns:a14="http://schemas.microsoft.com/office/drawing/2010/main">
                  <a:solidFill>
                    <a:srgbClr val="FFFFFF"/>
                  </a:solidFill>
                </a14:hiddenFill>
              </a:ext>
            </a:extLst>
          </p:spPr>
        </p:pic>
        <p:sp>
          <p:nvSpPr>
            <p:cNvPr id="18" name="مربع نص 7">
              <a:extLst>
                <a:ext uri="{FF2B5EF4-FFF2-40B4-BE49-F238E27FC236}">
                  <a16:creationId xmlns:a16="http://schemas.microsoft.com/office/drawing/2014/main" id="{77DCB9C9-AAAB-00C3-9AB4-023B50FAAE96}"/>
                </a:ext>
              </a:extLst>
            </p:cNvPr>
            <p:cNvSpPr txBox="1"/>
            <p:nvPr/>
          </p:nvSpPr>
          <p:spPr>
            <a:xfrm>
              <a:off x="368157" y="4426302"/>
              <a:ext cx="2732266" cy="640175"/>
            </a:xfrm>
            <a:prstGeom prst="rect">
              <a:avLst/>
            </a:prstGeom>
            <a:noFill/>
          </p:spPr>
          <p:txBody>
            <a:bodyPr wrap="square">
              <a:spAutoFit/>
            </a:bodyPr>
            <a:lstStyle/>
            <a:p>
              <a:pPr marL="0" marR="0" algn="ctr" rtl="1">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الرؤية الحاسوبيّة </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8174547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6B271-F36A-85DA-0148-49A07E84CCD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6914C9B-D39C-60AB-EF53-2B9A9738E0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D1F1108-F2BF-6336-C82C-58F5A9292AE5}"/>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بناء تقارير ذكية تعتمد على الذكاء الاصطناعي</a:t>
            </a:r>
          </a:p>
        </p:txBody>
      </p:sp>
      <p:grpSp>
        <p:nvGrpSpPr>
          <p:cNvPr id="4" name="Group 36">
            <a:extLst>
              <a:ext uri="{FF2B5EF4-FFF2-40B4-BE49-F238E27FC236}">
                <a16:creationId xmlns:a16="http://schemas.microsoft.com/office/drawing/2014/main" id="{7DCD88F8-55E4-C5CC-27AB-D7D7CEC4F371}"/>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86C06774-18A9-797C-072B-B632E61173AC}"/>
                </a:ext>
              </a:extLst>
            </p:cNvPr>
            <p:cNvSpPr txBox="1"/>
            <p:nvPr/>
          </p:nvSpPr>
          <p:spPr>
            <a:xfrm>
              <a:off x="3105241" y="1119604"/>
              <a:ext cx="7884297" cy="707886"/>
            </a:xfrm>
            <a:prstGeom prst="rect">
              <a:avLst/>
            </a:prstGeom>
            <a:noFill/>
          </p:spPr>
          <p:txBody>
            <a:bodyPr wrap="square">
              <a:spAutoFit/>
            </a:bodyPr>
            <a:lstStyle/>
            <a:p>
              <a:pPr algn="r" rtl="1"/>
              <a:r>
                <a:rPr lang="fr-FR" sz="4000" b="1" dirty="0">
                  <a:solidFill>
                    <a:srgbClr val="006666"/>
                  </a:solidFill>
                  <a:latin typeface="Adobe Arabic" panose="02040503050201020203" pitchFamily="18" charset="-78"/>
                  <a:cs typeface="Adobe Arabic" panose="02040503050201020203" pitchFamily="18" charset="-78"/>
                </a:rPr>
                <a:t>Data Stories </a:t>
              </a:r>
              <a:r>
                <a:rPr lang="ar-AE" sz="4000" b="1" dirty="0">
                  <a:solidFill>
                    <a:srgbClr val="006666"/>
                  </a:solidFill>
                  <a:latin typeface="Adobe Arabic" panose="02040503050201020203" pitchFamily="18" charset="-78"/>
                  <a:cs typeface="Adobe Arabic" panose="02040503050201020203" pitchFamily="18" charset="-78"/>
                </a:rPr>
                <a:t>-قصص البيانات الآلية:</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FF89AD15-B408-407D-44DA-E7CAE9394A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8DD6E96F-0C32-2C38-BDB7-ECB5A94E965E}"/>
              </a:ext>
            </a:extLst>
          </p:cNvPr>
          <p:cNvSpPr txBox="1"/>
          <p:nvPr/>
        </p:nvSpPr>
        <p:spPr>
          <a:xfrm>
            <a:off x="4104640" y="2090629"/>
            <a:ext cx="7477897"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تُنشئ </a:t>
            </a:r>
            <a:r>
              <a:rPr lang="fr-FR" b="1" dirty="0">
                <a:solidFill>
                  <a:srgbClr val="C00000"/>
                </a:solidFill>
              </a:rPr>
              <a:t>Tableau </a:t>
            </a:r>
            <a:r>
              <a:rPr lang="ar-AE" b="1" dirty="0">
                <a:solidFill>
                  <a:srgbClr val="C00000"/>
                </a:solidFill>
              </a:rPr>
              <a:t>تلقائياً سرداً نصّياً يصف النقاط الرئيسية في بياناتك:</a:t>
            </a:r>
          </a:p>
          <a:p>
            <a:r>
              <a:rPr lang="ar-AE" dirty="0">
                <a:solidFill>
                  <a:schemeClr val="tx1"/>
                </a:solidFill>
              </a:rPr>
              <a:t>الاتجاهات الرئيسية</a:t>
            </a:r>
          </a:p>
        </p:txBody>
      </p:sp>
      <p:sp>
        <p:nvSpPr>
          <p:cNvPr id="9" name="TextBox 7">
            <a:extLst>
              <a:ext uri="{FF2B5EF4-FFF2-40B4-BE49-F238E27FC236}">
                <a16:creationId xmlns:a16="http://schemas.microsoft.com/office/drawing/2014/main" id="{67CF36FD-D925-4004-3B79-59AD43F24B09}"/>
              </a:ext>
            </a:extLst>
          </p:cNvPr>
          <p:cNvSpPr txBox="1"/>
          <p:nvPr/>
        </p:nvSpPr>
        <p:spPr>
          <a:xfrm>
            <a:off x="6898640" y="3797017"/>
            <a:ext cx="4690973" cy="168058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القيم القصوى والدنيا</a:t>
            </a:r>
          </a:p>
          <a:p>
            <a:r>
              <a:rPr lang="ar-AE" dirty="0">
                <a:solidFill>
                  <a:schemeClr val="tx1"/>
                </a:solidFill>
              </a:rPr>
              <a:t>معدّلات النمو</a:t>
            </a:r>
          </a:p>
          <a:p>
            <a:r>
              <a:rPr lang="ar-AE" dirty="0">
                <a:solidFill>
                  <a:schemeClr val="tx1"/>
                </a:solidFill>
              </a:rPr>
              <a:t>المقارنات الزمنية</a:t>
            </a:r>
            <a:endParaRPr lang="fr-FR" dirty="0">
              <a:solidFill>
                <a:schemeClr val="tx1"/>
              </a:solidFill>
            </a:endParaRPr>
          </a:p>
        </p:txBody>
      </p:sp>
      <p:pic>
        <p:nvPicPr>
          <p:cNvPr id="12" name="صورة 11" descr="Online question ">
            <a:extLst>
              <a:ext uri="{FF2B5EF4-FFF2-40B4-BE49-F238E27FC236}">
                <a16:creationId xmlns:a16="http://schemas.microsoft.com/office/drawing/2014/main" id="{1C4DD126-A893-B03E-3162-3AF453EB8C3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376680" y="2398943"/>
            <a:ext cx="2468880" cy="2468880"/>
          </a:xfrm>
          <a:prstGeom prst="rect">
            <a:avLst/>
          </a:prstGeom>
          <a:noFill/>
          <a:ln>
            <a:noFill/>
          </a:ln>
        </p:spPr>
      </p:pic>
    </p:spTree>
    <p:extLst>
      <p:ext uri="{BB962C8B-B14F-4D97-AF65-F5344CB8AC3E}">
        <p14:creationId xmlns:p14="http://schemas.microsoft.com/office/powerpoint/2010/main" val="9642708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C4F25-BACC-9523-A352-0AD2AF22089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3DC093C-37F2-16D4-C737-C7EC5A371B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81C462F3-26A1-461B-631F-1EA18589A1CA}"/>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بناء تقارير ذكية تعتمد على الذكاء الاصطناعي</a:t>
            </a:r>
          </a:p>
        </p:txBody>
      </p:sp>
      <p:grpSp>
        <p:nvGrpSpPr>
          <p:cNvPr id="4" name="Group 36">
            <a:extLst>
              <a:ext uri="{FF2B5EF4-FFF2-40B4-BE49-F238E27FC236}">
                <a16:creationId xmlns:a16="http://schemas.microsoft.com/office/drawing/2014/main" id="{D1F352DF-FE63-66F5-BF4B-0F397A25F6C5}"/>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95E28E32-A1B7-A7C6-CAFB-B6DD4CCD8447}"/>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التنبّؤ الذكي (</a:t>
              </a:r>
              <a:r>
                <a:rPr lang="fr-FR" sz="4000" b="1" dirty="0">
                  <a:solidFill>
                    <a:srgbClr val="006666"/>
                  </a:solidFill>
                  <a:latin typeface="Adobe Arabic" panose="02040503050201020203" pitchFamily="18" charset="-78"/>
                  <a:cs typeface="Adobe Arabic" panose="02040503050201020203" pitchFamily="18" charset="-78"/>
                </a:rPr>
                <a:t>Forecasting</a:t>
              </a:r>
              <a:r>
                <a:rPr lang="ar-AE" sz="4000" b="1" dirty="0">
                  <a:solidFill>
                    <a:srgbClr val="006666"/>
                  </a:solidFill>
                  <a:latin typeface="Adobe Arabic" panose="02040503050201020203" pitchFamily="18" charset="-78"/>
                  <a:cs typeface="Adobe Arabic" panose="02040503050201020203" pitchFamily="18" charset="-78"/>
                </a:rPr>
                <a:t>):</a:t>
              </a:r>
            </a:p>
          </p:txBody>
        </p:sp>
        <p:pic>
          <p:nvPicPr>
            <p:cNvPr id="6" name="Picture 2" descr="Idea ">
              <a:extLst>
                <a:ext uri="{FF2B5EF4-FFF2-40B4-BE49-F238E27FC236}">
                  <a16:creationId xmlns:a16="http://schemas.microsoft.com/office/drawing/2014/main" id="{57DFB7A2-E6D1-6886-40BD-93619B6E81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162FF99E-62C0-7039-08BB-B3C977000944}"/>
              </a:ext>
            </a:extLst>
          </p:cNvPr>
          <p:cNvSpPr txBox="1"/>
          <p:nvPr/>
        </p:nvSpPr>
        <p:spPr>
          <a:xfrm>
            <a:off x="5892801" y="2090629"/>
            <a:ext cx="5689736"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كيفية إضافة التنبّؤ:</a:t>
            </a:r>
          </a:p>
          <a:p>
            <a:r>
              <a:rPr lang="ar-AE" dirty="0">
                <a:solidFill>
                  <a:schemeClr val="tx1"/>
                </a:solidFill>
              </a:rPr>
              <a:t>أنشئ تصوّراً زمنياً (مثلاً: المبيعات عبر الأشهر).</a:t>
            </a:r>
          </a:p>
        </p:txBody>
      </p:sp>
      <p:sp>
        <p:nvSpPr>
          <p:cNvPr id="9" name="TextBox 7">
            <a:extLst>
              <a:ext uri="{FF2B5EF4-FFF2-40B4-BE49-F238E27FC236}">
                <a16:creationId xmlns:a16="http://schemas.microsoft.com/office/drawing/2014/main" id="{D35C964A-A2D2-4EA4-AB70-A052EAF6AF68}"/>
              </a:ext>
            </a:extLst>
          </p:cNvPr>
          <p:cNvSpPr txBox="1"/>
          <p:nvPr/>
        </p:nvSpPr>
        <p:spPr>
          <a:xfrm>
            <a:off x="998763" y="3569673"/>
            <a:ext cx="1058377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من لوحة </a:t>
            </a:r>
            <a:r>
              <a:rPr lang="fr-FR" dirty="0">
                <a:solidFill>
                  <a:schemeClr val="tx1"/>
                </a:solidFill>
              </a:rPr>
              <a:t>Analytics، </a:t>
            </a:r>
            <a:r>
              <a:rPr lang="ar-AE" dirty="0">
                <a:solidFill>
                  <a:schemeClr val="tx1"/>
                </a:solidFill>
              </a:rPr>
              <a:t>اسحب "</a:t>
            </a:r>
            <a:r>
              <a:rPr lang="fr-FR" dirty="0">
                <a:solidFill>
                  <a:schemeClr val="tx1"/>
                </a:solidFill>
              </a:rPr>
              <a:t>" Forecast </a:t>
            </a:r>
            <a:r>
              <a:rPr lang="ar-AE" dirty="0">
                <a:solidFill>
                  <a:schemeClr val="tx1"/>
                </a:solidFill>
              </a:rPr>
              <a:t>إلى التصوّر.</a:t>
            </a:r>
            <a:endParaRPr lang="en-US" dirty="0">
              <a:solidFill>
                <a:schemeClr val="tx1"/>
              </a:solidFill>
            </a:endParaRPr>
          </a:p>
        </p:txBody>
      </p:sp>
      <p:sp>
        <p:nvSpPr>
          <p:cNvPr id="8" name="TextBox 7">
            <a:extLst>
              <a:ext uri="{FF2B5EF4-FFF2-40B4-BE49-F238E27FC236}">
                <a16:creationId xmlns:a16="http://schemas.microsoft.com/office/drawing/2014/main" id="{AFBFCFB8-5B27-8AFE-D07F-CB40347BC71F}"/>
              </a:ext>
            </a:extLst>
          </p:cNvPr>
          <p:cNvSpPr txBox="1"/>
          <p:nvPr/>
        </p:nvSpPr>
        <p:spPr>
          <a:xfrm>
            <a:off x="1005840" y="4321513"/>
            <a:ext cx="1058377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b="1" dirty="0">
                <a:solidFill>
                  <a:schemeClr val="tx1"/>
                </a:solidFill>
              </a:rPr>
              <a:t>Tableau </a:t>
            </a:r>
            <a:r>
              <a:rPr lang="ar-AE" b="1" dirty="0">
                <a:solidFill>
                  <a:schemeClr val="tx1"/>
                </a:solidFill>
              </a:rPr>
              <a:t>تلقائياً تحسب التنبّؤات بناءً على: </a:t>
            </a:r>
            <a:endParaRPr lang="en-US" b="1" dirty="0">
              <a:solidFill>
                <a:schemeClr val="tx1"/>
              </a:solidFill>
            </a:endParaRPr>
          </a:p>
        </p:txBody>
      </p:sp>
      <p:sp>
        <p:nvSpPr>
          <p:cNvPr id="10" name="TextBox 7">
            <a:extLst>
              <a:ext uri="{FF2B5EF4-FFF2-40B4-BE49-F238E27FC236}">
                <a16:creationId xmlns:a16="http://schemas.microsoft.com/office/drawing/2014/main" id="{60B39E6E-20C9-C9A8-D885-C48165F03238}"/>
              </a:ext>
            </a:extLst>
          </p:cNvPr>
          <p:cNvSpPr txBox="1"/>
          <p:nvPr/>
        </p:nvSpPr>
        <p:spPr>
          <a:xfrm>
            <a:off x="3429660" y="5073353"/>
            <a:ext cx="78449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الاتجاهات التاريخية</a:t>
            </a:r>
            <a:endParaRPr lang="en-US" dirty="0">
              <a:solidFill>
                <a:schemeClr val="tx1"/>
              </a:solidFill>
            </a:endParaRPr>
          </a:p>
        </p:txBody>
      </p:sp>
      <p:sp>
        <p:nvSpPr>
          <p:cNvPr id="12" name="TextBox 7">
            <a:extLst>
              <a:ext uri="{FF2B5EF4-FFF2-40B4-BE49-F238E27FC236}">
                <a16:creationId xmlns:a16="http://schemas.microsoft.com/office/drawing/2014/main" id="{820EC443-BFB6-9E4A-EB69-3ABC0D8B0474}"/>
              </a:ext>
            </a:extLst>
          </p:cNvPr>
          <p:cNvSpPr txBox="1"/>
          <p:nvPr/>
        </p:nvSpPr>
        <p:spPr>
          <a:xfrm>
            <a:off x="0" y="5073353"/>
            <a:ext cx="78449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الموسمية</a:t>
            </a:r>
            <a:endParaRPr lang="en-US" dirty="0">
              <a:solidFill>
                <a:schemeClr val="tx1"/>
              </a:solidFill>
            </a:endParaRPr>
          </a:p>
        </p:txBody>
      </p:sp>
      <p:sp>
        <p:nvSpPr>
          <p:cNvPr id="13" name="TextBox 7">
            <a:extLst>
              <a:ext uri="{FF2B5EF4-FFF2-40B4-BE49-F238E27FC236}">
                <a16:creationId xmlns:a16="http://schemas.microsoft.com/office/drawing/2014/main" id="{3FD97A1E-0CD5-3DE2-A0BA-52BE8B966BD6}"/>
              </a:ext>
            </a:extLst>
          </p:cNvPr>
          <p:cNvSpPr txBox="1"/>
          <p:nvPr/>
        </p:nvSpPr>
        <p:spPr>
          <a:xfrm>
            <a:off x="1137920" y="5837329"/>
            <a:ext cx="78449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الدورات الزمنية</a:t>
            </a:r>
            <a:endParaRPr lang="en-US" dirty="0">
              <a:solidFill>
                <a:schemeClr val="tx1"/>
              </a:solidFill>
            </a:endParaRPr>
          </a:p>
        </p:txBody>
      </p:sp>
    </p:spTree>
    <p:extLst>
      <p:ext uri="{BB962C8B-B14F-4D97-AF65-F5344CB8AC3E}">
        <p14:creationId xmlns:p14="http://schemas.microsoft.com/office/powerpoint/2010/main" val="354170170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8" grpId="0"/>
      <p:bldP spid="10" grpId="0"/>
      <p:bldP spid="12" grpId="0"/>
      <p:bldP spid="13"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E6A62-9D9A-648C-E19A-72955514B30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BD45F93-CE3A-EFB1-1168-C398C4F441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1A27EEF-CD7B-A79F-4648-618A4FB027D4}"/>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بناء تقارير ذكية تعتمد على الذكاء الاصطناعي</a:t>
            </a:r>
          </a:p>
        </p:txBody>
      </p:sp>
      <p:grpSp>
        <p:nvGrpSpPr>
          <p:cNvPr id="4" name="Group 36">
            <a:extLst>
              <a:ext uri="{FF2B5EF4-FFF2-40B4-BE49-F238E27FC236}">
                <a16:creationId xmlns:a16="http://schemas.microsoft.com/office/drawing/2014/main" id="{F7FCC718-A34D-B363-8003-0F93A6F4E42D}"/>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22F7D597-2281-0970-74CA-CBA3E248D2AC}"/>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التنبّؤ الذكي (</a:t>
              </a:r>
              <a:r>
                <a:rPr lang="fr-FR" sz="4000" b="1" dirty="0">
                  <a:solidFill>
                    <a:srgbClr val="006666"/>
                  </a:solidFill>
                  <a:latin typeface="Adobe Arabic" panose="02040503050201020203" pitchFamily="18" charset="-78"/>
                  <a:cs typeface="Adobe Arabic" panose="02040503050201020203" pitchFamily="18" charset="-78"/>
                </a:rPr>
                <a:t>Forecasting</a:t>
              </a:r>
              <a:r>
                <a:rPr lang="ar-AE" sz="4000" b="1" dirty="0">
                  <a:solidFill>
                    <a:srgbClr val="006666"/>
                  </a:solidFill>
                  <a:latin typeface="Adobe Arabic" panose="02040503050201020203" pitchFamily="18" charset="-78"/>
                  <a:cs typeface="Adobe Arabic" panose="02040503050201020203" pitchFamily="18" charset="-78"/>
                </a:rPr>
                <a:t>):</a:t>
              </a:r>
            </a:p>
          </p:txBody>
        </p:sp>
        <p:pic>
          <p:nvPicPr>
            <p:cNvPr id="6" name="Picture 2" descr="Idea ">
              <a:extLst>
                <a:ext uri="{FF2B5EF4-FFF2-40B4-BE49-F238E27FC236}">
                  <a16:creationId xmlns:a16="http://schemas.microsoft.com/office/drawing/2014/main" id="{71AE99D2-6A6F-7FB9-EC44-3F656A55B5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243CFB0B-3245-3180-2650-04E63B7B7B8C}"/>
              </a:ext>
            </a:extLst>
          </p:cNvPr>
          <p:cNvSpPr txBox="1"/>
          <p:nvPr/>
        </p:nvSpPr>
        <p:spPr>
          <a:xfrm>
            <a:off x="8067040" y="2090629"/>
            <a:ext cx="3515496" cy="157799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مثال:</a:t>
            </a:r>
          </a:p>
          <a:p>
            <a:r>
              <a:rPr lang="ar-AE" dirty="0">
                <a:solidFill>
                  <a:schemeClr val="tx1"/>
                </a:solidFill>
              </a:rPr>
              <a:t> التنبّؤ بمبيعات الربع القادم بناءً على بيانات 3 سنوات سابقة.</a:t>
            </a:r>
          </a:p>
        </p:txBody>
      </p:sp>
      <p:pic>
        <p:nvPicPr>
          <p:cNvPr id="15" name="Picture 32">
            <a:extLst>
              <a:ext uri="{FF2B5EF4-FFF2-40B4-BE49-F238E27FC236}">
                <a16:creationId xmlns:a16="http://schemas.microsoft.com/office/drawing/2014/main" id="{92FC7B9C-4272-FA31-8D93-9BCC432C35C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464" y="1794369"/>
            <a:ext cx="7238542" cy="4602482"/>
          </a:xfrm>
          <a:prstGeom prst="rect">
            <a:avLst/>
          </a:prstGeom>
          <a:noFill/>
          <a:ln>
            <a:noFill/>
          </a:ln>
        </p:spPr>
      </p:pic>
    </p:spTree>
    <p:extLst>
      <p:ext uri="{BB962C8B-B14F-4D97-AF65-F5344CB8AC3E}">
        <p14:creationId xmlns:p14="http://schemas.microsoft.com/office/powerpoint/2010/main" val="36379463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E8097D-5FFA-0F26-03F2-3F90326DAB0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E041EB8-1122-A822-9773-4CF6889DA7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07F6346-8AD9-3DF4-5F40-F86C56A0B442}"/>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بناء تقارير ذكية تعتمد على الذكاء الاصطناعي</a:t>
            </a:r>
          </a:p>
        </p:txBody>
      </p:sp>
      <p:grpSp>
        <p:nvGrpSpPr>
          <p:cNvPr id="4" name="Group 36">
            <a:extLst>
              <a:ext uri="{FF2B5EF4-FFF2-40B4-BE49-F238E27FC236}">
                <a16:creationId xmlns:a16="http://schemas.microsoft.com/office/drawing/2014/main" id="{EC425567-F964-110D-5188-730542A1E65A}"/>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B8944B47-AD12-4DCC-C34B-9B952061988B}"/>
                </a:ext>
              </a:extLst>
            </p:cNvPr>
            <p:cNvSpPr txBox="1"/>
            <p:nvPr/>
          </p:nvSpPr>
          <p:spPr>
            <a:xfrm>
              <a:off x="3105241" y="1119604"/>
              <a:ext cx="7884297" cy="707886"/>
            </a:xfrm>
            <a:prstGeom prst="rect">
              <a:avLst/>
            </a:prstGeom>
            <a:noFill/>
          </p:spPr>
          <p:txBody>
            <a:bodyPr wrap="square">
              <a:spAutoFit/>
            </a:bodyPr>
            <a:lstStyle/>
            <a:p>
              <a:pPr algn="r" rtl="1"/>
              <a:r>
                <a:rPr lang="fr-FR" sz="4000" b="1" dirty="0">
                  <a:solidFill>
                    <a:srgbClr val="006666"/>
                  </a:solidFill>
                  <a:latin typeface="Adobe Arabic" panose="02040503050201020203" pitchFamily="18" charset="-78"/>
                  <a:cs typeface="Adobe Arabic" panose="02040503050201020203" pitchFamily="18" charset="-78"/>
                </a:rPr>
                <a:t>Clustering </a:t>
              </a:r>
              <a:r>
                <a:rPr lang="ar-AE" sz="4000" b="1" dirty="0">
                  <a:solidFill>
                    <a:srgbClr val="006666"/>
                  </a:solidFill>
                  <a:latin typeface="Adobe Arabic" panose="02040503050201020203" pitchFamily="18" charset="-78"/>
                  <a:cs typeface="Adobe Arabic" panose="02040503050201020203" pitchFamily="18" charset="-78"/>
                </a:rPr>
                <a:t> التجميع الذكي</a:t>
              </a:r>
            </a:p>
          </p:txBody>
        </p:sp>
        <p:pic>
          <p:nvPicPr>
            <p:cNvPr id="6" name="Picture 2" descr="Idea ">
              <a:extLst>
                <a:ext uri="{FF2B5EF4-FFF2-40B4-BE49-F238E27FC236}">
                  <a16:creationId xmlns:a16="http://schemas.microsoft.com/office/drawing/2014/main" id="{15C7155B-48CD-CCCD-B103-6CEEBB56DF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8F2777EA-6FE0-047C-7202-11FB8642AC9A}"/>
              </a:ext>
            </a:extLst>
          </p:cNvPr>
          <p:cNvSpPr txBox="1"/>
          <p:nvPr/>
        </p:nvSpPr>
        <p:spPr>
          <a:xfrm>
            <a:off x="3911600" y="2090629"/>
            <a:ext cx="767093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تحديد مجموعات طبيعية في البيانات باستخدام خوارزميات </a:t>
            </a:r>
            <a:r>
              <a:rPr lang="fr-FR" dirty="0">
                <a:solidFill>
                  <a:schemeClr val="tx1"/>
                </a:solidFill>
              </a:rPr>
              <a:t>K-Means</a:t>
            </a:r>
            <a:endParaRPr lang="ar-AE" dirty="0">
              <a:solidFill>
                <a:schemeClr val="tx1"/>
              </a:solidFill>
            </a:endParaRPr>
          </a:p>
        </p:txBody>
      </p:sp>
      <p:sp>
        <p:nvSpPr>
          <p:cNvPr id="9" name="TextBox 7">
            <a:extLst>
              <a:ext uri="{FF2B5EF4-FFF2-40B4-BE49-F238E27FC236}">
                <a16:creationId xmlns:a16="http://schemas.microsoft.com/office/drawing/2014/main" id="{FF2CF603-D9CF-45F7-5D42-7B85A8E84E95}"/>
              </a:ext>
            </a:extLst>
          </p:cNvPr>
          <p:cNvSpPr txBox="1"/>
          <p:nvPr/>
        </p:nvSpPr>
        <p:spPr>
          <a:xfrm>
            <a:off x="4958080" y="3006058"/>
            <a:ext cx="6631533" cy="168058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كيف تستخدمها؟</a:t>
            </a:r>
            <a:endParaRPr lang="en-US" b="1" dirty="0">
              <a:solidFill>
                <a:srgbClr val="C00000"/>
              </a:solidFill>
            </a:endParaRPr>
          </a:p>
          <a:p>
            <a:r>
              <a:rPr lang="ar-AE" dirty="0">
                <a:solidFill>
                  <a:schemeClr val="tx1"/>
                </a:solidFill>
              </a:rPr>
              <a:t>من لوحة </a:t>
            </a:r>
            <a:r>
              <a:rPr lang="fr-FR" dirty="0">
                <a:solidFill>
                  <a:schemeClr val="tx1"/>
                </a:solidFill>
              </a:rPr>
              <a:t>Analytics، </a:t>
            </a:r>
            <a:r>
              <a:rPr lang="ar-AE" dirty="0">
                <a:solidFill>
                  <a:schemeClr val="tx1"/>
                </a:solidFill>
              </a:rPr>
              <a:t>اسحب "</a:t>
            </a:r>
            <a:r>
              <a:rPr lang="fr-FR" dirty="0">
                <a:solidFill>
                  <a:schemeClr val="tx1"/>
                </a:solidFill>
              </a:rPr>
              <a:t>" Cluster </a:t>
            </a:r>
            <a:r>
              <a:rPr lang="ar-AE" dirty="0">
                <a:solidFill>
                  <a:schemeClr val="tx1"/>
                </a:solidFill>
              </a:rPr>
              <a:t>إلى التصوّر.</a:t>
            </a:r>
          </a:p>
          <a:p>
            <a:r>
              <a:rPr lang="fr-FR" dirty="0">
                <a:solidFill>
                  <a:schemeClr val="tx1"/>
                </a:solidFill>
              </a:rPr>
              <a:t>Tableau </a:t>
            </a:r>
            <a:r>
              <a:rPr lang="ar-AE" dirty="0">
                <a:solidFill>
                  <a:schemeClr val="tx1"/>
                </a:solidFill>
              </a:rPr>
              <a:t>تلقائياً تحدّد العدد الأمثل للمجموعات.</a:t>
            </a:r>
            <a:endParaRPr lang="fr-FR" dirty="0">
              <a:solidFill>
                <a:schemeClr val="tx1"/>
              </a:solidFill>
            </a:endParaRPr>
          </a:p>
        </p:txBody>
      </p:sp>
      <p:sp>
        <p:nvSpPr>
          <p:cNvPr id="11" name="TextBox 7">
            <a:extLst>
              <a:ext uri="{FF2B5EF4-FFF2-40B4-BE49-F238E27FC236}">
                <a16:creationId xmlns:a16="http://schemas.microsoft.com/office/drawing/2014/main" id="{6CD4DBAD-0B08-99CB-9038-0E85DE12EC59}"/>
              </a:ext>
            </a:extLst>
          </p:cNvPr>
          <p:cNvSpPr txBox="1"/>
          <p:nvPr/>
        </p:nvSpPr>
        <p:spPr>
          <a:xfrm>
            <a:off x="3911599" y="5048718"/>
            <a:ext cx="767093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يمكنك تعديل العدد يدوياً.</a:t>
            </a:r>
          </a:p>
        </p:txBody>
      </p:sp>
    </p:spTree>
    <p:extLst>
      <p:ext uri="{BB962C8B-B14F-4D97-AF65-F5344CB8AC3E}">
        <p14:creationId xmlns:p14="http://schemas.microsoft.com/office/powerpoint/2010/main" val="20089693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28115-C4F7-29AF-0B88-1599EFCC86D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D77C15F-3E38-4FAA-302D-F5F3E87D7B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73ED946-2777-36C7-2269-FD67FF60F830}"/>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بناء تقارير ذكية تعتمد على الذكاء الاصطناعي</a:t>
            </a:r>
          </a:p>
        </p:txBody>
      </p:sp>
      <p:grpSp>
        <p:nvGrpSpPr>
          <p:cNvPr id="4" name="Group 36">
            <a:extLst>
              <a:ext uri="{FF2B5EF4-FFF2-40B4-BE49-F238E27FC236}">
                <a16:creationId xmlns:a16="http://schemas.microsoft.com/office/drawing/2014/main" id="{1FE6BF9F-1A74-D06E-3A2D-B428BB7F8051}"/>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3A4F197E-E500-979B-005B-0C505F97E1F7}"/>
                </a:ext>
              </a:extLst>
            </p:cNvPr>
            <p:cNvSpPr txBox="1"/>
            <p:nvPr/>
          </p:nvSpPr>
          <p:spPr>
            <a:xfrm>
              <a:off x="3105241" y="1119604"/>
              <a:ext cx="7884297" cy="707886"/>
            </a:xfrm>
            <a:prstGeom prst="rect">
              <a:avLst/>
            </a:prstGeom>
            <a:noFill/>
          </p:spPr>
          <p:txBody>
            <a:bodyPr wrap="square">
              <a:spAutoFit/>
            </a:bodyPr>
            <a:lstStyle/>
            <a:p>
              <a:pPr algn="r" rtl="1"/>
              <a:r>
                <a:rPr lang="fr-FR" sz="4000" b="1" dirty="0">
                  <a:solidFill>
                    <a:srgbClr val="006666"/>
                  </a:solidFill>
                  <a:latin typeface="Adobe Arabic" panose="02040503050201020203" pitchFamily="18" charset="-78"/>
                  <a:cs typeface="Adobe Arabic" panose="02040503050201020203" pitchFamily="18" charset="-78"/>
                </a:rPr>
                <a:t>Clustering </a:t>
              </a:r>
              <a:r>
                <a:rPr lang="ar-AE" sz="4000" b="1" dirty="0">
                  <a:solidFill>
                    <a:srgbClr val="006666"/>
                  </a:solidFill>
                  <a:latin typeface="Adobe Arabic" panose="02040503050201020203" pitchFamily="18" charset="-78"/>
                  <a:cs typeface="Adobe Arabic" panose="02040503050201020203" pitchFamily="18" charset="-78"/>
                </a:rPr>
                <a:t> التجميع الذكي</a:t>
              </a:r>
            </a:p>
          </p:txBody>
        </p:sp>
        <p:pic>
          <p:nvPicPr>
            <p:cNvPr id="6" name="Picture 2" descr="Idea ">
              <a:extLst>
                <a:ext uri="{FF2B5EF4-FFF2-40B4-BE49-F238E27FC236}">
                  <a16:creationId xmlns:a16="http://schemas.microsoft.com/office/drawing/2014/main" id="{3D7FEDC9-E7C6-A85A-44D0-55C74197C0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EFB7BCE3-4BB3-9D1E-D044-1234572B64B5}"/>
              </a:ext>
            </a:extLst>
          </p:cNvPr>
          <p:cNvSpPr txBox="1"/>
          <p:nvPr/>
        </p:nvSpPr>
        <p:spPr>
          <a:xfrm>
            <a:off x="3911600" y="2090629"/>
            <a:ext cx="767093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مثال: تجميع العملاء حسب أنماط الشراء:</a:t>
            </a:r>
          </a:p>
        </p:txBody>
      </p:sp>
      <p:sp>
        <p:nvSpPr>
          <p:cNvPr id="9" name="TextBox 7">
            <a:extLst>
              <a:ext uri="{FF2B5EF4-FFF2-40B4-BE49-F238E27FC236}">
                <a16:creationId xmlns:a16="http://schemas.microsoft.com/office/drawing/2014/main" id="{22DD136D-6D02-0B04-2C67-378307D4D7D5}"/>
              </a:ext>
            </a:extLst>
          </p:cNvPr>
          <p:cNvSpPr txBox="1"/>
          <p:nvPr/>
        </p:nvSpPr>
        <p:spPr>
          <a:xfrm>
            <a:off x="4958080" y="3006058"/>
            <a:ext cx="6631533" cy="168058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مجموعة 1: عملاء ذوو قيمة عالية، شراء متكرّر</a:t>
            </a:r>
          </a:p>
          <a:p>
            <a:r>
              <a:rPr lang="ar-AE" dirty="0">
                <a:solidFill>
                  <a:schemeClr val="tx1"/>
                </a:solidFill>
              </a:rPr>
              <a:t>مجموعة 2: عملاء موسميون</a:t>
            </a:r>
          </a:p>
          <a:p>
            <a:r>
              <a:rPr lang="ar-AE" dirty="0">
                <a:solidFill>
                  <a:schemeClr val="tx1"/>
                </a:solidFill>
              </a:rPr>
              <a:t>مجموعة 3: عملاء جدد، قيمة منخفضة</a:t>
            </a:r>
            <a:endParaRPr lang="fr-FR" dirty="0">
              <a:solidFill>
                <a:schemeClr val="tx1"/>
              </a:solidFill>
            </a:endParaRPr>
          </a:p>
        </p:txBody>
      </p:sp>
      <p:pic>
        <p:nvPicPr>
          <p:cNvPr id="2" name="Picture 34">
            <a:extLst>
              <a:ext uri="{FF2B5EF4-FFF2-40B4-BE49-F238E27FC236}">
                <a16:creationId xmlns:a16="http://schemas.microsoft.com/office/drawing/2014/main" id="{C437952E-AAA0-2F77-AB9D-36820A011B4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0520" y="1241778"/>
            <a:ext cx="6386968" cy="4346222"/>
          </a:xfrm>
          <a:prstGeom prst="rect">
            <a:avLst/>
          </a:prstGeom>
          <a:noFill/>
        </p:spPr>
      </p:pic>
    </p:spTree>
    <p:extLst>
      <p:ext uri="{BB962C8B-B14F-4D97-AF65-F5344CB8AC3E}">
        <p14:creationId xmlns:p14="http://schemas.microsoft.com/office/powerpoint/2010/main" val="34490828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E2D61-DD0E-0BAE-8890-695728F2C18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BCD9376-5BB5-5602-8247-6BE4509745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B7A2CEA-BF04-1ACD-EB67-2652B203972D}"/>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بناء تقارير ذكية تعتمد على الذكاء الاصطناعي</a:t>
            </a:r>
          </a:p>
        </p:txBody>
      </p:sp>
      <p:grpSp>
        <p:nvGrpSpPr>
          <p:cNvPr id="4" name="Group 36">
            <a:extLst>
              <a:ext uri="{FF2B5EF4-FFF2-40B4-BE49-F238E27FC236}">
                <a16:creationId xmlns:a16="http://schemas.microsoft.com/office/drawing/2014/main" id="{DB4D764A-94B9-4081-5893-39147DD444DD}"/>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95D425E3-825D-A9D5-23E0-89434AABD612}"/>
                </a:ext>
              </a:extLst>
            </p:cNvPr>
            <p:cNvSpPr txBox="1"/>
            <p:nvPr/>
          </p:nvSpPr>
          <p:spPr>
            <a:xfrm>
              <a:off x="3105241" y="1119604"/>
              <a:ext cx="7884297" cy="707886"/>
            </a:xfrm>
            <a:prstGeom prst="rect">
              <a:avLst/>
            </a:prstGeom>
            <a:noFill/>
          </p:spPr>
          <p:txBody>
            <a:bodyPr wrap="square">
              <a:spAutoFit/>
            </a:bodyPr>
            <a:lstStyle/>
            <a:p>
              <a:pPr algn="r" rtl="1"/>
              <a:r>
                <a:rPr lang="fr-FR" sz="4000" b="1" dirty="0">
                  <a:solidFill>
                    <a:srgbClr val="006666"/>
                  </a:solidFill>
                  <a:latin typeface="Adobe Arabic" panose="02040503050201020203" pitchFamily="18" charset="-78"/>
                  <a:cs typeface="Adobe Arabic" panose="02040503050201020203" pitchFamily="18" charset="-78"/>
                </a:rPr>
                <a:t>Tableau Pulse</a:t>
              </a:r>
              <a:r>
                <a:rPr lang="ar-AE" sz="4000" b="1" dirty="0">
                  <a:solidFill>
                    <a:srgbClr val="006666"/>
                  </a:solidFill>
                  <a:latin typeface="Adobe Arabic" panose="02040503050201020203" pitchFamily="18" charset="-78"/>
                  <a:cs typeface="Adobe Arabic" panose="02040503050201020203" pitchFamily="18" charset="-78"/>
                </a:rPr>
                <a:t>الجديدة في 2024-2025:</a:t>
              </a:r>
            </a:p>
          </p:txBody>
        </p:sp>
        <p:pic>
          <p:nvPicPr>
            <p:cNvPr id="6" name="Picture 2" descr="Idea ">
              <a:extLst>
                <a:ext uri="{FF2B5EF4-FFF2-40B4-BE49-F238E27FC236}">
                  <a16:creationId xmlns:a16="http://schemas.microsoft.com/office/drawing/2014/main" id="{19847CEE-B02D-BFCB-7E37-CD351DF719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38815402-0791-1D8C-48CF-5C48313E92D5}"/>
              </a:ext>
            </a:extLst>
          </p:cNvPr>
          <p:cNvSpPr txBox="1"/>
          <p:nvPr/>
        </p:nvSpPr>
        <p:spPr>
          <a:xfrm>
            <a:off x="3911600" y="2090629"/>
            <a:ext cx="767093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ما هي </a:t>
            </a:r>
            <a:r>
              <a:rPr lang="fr-FR" b="1" dirty="0">
                <a:solidFill>
                  <a:srgbClr val="C00000"/>
                </a:solidFill>
              </a:rPr>
              <a:t>Pulse؟</a:t>
            </a:r>
            <a:endParaRPr lang="ar-AE" b="1" dirty="0">
              <a:solidFill>
                <a:srgbClr val="C00000"/>
              </a:solidFill>
            </a:endParaRPr>
          </a:p>
        </p:txBody>
      </p:sp>
      <p:sp>
        <p:nvSpPr>
          <p:cNvPr id="9" name="TextBox 7">
            <a:extLst>
              <a:ext uri="{FF2B5EF4-FFF2-40B4-BE49-F238E27FC236}">
                <a16:creationId xmlns:a16="http://schemas.microsoft.com/office/drawing/2014/main" id="{0C8C144F-77CF-FEB5-0FD9-9257C2A93747}"/>
              </a:ext>
            </a:extLst>
          </p:cNvPr>
          <p:cNvSpPr txBox="1"/>
          <p:nvPr/>
        </p:nvSpPr>
        <p:spPr>
          <a:xfrm>
            <a:off x="2438400" y="2877406"/>
            <a:ext cx="915121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منصّة جديدة تماماً داخل </a:t>
            </a:r>
            <a:r>
              <a:rPr lang="fr-FR" dirty="0">
                <a:solidFill>
                  <a:schemeClr val="tx1"/>
                </a:solidFill>
              </a:rPr>
              <a:t>Tableau </a:t>
            </a:r>
            <a:r>
              <a:rPr lang="ar-AE" dirty="0">
                <a:solidFill>
                  <a:schemeClr val="tx1"/>
                </a:solidFill>
              </a:rPr>
              <a:t>تعتمد كلّياً على الذكاء الاصطناعي التوليدي:</a:t>
            </a:r>
          </a:p>
        </p:txBody>
      </p:sp>
      <p:sp>
        <p:nvSpPr>
          <p:cNvPr id="10" name="TextBox 7">
            <a:extLst>
              <a:ext uri="{FF2B5EF4-FFF2-40B4-BE49-F238E27FC236}">
                <a16:creationId xmlns:a16="http://schemas.microsoft.com/office/drawing/2014/main" id="{03BD1AAB-EEA5-7B4F-1E8C-7D0087542D28}"/>
              </a:ext>
            </a:extLst>
          </p:cNvPr>
          <p:cNvSpPr txBox="1"/>
          <p:nvPr/>
        </p:nvSpPr>
        <p:spPr>
          <a:xfrm>
            <a:off x="3911600" y="3703915"/>
            <a:ext cx="767093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rgbClr val="C00000"/>
                </a:solidFill>
              </a:rPr>
              <a:t>الميزات الرئيسية:</a:t>
            </a:r>
          </a:p>
        </p:txBody>
      </p:sp>
      <p:sp>
        <p:nvSpPr>
          <p:cNvPr id="11" name="TextBox 7">
            <a:extLst>
              <a:ext uri="{FF2B5EF4-FFF2-40B4-BE49-F238E27FC236}">
                <a16:creationId xmlns:a16="http://schemas.microsoft.com/office/drawing/2014/main" id="{77225F61-7CD6-A7C3-A2CE-83C9D35BEB76}"/>
              </a:ext>
            </a:extLst>
          </p:cNvPr>
          <p:cNvSpPr txBox="1"/>
          <p:nvPr/>
        </p:nvSpPr>
        <p:spPr>
          <a:xfrm>
            <a:off x="2438400" y="4257272"/>
            <a:ext cx="9151213"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dirty="0">
                <a:solidFill>
                  <a:schemeClr val="tx1"/>
                </a:solidFill>
              </a:rPr>
              <a:t>Insights </a:t>
            </a:r>
            <a:r>
              <a:rPr lang="ar-AE" dirty="0">
                <a:solidFill>
                  <a:schemeClr val="tx1"/>
                </a:solidFill>
              </a:rPr>
              <a:t>آلية يومية: تصلك ملخّصات يومية بأهمّ التغيّرات في مؤشّراتك.</a:t>
            </a:r>
          </a:p>
          <a:p>
            <a:r>
              <a:rPr lang="fr-FR" dirty="0">
                <a:solidFill>
                  <a:schemeClr val="tx1"/>
                </a:solidFill>
              </a:rPr>
              <a:t>Natural Language Generation</a:t>
            </a:r>
            <a:r>
              <a:rPr lang="ar-AE" dirty="0">
                <a:solidFill>
                  <a:schemeClr val="tx1"/>
                </a:solidFill>
              </a:rPr>
              <a:t>تفسيرات مكتوبة بلغة طبيعية عن البيانات.</a:t>
            </a:r>
          </a:p>
          <a:p>
            <a:r>
              <a:rPr lang="fr-FR" dirty="0">
                <a:solidFill>
                  <a:schemeClr val="tx1"/>
                </a:solidFill>
              </a:rPr>
              <a:t>Proactive Alerts:</a:t>
            </a:r>
            <a:r>
              <a:rPr lang="ar-AE" dirty="0">
                <a:solidFill>
                  <a:schemeClr val="tx1"/>
                </a:solidFill>
              </a:rPr>
              <a:t>تنبيهات ذكية عند حدوث شذوذ أو تحقّق شرط معيّن.</a:t>
            </a:r>
          </a:p>
          <a:p>
            <a:r>
              <a:rPr lang="fr-FR" dirty="0">
                <a:solidFill>
                  <a:schemeClr val="tx1"/>
                </a:solidFill>
              </a:rPr>
              <a:t>Conversational Analytics:</a:t>
            </a:r>
            <a:r>
              <a:rPr lang="ar-AE" dirty="0">
                <a:solidFill>
                  <a:schemeClr val="tx1"/>
                </a:solidFill>
              </a:rPr>
              <a:t>محادثة مع بياناتك كأنّك تتحدّث مع محلّل خبير.</a:t>
            </a:r>
          </a:p>
        </p:txBody>
      </p:sp>
    </p:spTree>
    <p:extLst>
      <p:ext uri="{BB962C8B-B14F-4D97-AF65-F5344CB8AC3E}">
        <p14:creationId xmlns:p14="http://schemas.microsoft.com/office/powerpoint/2010/main" val="39815373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C86DA-E1FC-B917-5AE3-5B9F50C12C1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222EAEB-BA67-027E-42FD-0D541501B9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2014A48-24FE-A6B8-7AAC-D8A1B9972F85}"/>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بناء تقارير ذكية تعتمد على الذكاء الاصطناعي</a:t>
            </a:r>
          </a:p>
        </p:txBody>
      </p:sp>
      <p:grpSp>
        <p:nvGrpSpPr>
          <p:cNvPr id="4" name="Group 36">
            <a:extLst>
              <a:ext uri="{FF2B5EF4-FFF2-40B4-BE49-F238E27FC236}">
                <a16:creationId xmlns:a16="http://schemas.microsoft.com/office/drawing/2014/main" id="{B899646C-84B2-79CA-260C-E58C546A8042}"/>
              </a:ext>
            </a:extLst>
          </p:cNvPr>
          <p:cNvGrpSpPr/>
          <p:nvPr/>
        </p:nvGrpSpPr>
        <p:grpSpPr>
          <a:xfrm>
            <a:off x="2868067" y="899019"/>
            <a:ext cx="8932047" cy="895350"/>
            <a:chOff x="3105241" y="997952"/>
            <a:chExt cx="8932047" cy="895350"/>
          </a:xfrm>
        </p:grpSpPr>
        <p:sp>
          <p:nvSpPr>
            <p:cNvPr id="5" name="TextBox 3">
              <a:extLst>
                <a:ext uri="{FF2B5EF4-FFF2-40B4-BE49-F238E27FC236}">
                  <a16:creationId xmlns:a16="http://schemas.microsoft.com/office/drawing/2014/main" id="{767E5CDF-322F-1D32-F4C5-55D5191C0FBE}"/>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تحليل التأثير (</a:t>
              </a:r>
              <a:r>
                <a:rPr lang="fr-FR" sz="4000" b="1" dirty="0">
                  <a:solidFill>
                    <a:srgbClr val="006666"/>
                  </a:solidFill>
                  <a:latin typeface="Adobe Arabic" panose="02040503050201020203" pitchFamily="18" charset="-78"/>
                  <a:cs typeface="Adobe Arabic" panose="02040503050201020203" pitchFamily="18" charset="-78"/>
                </a:rPr>
                <a:t>Impact Analysis</a:t>
              </a:r>
              <a:r>
                <a:rPr lang="ar-AE" sz="4000" b="1" dirty="0">
                  <a:solidFill>
                    <a:srgbClr val="006666"/>
                  </a:solidFill>
                  <a:latin typeface="Adobe Arabic" panose="02040503050201020203" pitchFamily="18" charset="-78"/>
                  <a:cs typeface="Adobe Arabic" panose="02040503050201020203" pitchFamily="18" charset="-78"/>
                </a:rPr>
                <a:t>)</a:t>
              </a:r>
            </a:p>
          </p:txBody>
        </p:sp>
        <p:pic>
          <p:nvPicPr>
            <p:cNvPr id="6" name="Picture 2" descr="Idea ">
              <a:extLst>
                <a:ext uri="{FF2B5EF4-FFF2-40B4-BE49-F238E27FC236}">
                  <a16:creationId xmlns:a16="http://schemas.microsoft.com/office/drawing/2014/main" id="{85D8ABAB-BA41-9E9E-309B-DE7BA23336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FA054E1F-3F95-431C-4F5E-2D4AABD72115}"/>
              </a:ext>
            </a:extLst>
          </p:cNvPr>
          <p:cNvSpPr txBox="1"/>
          <p:nvPr/>
        </p:nvSpPr>
        <p:spPr>
          <a:xfrm>
            <a:off x="3911600" y="2090629"/>
            <a:ext cx="767093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chemeClr val="tx1"/>
                </a:solidFill>
              </a:rPr>
              <a:t>عند تغيير أيّ جزء من مصدر البيانات أو الحساب:</a:t>
            </a:r>
          </a:p>
        </p:txBody>
      </p:sp>
      <p:sp>
        <p:nvSpPr>
          <p:cNvPr id="9" name="TextBox 7">
            <a:extLst>
              <a:ext uri="{FF2B5EF4-FFF2-40B4-BE49-F238E27FC236}">
                <a16:creationId xmlns:a16="http://schemas.microsoft.com/office/drawing/2014/main" id="{5DFE464F-DEEB-748A-8406-864CD98E2CDE}"/>
              </a:ext>
            </a:extLst>
          </p:cNvPr>
          <p:cNvSpPr txBox="1"/>
          <p:nvPr/>
        </p:nvSpPr>
        <p:spPr>
          <a:xfrm>
            <a:off x="2438400" y="2877406"/>
            <a:ext cx="915121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dirty="0">
                <a:solidFill>
                  <a:schemeClr val="tx1"/>
                </a:solidFill>
              </a:rPr>
              <a:t>Tableau</a:t>
            </a:r>
            <a:r>
              <a:rPr lang="ar-AE" dirty="0">
                <a:solidFill>
                  <a:schemeClr val="tx1"/>
                </a:solidFill>
              </a:rPr>
              <a:t>تُظهر تلقائياً جميع التقارير ولوحات المعلومات المتأثّرة.</a:t>
            </a:r>
          </a:p>
        </p:txBody>
      </p:sp>
      <p:sp>
        <p:nvSpPr>
          <p:cNvPr id="10" name="TextBox 7">
            <a:extLst>
              <a:ext uri="{FF2B5EF4-FFF2-40B4-BE49-F238E27FC236}">
                <a16:creationId xmlns:a16="http://schemas.microsoft.com/office/drawing/2014/main" id="{326989AC-F913-4CFC-5B3F-C5A6D72286FE}"/>
              </a:ext>
            </a:extLst>
          </p:cNvPr>
          <p:cNvSpPr txBox="1"/>
          <p:nvPr/>
        </p:nvSpPr>
        <p:spPr>
          <a:xfrm>
            <a:off x="3911600" y="3703915"/>
            <a:ext cx="767093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تقييم درجة التأثير.</a:t>
            </a:r>
          </a:p>
        </p:txBody>
      </p:sp>
      <p:sp>
        <p:nvSpPr>
          <p:cNvPr id="11" name="TextBox 7">
            <a:extLst>
              <a:ext uri="{FF2B5EF4-FFF2-40B4-BE49-F238E27FC236}">
                <a16:creationId xmlns:a16="http://schemas.microsoft.com/office/drawing/2014/main" id="{A5BF44FA-4363-0ECA-82BF-313BE1FC0117}"/>
              </a:ext>
            </a:extLst>
          </p:cNvPr>
          <p:cNvSpPr txBox="1"/>
          <p:nvPr/>
        </p:nvSpPr>
        <p:spPr>
          <a:xfrm>
            <a:off x="2438400" y="4579612"/>
            <a:ext cx="915121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solidFill>
                  <a:schemeClr val="tx1"/>
                </a:solidFill>
              </a:rPr>
              <a:t>اقتراحات للإصلاح.</a:t>
            </a:r>
          </a:p>
        </p:txBody>
      </p:sp>
      <p:pic>
        <p:nvPicPr>
          <p:cNvPr id="2" name="صورة 1" descr="Business impact ">
            <a:extLst>
              <a:ext uri="{FF2B5EF4-FFF2-40B4-BE49-F238E27FC236}">
                <a16:creationId xmlns:a16="http://schemas.microsoft.com/office/drawing/2014/main" id="{E1CEF2C2-B253-EEF5-BE6D-F39CD221E75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4459" y="2367307"/>
            <a:ext cx="2801802" cy="2801802"/>
          </a:xfrm>
          <a:prstGeom prst="rect">
            <a:avLst/>
          </a:prstGeom>
          <a:noFill/>
          <a:ln>
            <a:noFill/>
          </a:ln>
        </p:spPr>
      </p:pic>
    </p:spTree>
    <p:extLst>
      <p:ext uri="{BB962C8B-B14F-4D97-AF65-F5344CB8AC3E}">
        <p14:creationId xmlns:p14="http://schemas.microsoft.com/office/powerpoint/2010/main" val="18597091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87470-24F3-9497-AA37-14168D1AABA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B12A3C5-A646-FBE5-0A9F-4961A31739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81AF4BA-18D4-693E-7FB0-0FB93D4E048B}"/>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مقارنة قدرات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في التحليل الذكي</a:t>
            </a:r>
          </a:p>
        </p:txBody>
      </p:sp>
      <p:grpSp>
        <p:nvGrpSpPr>
          <p:cNvPr id="4" name="Group 36">
            <a:extLst>
              <a:ext uri="{FF2B5EF4-FFF2-40B4-BE49-F238E27FC236}">
                <a16:creationId xmlns:a16="http://schemas.microsoft.com/office/drawing/2014/main" id="{199C4A03-0232-1AAF-6C7C-EA92DD812F57}"/>
              </a:ext>
            </a:extLst>
          </p:cNvPr>
          <p:cNvGrpSpPr/>
          <p:nvPr/>
        </p:nvGrpSpPr>
        <p:grpSpPr>
          <a:xfrm>
            <a:off x="2868067" y="820951"/>
            <a:ext cx="8932047" cy="895350"/>
            <a:chOff x="3105241" y="997952"/>
            <a:chExt cx="8932047" cy="895350"/>
          </a:xfrm>
        </p:grpSpPr>
        <p:sp>
          <p:nvSpPr>
            <p:cNvPr id="5" name="TextBox 3">
              <a:extLst>
                <a:ext uri="{FF2B5EF4-FFF2-40B4-BE49-F238E27FC236}">
                  <a16:creationId xmlns:a16="http://schemas.microsoft.com/office/drawing/2014/main" id="{973E5439-A3CE-77E6-F285-40F21E1F55F5}"/>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الذكاء الاصطناعي والتحليل الذكي:</a:t>
              </a:r>
            </a:p>
          </p:txBody>
        </p:sp>
        <p:pic>
          <p:nvPicPr>
            <p:cNvPr id="6" name="Picture 2" descr="Idea ">
              <a:extLst>
                <a:ext uri="{FF2B5EF4-FFF2-40B4-BE49-F238E27FC236}">
                  <a16:creationId xmlns:a16="http://schemas.microsoft.com/office/drawing/2014/main" id="{F84050D7-59AF-EB41-CE8B-75B74E28A1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12" name="جدول 11">
            <a:extLst>
              <a:ext uri="{FF2B5EF4-FFF2-40B4-BE49-F238E27FC236}">
                <a16:creationId xmlns:a16="http://schemas.microsoft.com/office/drawing/2014/main" id="{FDCEBC48-AC38-AA52-085D-C1723F308E79}"/>
              </a:ext>
            </a:extLst>
          </p:cNvPr>
          <p:cNvGraphicFramePr>
            <a:graphicFrameLocks noGrp="1"/>
          </p:cNvGraphicFramePr>
          <p:nvPr>
            <p:extLst>
              <p:ext uri="{D42A27DB-BD31-4B8C-83A1-F6EECF244321}">
                <p14:modId xmlns:p14="http://schemas.microsoft.com/office/powerpoint/2010/main" val="3335104148"/>
              </p:ext>
            </p:extLst>
          </p:nvPr>
        </p:nvGraphicFramePr>
        <p:xfrm>
          <a:off x="81279" y="1716301"/>
          <a:ext cx="12029441" cy="5024628"/>
        </p:xfrm>
        <a:graphic>
          <a:graphicData uri="http://schemas.openxmlformats.org/drawingml/2006/table">
            <a:tbl>
              <a:tblPr rtl="1" firstRow="1" firstCol="1" bandRow="1"/>
              <a:tblGrid>
                <a:gridCol w="2631966">
                  <a:extLst>
                    <a:ext uri="{9D8B030D-6E8A-4147-A177-3AD203B41FA5}">
                      <a16:colId xmlns:a16="http://schemas.microsoft.com/office/drawing/2014/main" val="2648734520"/>
                    </a:ext>
                  </a:extLst>
                </a:gridCol>
                <a:gridCol w="4199505">
                  <a:extLst>
                    <a:ext uri="{9D8B030D-6E8A-4147-A177-3AD203B41FA5}">
                      <a16:colId xmlns:a16="http://schemas.microsoft.com/office/drawing/2014/main" val="1341913251"/>
                    </a:ext>
                  </a:extLst>
                </a:gridCol>
                <a:gridCol w="71135">
                  <a:extLst>
                    <a:ext uri="{9D8B030D-6E8A-4147-A177-3AD203B41FA5}">
                      <a16:colId xmlns:a16="http://schemas.microsoft.com/office/drawing/2014/main" val="3991069939"/>
                    </a:ext>
                  </a:extLst>
                </a:gridCol>
                <a:gridCol w="5126835">
                  <a:extLst>
                    <a:ext uri="{9D8B030D-6E8A-4147-A177-3AD203B41FA5}">
                      <a16:colId xmlns:a16="http://schemas.microsoft.com/office/drawing/2014/main" val="4058757724"/>
                    </a:ext>
                  </a:extLst>
                </a:gridCol>
              </a:tblGrid>
              <a:tr h="0">
                <a:tc>
                  <a:txBody>
                    <a:bodyPr/>
                    <a:lstStyle/>
                    <a:p>
                      <a:pPr marL="0" marR="0" algn="ctr" rtl="1">
                        <a:lnSpc>
                          <a:spcPct val="115000"/>
                        </a:lnSpc>
                        <a:buNone/>
                      </a:pPr>
                      <a:r>
                        <a:rPr lang="ar-SA" sz="28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الميزة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28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Tableau</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gridSpan="2">
                  <a:txBody>
                    <a:bodyPr/>
                    <a:lstStyle/>
                    <a:p>
                      <a:pPr marL="0" marR="0" algn="ctr" rtl="1">
                        <a:lnSpc>
                          <a:spcPct val="115000"/>
                        </a:lnSpc>
                        <a:buNone/>
                      </a:pPr>
                      <a:r>
                        <a:rPr lang="en-US" sz="28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Power BI</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hMerge="1">
                  <a:txBody>
                    <a:bodyPr/>
                    <a:lstStyle/>
                    <a:p>
                      <a:endParaRPr lang="fr-FR"/>
                    </a:p>
                  </a:txBody>
                  <a:tcPr/>
                </a:tc>
                <a:extLst>
                  <a:ext uri="{0D108BD9-81ED-4DB2-BD59-A6C34878D82A}">
                    <a16:rowId xmlns:a16="http://schemas.microsoft.com/office/drawing/2014/main" val="1371449146"/>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معالجة اللغة الطبيعية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Ask Data -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قوية جداً، دعم متعدّد اللغات ممتاز</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fr-FR"/>
                    </a:p>
                  </a:txBody>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Q&amp;A Visual -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جيّدة لكن أقلّ دقّة في اللغة العربية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93927605"/>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التفسير الآلي</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Explain Data -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عميق ومفصّل</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fr-FR"/>
                    </a:p>
                  </a:txBody>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Quick Insights &amp; Smart Narrative -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 لكن أبسط</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292141"/>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التنبّؤ</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نماذج متقدّدة مع تخصيص شامل</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fr-FR"/>
                    </a:p>
                  </a:txBody>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تنبّؤات آلية عبر</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Azure ML</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تتطلّب إعداداً إضافياً</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382921"/>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التجميع والأنماط</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Clustering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مدمج مباشرة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fr-FR"/>
                    </a:p>
                  </a:txBody>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يتطلّب</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R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أو</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Python</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60541960"/>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التنبيهات الذكية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Tableau Pulse -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تنبيهات استباقية متقدّمة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fr-FR"/>
                    </a:p>
                  </a:txBody>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 Alerts -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تنبيهات بسيطة مبنية على قواعد</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53630313"/>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الذكاء الاصطناعي التوليدي</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Tableau GPT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(قادم)</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fr-FR"/>
                    </a:p>
                  </a:txBody>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Copilot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في</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Power BI -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متقدّم جداً ومتاح الآن</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23266092"/>
                  </a:ext>
                </a:extLst>
              </a:tr>
            </a:tbl>
          </a:graphicData>
        </a:graphic>
      </p:graphicFrame>
    </p:spTree>
    <p:extLst>
      <p:ext uri="{BB962C8B-B14F-4D97-AF65-F5344CB8AC3E}">
        <p14:creationId xmlns:p14="http://schemas.microsoft.com/office/powerpoint/2010/main" val="24936759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76FE0-11B0-FAAD-2994-FCDFB8B069E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81D2729-E3F6-C70B-1AAE-97108D578B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D549B62-E6A6-4C42-A0CB-25FB048DFE29}"/>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مقارنة قدرات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في التحليل الذكي</a:t>
            </a:r>
          </a:p>
        </p:txBody>
      </p:sp>
      <p:grpSp>
        <p:nvGrpSpPr>
          <p:cNvPr id="4" name="Group 36">
            <a:extLst>
              <a:ext uri="{FF2B5EF4-FFF2-40B4-BE49-F238E27FC236}">
                <a16:creationId xmlns:a16="http://schemas.microsoft.com/office/drawing/2014/main" id="{90AD0C37-29DF-51AF-D02C-F2560A6D6F3A}"/>
              </a:ext>
            </a:extLst>
          </p:cNvPr>
          <p:cNvGrpSpPr/>
          <p:nvPr/>
        </p:nvGrpSpPr>
        <p:grpSpPr>
          <a:xfrm>
            <a:off x="2868067" y="820951"/>
            <a:ext cx="8932047" cy="895350"/>
            <a:chOff x="3105241" y="997952"/>
            <a:chExt cx="8932047" cy="895350"/>
          </a:xfrm>
        </p:grpSpPr>
        <p:sp>
          <p:nvSpPr>
            <p:cNvPr id="5" name="TextBox 3">
              <a:extLst>
                <a:ext uri="{FF2B5EF4-FFF2-40B4-BE49-F238E27FC236}">
                  <a16:creationId xmlns:a16="http://schemas.microsoft.com/office/drawing/2014/main" id="{D3FE8C8B-3F97-9C40-92C5-DF30DDD685C8}"/>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سهولة الاستخدام:</a:t>
              </a:r>
            </a:p>
          </p:txBody>
        </p:sp>
        <p:pic>
          <p:nvPicPr>
            <p:cNvPr id="6" name="Picture 2" descr="Idea ">
              <a:extLst>
                <a:ext uri="{FF2B5EF4-FFF2-40B4-BE49-F238E27FC236}">
                  <a16:creationId xmlns:a16="http://schemas.microsoft.com/office/drawing/2014/main" id="{26E241F9-C91A-6A8F-FED6-0AAB1597A7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2" name="جدول 1">
            <a:extLst>
              <a:ext uri="{FF2B5EF4-FFF2-40B4-BE49-F238E27FC236}">
                <a16:creationId xmlns:a16="http://schemas.microsoft.com/office/drawing/2014/main" id="{DDAD1E3C-BF58-05DA-90B7-3FDA398BB34D}"/>
              </a:ext>
            </a:extLst>
          </p:cNvPr>
          <p:cNvGraphicFramePr>
            <a:graphicFrameLocks noGrp="1"/>
          </p:cNvGraphicFramePr>
          <p:nvPr>
            <p:extLst>
              <p:ext uri="{D42A27DB-BD31-4B8C-83A1-F6EECF244321}">
                <p14:modId xmlns:p14="http://schemas.microsoft.com/office/powerpoint/2010/main" val="3894824194"/>
              </p:ext>
            </p:extLst>
          </p:nvPr>
        </p:nvGraphicFramePr>
        <p:xfrm>
          <a:off x="420914" y="2246852"/>
          <a:ext cx="11379200" cy="3091434"/>
        </p:xfrm>
        <a:graphic>
          <a:graphicData uri="http://schemas.openxmlformats.org/drawingml/2006/table">
            <a:tbl>
              <a:tblPr rtl="1" firstRow="1" firstCol="1" bandRow="1"/>
              <a:tblGrid>
                <a:gridCol w="3136164">
                  <a:extLst>
                    <a:ext uri="{9D8B030D-6E8A-4147-A177-3AD203B41FA5}">
                      <a16:colId xmlns:a16="http://schemas.microsoft.com/office/drawing/2014/main" val="3651324071"/>
                    </a:ext>
                  </a:extLst>
                </a:gridCol>
                <a:gridCol w="4121518">
                  <a:extLst>
                    <a:ext uri="{9D8B030D-6E8A-4147-A177-3AD203B41FA5}">
                      <a16:colId xmlns:a16="http://schemas.microsoft.com/office/drawing/2014/main" val="3488846396"/>
                    </a:ext>
                  </a:extLst>
                </a:gridCol>
                <a:gridCol w="4121518">
                  <a:extLst>
                    <a:ext uri="{9D8B030D-6E8A-4147-A177-3AD203B41FA5}">
                      <a16:colId xmlns:a16="http://schemas.microsoft.com/office/drawing/2014/main" val="4131127324"/>
                    </a:ext>
                  </a:extLst>
                </a:gridCol>
              </a:tblGrid>
              <a:tr h="0">
                <a:tc>
                  <a:txBody>
                    <a:bodyPr/>
                    <a:lstStyle/>
                    <a:p>
                      <a:pPr marL="0" marR="0" algn="ctr" rtl="1">
                        <a:lnSpc>
                          <a:spcPct val="115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المعيار</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32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Tableau</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32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Power BI</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65774998"/>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منحنى التعلّم</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أسهل للمبتدئين، واجهة بديهية للغاية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يتطلّب بعض المعرفة بـ</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DAX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للتحليل المتقدّم</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03974304"/>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السحب والإفلات</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الأفضل في الصناعة، سلس جداً</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 لكن أقلّ مرونة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19829840"/>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تجربة المستخدم</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تركيز على الاستكشاف البصري</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تركيز على النمذجة والحسابات</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0996538"/>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للمستخدمين غير التقنيين</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جيّدة لكن تتطلّب تدريباً أكثر</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6442140"/>
                  </a:ext>
                </a:extLst>
              </a:tr>
            </a:tbl>
          </a:graphicData>
        </a:graphic>
      </p:graphicFrame>
    </p:spTree>
    <p:extLst>
      <p:ext uri="{BB962C8B-B14F-4D97-AF65-F5344CB8AC3E}">
        <p14:creationId xmlns:p14="http://schemas.microsoft.com/office/powerpoint/2010/main" val="15892885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57492-5F24-C535-C217-F53AD8D4C5B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A29BABC-0357-2D4D-C05C-BEFBE73EB7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56E1384E-1642-56D7-38D4-A40FE555C9EB}"/>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مقارنة قدرات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في التحليل الذكي</a:t>
            </a:r>
          </a:p>
        </p:txBody>
      </p:sp>
      <p:grpSp>
        <p:nvGrpSpPr>
          <p:cNvPr id="4" name="Group 36">
            <a:extLst>
              <a:ext uri="{FF2B5EF4-FFF2-40B4-BE49-F238E27FC236}">
                <a16:creationId xmlns:a16="http://schemas.microsoft.com/office/drawing/2014/main" id="{3EF36C9A-4091-5A80-266C-3F7A8D2850AC}"/>
              </a:ext>
            </a:extLst>
          </p:cNvPr>
          <p:cNvGrpSpPr/>
          <p:nvPr/>
        </p:nvGrpSpPr>
        <p:grpSpPr>
          <a:xfrm>
            <a:off x="2868067" y="820951"/>
            <a:ext cx="8932047" cy="895350"/>
            <a:chOff x="3105241" y="997952"/>
            <a:chExt cx="8932047" cy="895350"/>
          </a:xfrm>
        </p:grpSpPr>
        <p:sp>
          <p:nvSpPr>
            <p:cNvPr id="5" name="TextBox 3">
              <a:extLst>
                <a:ext uri="{FF2B5EF4-FFF2-40B4-BE49-F238E27FC236}">
                  <a16:creationId xmlns:a16="http://schemas.microsoft.com/office/drawing/2014/main" id="{FA03BE44-318D-368A-3930-5FF3A9260366}"/>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التصوّر البصري والتصميم:</a:t>
              </a:r>
            </a:p>
          </p:txBody>
        </p:sp>
        <p:pic>
          <p:nvPicPr>
            <p:cNvPr id="6" name="Picture 2" descr="Idea ">
              <a:extLst>
                <a:ext uri="{FF2B5EF4-FFF2-40B4-BE49-F238E27FC236}">
                  <a16:creationId xmlns:a16="http://schemas.microsoft.com/office/drawing/2014/main" id="{68ABBC19-1A76-8650-7EB1-A001022245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8" name="جدول 7">
            <a:extLst>
              <a:ext uri="{FF2B5EF4-FFF2-40B4-BE49-F238E27FC236}">
                <a16:creationId xmlns:a16="http://schemas.microsoft.com/office/drawing/2014/main" id="{32C200F8-1C6F-19A7-16DA-08793B177DE3}"/>
              </a:ext>
            </a:extLst>
          </p:cNvPr>
          <p:cNvGraphicFramePr>
            <a:graphicFrameLocks noGrp="1"/>
          </p:cNvGraphicFramePr>
          <p:nvPr>
            <p:extLst>
              <p:ext uri="{D42A27DB-BD31-4B8C-83A1-F6EECF244321}">
                <p14:modId xmlns:p14="http://schemas.microsoft.com/office/powerpoint/2010/main" val="2760399744"/>
              </p:ext>
            </p:extLst>
          </p:nvPr>
        </p:nvGraphicFramePr>
        <p:xfrm>
          <a:off x="896253" y="1837658"/>
          <a:ext cx="10515600" cy="4582668"/>
        </p:xfrm>
        <a:graphic>
          <a:graphicData uri="http://schemas.openxmlformats.org/drawingml/2006/table">
            <a:tbl>
              <a:tblPr rtl="1" firstRow="1" firstCol="1" bandRow="1"/>
              <a:tblGrid>
                <a:gridCol w="3505200">
                  <a:extLst>
                    <a:ext uri="{9D8B030D-6E8A-4147-A177-3AD203B41FA5}">
                      <a16:colId xmlns:a16="http://schemas.microsoft.com/office/drawing/2014/main" val="4270996882"/>
                    </a:ext>
                  </a:extLst>
                </a:gridCol>
                <a:gridCol w="3505200">
                  <a:extLst>
                    <a:ext uri="{9D8B030D-6E8A-4147-A177-3AD203B41FA5}">
                      <a16:colId xmlns:a16="http://schemas.microsoft.com/office/drawing/2014/main" val="3365602442"/>
                    </a:ext>
                  </a:extLst>
                </a:gridCol>
                <a:gridCol w="3505200">
                  <a:extLst>
                    <a:ext uri="{9D8B030D-6E8A-4147-A177-3AD203B41FA5}">
                      <a16:colId xmlns:a16="http://schemas.microsoft.com/office/drawing/2014/main" val="1794615237"/>
                    </a:ext>
                  </a:extLst>
                </a:gridCol>
              </a:tblGrid>
              <a:tr h="0">
                <a:tc>
                  <a:txBody>
                    <a:bodyPr/>
                    <a:lstStyle/>
                    <a:p>
                      <a:pPr marL="0" marR="0" algn="ctr" rtl="1">
                        <a:lnSpc>
                          <a:spcPct val="115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المعيار</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32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Tableau</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32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Power BI</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772461056"/>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جمالية التصوّرات</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ممتازة، تصميمات احترافية بشكل افتراضي</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جيّدة، لكن تتطلّب مجهوداً للوصول لنفس المستوى</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2578387"/>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التخصيص البصري</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مرونة عالية جداً في كلّ تفصيل</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جيّدة لكن أقلّ مرونة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47974245"/>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التفاعلية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متقدّمة جداً، سلسة وطبيعية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جيّدة، لكن أحياناً أقلّ سلاسة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8614026"/>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المخطّطات المتقدّمة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مكتبة ضخمة، </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Sankey</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Gantt</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مخطّطات مخصّصة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أقلّ تنوّعاً بشكل افتراضي، تحتاج</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Custom Visuals</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4809590"/>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الخرائط الجغرافية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الأفضل مطلقاً، دعم رائع للخرائط</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جيّدة لكن محدودة مقارنة بـ</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Tableau</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2111871"/>
                  </a:ext>
                </a:extLst>
              </a:tr>
            </a:tbl>
          </a:graphicData>
        </a:graphic>
      </p:graphicFrame>
    </p:spTree>
    <p:extLst>
      <p:ext uri="{BB962C8B-B14F-4D97-AF65-F5344CB8AC3E}">
        <p14:creationId xmlns:p14="http://schemas.microsoft.com/office/powerpoint/2010/main" val="12465775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B1E02-110B-E4DC-C6B1-C4800AF5D3C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3E451F7-246E-B952-E728-24D75FF811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5CB1F29-A25C-9C07-40BF-EE64A7D3106B}"/>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مفهوم الذكاء الاصطناعي وعلاقته بعلم البيانات</a:t>
            </a:r>
          </a:p>
        </p:txBody>
      </p:sp>
      <p:grpSp>
        <p:nvGrpSpPr>
          <p:cNvPr id="2" name="Group 36">
            <a:extLst>
              <a:ext uri="{FF2B5EF4-FFF2-40B4-BE49-F238E27FC236}">
                <a16:creationId xmlns:a16="http://schemas.microsoft.com/office/drawing/2014/main" id="{59348D06-F5B4-BF85-6D9B-FDAF883A92A5}"/>
              </a:ext>
            </a:extLst>
          </p:cNvPr>
          <p:cNvGrpSpPr/>
          <p:nvPr/>
        </p:nvGrpSpPr>
        <p:grpSpPr>
          <a:xfrm>
            <a:off x="2779494" y="888859"/>
            <a:ext cx="8932047" cy="895350"/>
            <a:chOff x="3105241" y="997952"/>
            <a:chExt cx="8932047" cy="895350"/>
          </a:xfrm>
        </p:grpSpPr>
        <p:sp>
          <p:nvSpPr>
            <p:cNvPr id="4" name="TextBox 3">
              <a:extLst>
                <a:ext uri="{FF2B5EF4-FFF2-40B4-BE49-F238E27FC236}">
                  <a16:creationId xmlns:a16="http://schemas.microsoft.com/office/drawing/2014/main" id="{AB058958-A03D-1229-3397-A0A1DDBC1372}"/>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العلاقة بين الذكاء الاصطناعي وعلم البيانات</a:t>
              </a:r>
            </a:p>
          </p:txBody>
        </p:sp>
        <p:pic>
          <p:nvPicPr>
            <p:cNvPr id="5" name="Picture 2" descr="Idea ">
              <a:extLst>
                <a:ext uri="{FF2B5EF4-FFF2-40B4-BE49-F238E27FC236}">
                  <a16:creationId xmlns:a16="http://schemas.microsoft.com/office/drawing/2014/main" id="{44735ECC-55E2-AFDB-D10F-1697190CA7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TextBox 2">
            <a:extLst>
              <a:ext uri="{FF2B5EF4-FFF2-40B4-BE49-F238E27FC236}">
                <a16:creationId xmlns:a16="http://schemas.microsoft.com/office/drawing/2014/main" id="{786F4D4A-A4A9-10ED-4E86-846110C09D56}"/>
              </a:ext>
            </a:extLst>
          </p:cNvPr>
          <p:cNvSpPr txBox="1"/>
          <p:nvPr/>
        </p:nvSpPr>
        <p:spPr>
          <a:xfrm>
            <a:off x="1554480" y="2180813"/>
            <a:ext cx="998884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علم البيانات (</a:t>
            </a:r>
            <a:r>
              <a:rPr lang="fr-FR" dirty="0">
                <a:solidFill>
                  <a:schemeClr val="tx1"/>
                </a:solidFill>
              </a:rPr>
              <a:t>Data Science</a:t>
            </a:r>
            <a:r>
              <a:rPr lang="ar-AE" dirty="0">
                <a:solidFill>
                  <a:schemeClr val="tx1"/>
                </a:solidFill>
              </a:rPr>
              <a:t>)</a:t>
            </a:r>
            <a:r>
              <a:rPr lang="fr-FR" dirty="0">
                <a:solidFill>
                  <a:schemeClr val="tx1"/>
                </a:solidFill>
              </a:rPr>
              <a:t> </a:t>
            </a:r>
            <a:r>
              <a:rPr lang="ar-SA" dirty="0">
                <a:solidFill>
                  <a:schemeClr val="tx1"/>
                </a:solidFill>
              </a:rPr>
              <a:t>والذكاء الاصطناعي مترابطان بشكل وثيق، لكنّهما ليسا متطابقين:</a:t>
            </a:r>
            <a:endParaRPr lang="en-US" dirty="0">
              <a:solidFill>
                <a:schemeClr val="tx1"/>
              </a:solidFill>
            </a:endParaRPr>
          </a:p>
        </p:txBody>
      </p:sp>
      <p:sp>
        <p:nvSpPr>
          <p:cNvPr id="6" name="TextBox 2">
            <a:extLst>
              <a:ext uri="{FF2B5EF4-FFF2-40B4-BE49-F238E27FC236}">
                <a16:creationId xmlns:a16="http://schemas.microsoft.com/office/drawing/2014/main" id="{CCB9097C-7B82-A922-E9B9-C757B4764F74}"/>
              </a:ext>
            </a:extLst>
          </p:cNvPr>
          <p:cNvSpPr txBox="1"/>
          <p:nvPr/>
        </p:nvSpPr>
        <p:spPr>
          <a:xfrm>
            <a:off x="4092137" y="3130774"/>
            <a:ext cx="7497476"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علم البيانات هو مجال متعدّد التخصّصات يجمع بين الإحصاء، والرياضيّات، وعلوم الحاسوب، والمعرفة بالمجال التطبيقي، بهدف استخراج المعرفة والرؤى من البيانات. </a:t>
            </a:r>
            <a:endParaRPr lang="en-US" dirty="0">
              <a:solidFill>
                <a:schemeClr val="tx1"/>
              </a:solidFill>
            </a:endParaRPr>
          </a:p>
        </p:txBody>
      </p:sp>
      <p:sp>
        <p:nvSpPr>
          <p:cNvPr id="11" name="TextBox 2">
            <a:extLst>
              <a:ext uri="{FF2B5EF4-FFF2-40B4-BE49-F238E27FC236}">
                <a16:creationId xmlns:a16="http://schemas.microsoft.com/office/drawing/2014/main" id="{E21FEFA3-867D-4351-B105-09EEE2AF8A97}"/>
              </a:ext>
            </a:extLst>
          </p:cNvPr>
          <p:cNvSpPr txBox="1"/>
          <p:nvPr/>
        </p:nvSpPr>
        <p:spPr>
          <a:xfrm>
            <a:off x="4287519" y="5030696"/>
            <a:ext cx="730209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الذكاء الاصطناعي هو أحد الأدوات الرئيسيّة التي يستخدمها علماء البيانات، خاصّةً عندما يتعلّق الأمر بالتنبّؤ والأتمتة.</a:t>
            </a:r>
            <a:endParaRPr lang="en-US" dirty="0">
              <a:solidFill>
                <a:schemeClr val="tx1"/>
              </a:solidFill>
            </a:endParaRPr>
          </a:p>
        </p:txBody>
      </p:sp>
      <p:pic>
        <p:nvPicPr>
          <p:cNvPr id="13" name="رسم 12">
            <a:extLst>
              <a:ext uri="{FF2B5EF4-FFF2-40B4-BE49-F238E27FC236}">
                <a16:creationId xmlns:a16="http://schemas.microsoft.com/office/drawing/2014/main" id="{89467DB7-0250-599C-BA06-51ED77632CA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08611" y="2688003"/>
            <a:ext cx="3783526" cy="3783526"/>
          </a:xfrm>
          <a:prstGeom prst="rect">
            <a:avLst/>
          </a:prstGeom>
        </p:spPr>
      </p:pic>
    </p:spTree>
    <p:extLst>
      <p:ext uri="{BB962C8B-B14F-4D97-AF65-F5344CB8AC3E}">
        <p14:creationId xmlns:p14="http://schemas.microsoft.com/office/powerpoint/2010/main" val="12596829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11"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45E04-7ADE-7BF7-EBBD-2B1612BAB51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4CFA034-D5DB-8B32-C5A7-3FA6AEE156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137E7C49-D04E-4FDE-DC27-C96FA5353A8F}"/>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مقارنة قدرات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في التحليل الذكي</a:t>
            </a:r>
          </a:p>
        </p:txBody>
      </p:sp>
      <p:grpSp>
        <p:nvGrpSpPr>
          <p:cNvPr id="4" name="Group 36">
            <a:extLst>
              <a:ext uri="{FF2B5EF4-FFF2-40B4-BE49-F238E27FC236}">
                <a16:creationId xmlns:a16="http://schemas.microsoft.com/office/drawing/2014/main" id="{E416994A-0F18-A10F-4914-EEEE65257BB0}"/>
              </a:ext>
            </a:extLst>
          </p:cNvPr>
          <p:cNvGrpSpPr/>
          <p:nvPr/>
        </p:nvGrpSpPr>
        <p:grpSpPr>
          <a:xfrm>
            <a:off x="2868067" y="820951"/>
            <a:ext cx="8932047" cy="895350"/>
            <a:chOff x="3105241" y="997952"/>
            <a:chExt cx="8932047" cy="895350"/>
          </a:xfrm>
        </p:grpSpPr>
        <p:sp>
          <p:nvSpPr>
            <p:cNvPr id="5" name="TextBox 3">
              <a:extLst>
                <a:ext uri="{FF2B5EF4-FFF2-40B4-BE49-F238E27FC236}">
                  <a16:creationId xmlns:a16="http://schemas.microsoft.com/office/drawing/2014/main" id="{D108920C-2FBE-D98B-0C01-74D9A12948A0}"/>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الاتّصال بالبيانات:</a:t>
              </a:r>
            </a:p>
          </p:txBody>
        </p:sp>
        <p:pic>
          <p:nvPicPr>
            <p:cNvPr id="6" name="Picture 2" descr="Idea ">
              <a:extLst>
                <a:ext uri="{FF2B5EF4-FFF2-40B4-BE49-F238E27FC236}">
                  <a16:creationId xmlns:a16="http://schemas.microsoft.com/office/drawing/2014/main" id="{8D06CCA8-FE2C-C85A-DA5A-BFFB112EED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2" name="جدول 1">
            <a:extLst>
              <a:ext uri="{FF2B5EF4-FFF2-40B4-BE49-F238E27FC236}">
                <a16:creationId xmlns:a16="http://schemas.microsoft.com/office/drawing/2014/main" id="{86070747-40BB-5527-65B0-0B66CE17401E}"/>
              </a:ext>
            </a:extLst>
          </p:cNvPr>
          <p:cNvGraphicFramePr>
            <a:graphicFrameLocks noGrp="1"/>
          </p:cNvGraphicFramePr>
          <p:nvPr>
            <p:extLst>
              <p:ext uri="{D42A27DB-BD31-4B8C-83A1-F6EECF244321}">
                <p14:modId xmlns:p14="http://schemas.microsoft.com/office/powerpoint/2010/main" val="3992972025"/>
              </p:ext>
            </p:extLst>
          </p:nvPr>
        </p:nvGraphicFramePr>
        <p:xfrm>
          <a:off x="896253" y="2049937"/>
          <a:ext cx="10515600" cy="4072890"/>
        </p:xfrm>
        <a:graphic>
          <a:graphicData uri="http://schemas.openxmlformats.org/drawingml/2006/table">
            <a:tbl>
              <a:tblPr rtl="1" firstRow="1" firstCol="1" bandRow="1"/>
              <a:tblGrid>
                <a:gridCol w="3505200">
                  <a:extLst>
                    <a:ext uri="{9D8B030D-6E8A-4147-A177-3AD203B41FA5}">
                      <a16:colId xmlns:a16="http://schemas.microsoft.com/office/drawing/2014/main" val="421806954"/>
                    </a:ext>
                  </a:extLst>
                </a:gridCol>
                <a:gridCol w="3505200">
                  <a:extLst>
                    <a:ext uri="{9D8B030D-6E8A-4147-A177-3AD203B41FA5}">
                      <a16:colId xmlns:a16="http://schemas.microsoft.com/office/drawing/2014/main" val="1499166837"/>
                    </a:ext>
                  </a:extLst>
                </a:gridCol>
                <a:gridCol w="3505200">
                  <a:extLst>
                    <a:ext uri="{9D8B030D-6E8A-4147-A177-3AD203B41FA5}">
                      <a16:colId xmlns:a16="http://schemas.microsoft.com/office/drawing/2014/main" val="2703929081"/>
                    </a:ext>
                  </a:extLst>
                </a:gridCol>
              </a:tblGrid>
              <a:tr h="0">
                <a:tc>
                  <a:txBody>
                    <a:bodyPr/>
                    <a:lstStyle/>
                    <a:p>
                      <a:pPr marL="0" marR="0" algn="ctr" rtl="1">
                        <a:lnSpc>
                          <a:spcPct val="115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المعيار</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32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Tableau</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32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Power BI</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442146902"/>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عدد الموصّلات</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80+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موصّل</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100+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موصّل</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تكامل أفضل مع منتجات</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Microsoft)</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89738784"/>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البيانات الضخمة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 يدعم</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Hyper Engine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السريع</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 تكامل قوي مع</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Azure</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05034595"/>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البيانات الحيّة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Live Connection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DirectQuery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جيّدة لكن أبطأ أحياناً</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36165727"/>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تحضير البيانات</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Tableau Prep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منفصل</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Query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مدمج، أقوى</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7005535"/>
                  </a:ext>
                </a:extLst>
              </a:tr>
            </a:tbl>
          </a:graphicData>
        </a:graphic>
      </p:graphicFrame>
    </p:spTree>
    <p:extLst>
      <p:ext uri="{BB962C8B-B14F-4D97-AF65-F5344CB8AC3E}">
        <p14:creationId xmlns:p14="http://schemas.microsoft.com/office/powerpoint/2010/main" val="8887078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7D63B-CB16-BC5A-CCE9-788BEE7256F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35474AE-E417-871A-EB27-1CA775087C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E7AA9CDC-6964-D7B6-747E-2C53A6940C81}"/>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مقارنة قدرات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Tableau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في التحليل الذكي</a:t>
            </a:r>
          </a:p>
        </p:txBody>
      </p:sp>
      <p:grpSp>
        <p:nvGrpSpPr>
          <p:cNvPr id="4" name="Group 36">
            <a:extLst>
              <a:ext uri="{FF2B5EF4-FFF2-40B4-BE49-F238E27FC236}">
                <a16:creationId xmlns:a16="http://schemas.microsoft.com/office/drawing/2014/main" id="{BD9F57D3-D305-B1BE-906A-AA3FBD46C81F}"/>
              </a:ext>
            </a:extLst>
          </p:cNvPr>
          <p:cNvGrpSpPr/>
          <p:nvPr/>
        </p:nvGrpSpPr>
        <p:grpSpPr>
          <a:xfrm>
            <a:off x="2868067" y="820951"/>
            <a:ext cx="8932047" cy="895350"/>
            <a:chOff x="3105241" y="997952"/>
            <a:chExt cx="8932047" cy="895350"/>
          </a:xfrm>
        </p:grpSpPr>
        <p:sp>
          <p:nvSpPr>
            <p:cNvPr id="5" name="TextBox 3">
              <a:extLst>
                <a:ext uri="{FF2B5EF4-FFF2-40B4-BE49-F238E27FC236}">
                  <a16:creationId xmlns:a16="http://schemas.microsoft.com/office/drawing/2014/main" id="{5D7473DE-0464-0E6A-FDA0-BDAF2B54AF76}"/>
                </a:ext>
              </a:extLst>
            </p:cNvPr>
            <p:cNvSpPr txBox="1"/>
            <p:nvPr/>
          </p:nvSpPr>
          <p:spPr>
            <a:xfrm>
              <a:off x="3105241" y="1119604"/>
              <a:ext cx="7884297" cy="707886"/>
            </a:xfrm>
            <a:prstGeom prst="rect">
              <a:avLst/>
            </a:prstGeom>
            <a:noFill/>
          </p:spPr>
          <p:txBody>
            <a:bodyPr wrap="square">
              <a:spAutoFit/>
            </a:bodyPr>
            <a:lstStyle/>
            <a:p>
              <a:pPr algn="r" rtl="1"/>
              <a:r>
                <a:rPr lang="ar-AE" sz="4000" b="1" dirty="0">
                  <a:solidFill>
                    <a:srgbClr val="006666"/>
                  </a:solidFill>
                  <a:latin typeface="Adobe Arabic" panose="02040503050201020203" pitchFamily="18" charset="-78"/>
                  <a:cs typeface="Adobe Arabic" panose="02040503050201020203" pitchFamily="18" charset="-78"/>
                </a:rPr>
                <a:t>النمذجة والحسابات:</a:t>
              </a:r>
            </a:p>
          </p:txBody>
        </p:sp>
        <p:pic>
          <p:nvPicPr>
            <p:cNvPr id="6" name="Picture 2" descr="Idea ">
              <a:extLst>
                <a:ext uri="{FF2B5EF4-FFF2-40B4-BE49-F238E27FC236}">
                  <a16:creationId xmlns:a16="http://schemas.microsoft.com/office/drawing/2014/main" id="{B8C36A78-840C-C0CD-34DE-6D400596FD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8" name="جدول 7">
            <a:extLst>
              <a:ext uri="{FF2B5EF4-FFF2-40B4-BE49-F238E27FC236}">
                <a16:creationId xmlns:a16="http://schemas.microsoft.com/office/drawing/2014/main" id="{AFF23520-4114-A9AF-A4BA-BCA87A764892}"/>
              </a:ext>
            </a:extLst>
          </p:cNvPr>
          <p:cNvGraphicFramePr>
            <a:graphicFrameLocks noGrp="1"/>
          </p:cNvGraphicFramePr>
          <p:nvPr>
            <p:extLst>
              <p:ext uri="{D42A27DB-BD31-4B8C-83A1-F6EECF244321}">
                <p14:modId xmlns:p14="http://schemas.microsoft.com/office/powerpoint/2010/main" val="2526302299"/>
              </p:ext>
            </p:extLst>
          </p:nvPr>
        </p:nvGraphicFramePr>
        <p:xfrm>
          <a:off x="896253" y="1935194"/>
          <a:ext cx="10515600" cy="4563618"/>
        </p:xfrm>
        <a:graphic>
          <a:graphicData uri="http://schemas.openxmlformats.org/drawingml/2006/table">
            <a:tbl>
              <a:tblPr rtl="1" firstRow="1" firstCol="1" bandRow="1"/>
              <a:tblGrid>
                <a:gridCol w="3505200">
                  <a:extLst>
                    <a:ext uri="{9D8B030D-6E8A-4147-A177-3AD203B41FA5}">
                      <a16:colId xmlns:a16="http://schemas.microsoft.com/office/drawing/2014/main" val="3663746447"/>
                    </a:ext>
                  </a:extLst>
                </a:gridCol>
                <a:gridCol w="3505200">
                  <a:extLst>
                    <a:ext uri="{9D8B030D-6E8A-4147-A177-3AD203B41FA5}">
                      <a16:colId xmlns:a16="http://schemas.microsoft.com/office/drawing/2014/main" val="291022175"/>
                    </a:ext>
                  </a:extLst>
                </a:gridCol>
                <a:gridCol w="3505200">
                  <a:extLst>
                    <a:ext uri="{9D8B030D-6E8A-4147-A177-3AD203B41FA5}">
                      <a16:colId xmlns:a16="http://schemas.microsoft.com/office/drawing/2014/main" val="2109389030"/>
                    </a:ext>
                  </a:extLst>
                </a:gridCol>
              </a:tblGrid>
              <a:tr h="0">
                <a:tc>
                  <a:txBody>
                    <a:bodyPr/>
                    <a:lstStyle/>
                    <a:p>
                      <a:pPr marL="0" marR="0" algn="ctr" rtl="1">
                        <a:lnSpc>
                          <a:spcPct val="115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المعيار</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32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Tableau</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32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Power BI</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772880094"/>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لغة الحسابات</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Tableau Calculations -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بسيطة وبديهية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DAX -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قوية جداً لكن معقّدة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44874034"/>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العلاقات بين الجداول</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Relationships -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مرنة وذكية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نموذج البيانات - أكثر صرامة لكن أقوى</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77827668"/>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الحسابات المتقدّمة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LOD Expressions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قوية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DAX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أقوى في السيناريوهات المعقّدة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96085495"/>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معالجة البيانات</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جيّدة لكن تحتاج</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Prep </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لعمليات معقّدة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Query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ممتازة ومدمجة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5101203"/>
                  </a:ext>
                </a:extLst>
              </a:tr>
            </a:tbl>
          </a:graphicData>
        </a:graphic>
      </p:graphicFrame>
    </p:spTree>
    <p:extLst>
      <p:ext uri="{BB962C8B-B14F-4D97-AF65-F5344CB8AC3E}">
        <p14:creationId xmlns:p14="http://schemas.microsoft.com/office/powerpoint/2010/main" val="30476879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BB3A5B2A-DF9E-DF0A-E5B6-43891456ACF9}"/>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DD18895B-C54E-B882-7189-906C581AF7CD}"/>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99" name="Rectangle: Rounded Corners 98">
            <a:extLst>
              <a:ext uri="{FF2B5EF4-FFF2-40B4-BE49-F238E27FC236}">
                <a16:creationId xmlns:a16="http://schemas.microsoft.com/office/drawing/2014/main" id="{81A93447-6551-B6EB-8DF4-F4167BB00839}"/>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nvGrpSpPr>
          <p:cNvPr id="50" name="Group 49">
            <a:extLst>
              <a:ext uri="{FF2B5EF4-FFF2-40B4-BE49-F238E27FC236}">
                <a16:creationId xmlns:a16="http://schemas.microsoft.com/office/drawing/2014/main" id="{E54B594D-E5EF-07B7-CFB6-3A95DD0F9E24}"/>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8B05EADC-D9F7-6680-35F6-52A0DEFB7B7B}"/>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7" name="Rectangle: Rounded Corners 46">
              <a:extLst>
                <a:ext uri="{FF2B5EF4-FFF2-40B4-BE49-F238E27FC236}">
                  <a16:creationId xmlns:a16="http://schemas.microsoft.com/office/drawing/2014/main" id="{FAFA5F84-886C-5957-6564-184E5E9A5EE7}"/>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8" name="Rectangle: Rounded Corners 47">
              <a:extLst>
                <a:ext uri="{FF2B5EF4-FFF2-40B4-BE49-F238E27FC236}">
                  <a16:creationId xmlns:a16="http://schemas.microsoft.com/office/drawing/2014/main" id="{672D3BF6-CC3B-1072-1570-45DBCA844FFB}"/>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9" name="Rectangle: Rounded Corners 48">
              <a:extLst>
                <a:ext uri="{FF2B5EF4-FFF2-40B4-BE49-F238E27FC236}">
                  <a16:creationId xmlns:a16="http://schemas.microsoft.com/office/drawing/2014/main" id="{4BDB9087-6408-2C64-2E4F-5C7660D0E811}"/>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pic>
        <p:nvPicPr>
          <p:cNvPr id="9" name="Picture 8">
            <a:extLst>
              <a:ext uri="{FF2B5EF4-FFF2-40B4-BE49-F238E27FC236}">
                <a16:creationId xmlns:a16="http://schemas.microsoft.com/office/drawing/2014/main" id="{5162652B-C177-EF33-71F2-727448A49E71}"/>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62012176-FE3B-FDDB-23CB-5B9028CF6739}"/>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7" name="Freeform: Shape 6">
            <a:extLst>
              <a:ext uri="{FF2B5EF4-FFF2-40B4-BE49-F238E27FC236}">
                <a16:creationId xmlns:a16="http://schemas.microsoft.com/office/drawing/2014/main" id="{6C3751E8-C270-EE4A-356E-E0CD6E1CC86E}"/>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6" name="Oval 15">
            <a:extLst>
              <a:ext uri="{FF2B5EF4-FFF2-40B4-BE49-F238E27FC236}">
                <a16:creationId xmlns:a16="http://schemas.microsoft.com/office/drawing/2014/main" id="{7A4A09EE-F5C6-EE80-DBB4-E4D2AC36668C}"/>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12" name="TextBox 111">
            <a:extLst>
              <a:ext uri="{FF2B5EF4-FFF2-40B4-BE49-F238E27FC236}">
                <a16:creationId xmlns:a16="http://schemas.microsoft.com/office/drawing/2014/main" id="{471A3E0B-E743-F10A-05F3-FF2CC2DE2C9D}"/>
              </a:ext>
            </a:extLst>
          </p:cNvPr>
          <p:cNvSpPr txBox="1"/>
          <p:nvPr/>
        </p:nvSpPr>
        <p:spPr>
          <a:xfrm>
            <a:off x="8841877" y="647536"/>
            <a:ext cx="3167751" cy="646331"/>
          </a:xfrm>
          <a:prstGeom prst="rect">
            <a:avLst/>
          </a:prstGeom>
          <a:noFill/>
        </p:spPr>
        <p:txBody>
          <a:bodyPr wrap="square" rtlCol="0">
            <a:spAutoFit/>
            <a:scene3d>
              <a:camera prst="isometricLeftDown"/>
              <a:lightRig rig="threePt" dir="t"/>
            </a:scene3d>
            <a:sp3d extrusionH="31750" prstMaterial="metal"/>
          </a:bodyPr>
          <a:lstStyle/>
          <a:p>
            <a:pPr lvl="0" algn="ctr" rtl="1"/>
            <a:r>
              <a:rPr lang="ar-SY" sz="3600" dirty="0">
                <a:solidFill>
                  <a:prstClr val="black"/>
                </a:solidFill>
                <a:latin typeface="Adobe Arabic" panose="02040503050201020203" pitchFamily="18" charset="-78"/>
                <a:cs typeface="Adobe Arabic" panose="02040503050201020203" pitchFamily="18" charset="-78"/>
              </a:rPr>
              <a:t>مشروع تطبيقي شامل</a:t>
            </a:r>
            <a:endParaRPr kumimoji="0" lang="en-US" sz="3600" b="0"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endParaRPr>
          </a:p>
        </p:txBody>
      </p:sp>
      <p:grpSp>
        <p:nvGrpSpPr>
          <p:cNvPr id="28" name="Group 27">
            <a:extLst>
              <a:ext uri="{FF2B5EF4-FFF2-40B4-BE49-F238E27FC236}">
                <a16:creationId xmlns:a16="http://schemas.microsoft.com/office/drawing/2014/main" id="{10108BEF-90CD-BC6E-31C2-3E9072A48BC1}"/>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5DE905CE-1F7D-E969-E19E-925BD2B2F6F6}"/>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8D770FF2-FA1D-CF9D-C318-4FC4F952AF32}"/>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80" name="Rectangle: Rounded Corners 79">
                <a:extLst>
                  <a:ext uri="{FF2B5EF4-FFF2-40B4-BE49-F238E27FC236}">
                    <a16:creationId xmlns:a16="http://schemas.microsoft.com/office/drawing/2014/main" id="{ECFA5A7E-6B80-4AF8-A5F0-0013C28CEBC8}"/>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sp>
          <p:nvSpPr>
            <p:cNvPr id="125" name="TextBox 124">
              <a:extLst>
                <a:ext uri="{FF2B5EF4-FFF2-40B4-BE49-F238E27FC236}">
                  <a16:creationId xmlns:a16="http://schemas.microsoft.com/office/drawing/2014/main" id="{584C32BC-DF67-5025-B090-16AEEF594326}"/>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AE"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الثالث</a:t>
              </a:r>
              <a:endPar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F907CCFB-2E80-ADE9-60FE-CBE4BC0F5048}"/>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68CA0D95-C1C6-46B8-6304-C196B8D208A4}"/>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1" name="Oval 10">
              <a:extLst>
                <a:ext uri="{FF2B5EF4-FFF2-40B4-BE49-F238E27FC236}">
                  <a16:creationId xmlns:a16="http://schemas.microsoft.com/office/drawing/2014/main" id="{6070CB57-BEFA-04E1-1CA2-6FAB797CDBDD}"/>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2" name="Oval 11">
              <a:extLst>
                <a:ext uri="{FF2B5EF4-FFF2-40B4-BE49-F238E27FC236}">
                  <a16:creationId xmlns:a16="http://schemas.microsoft.com/office/drawing/2014/main" id="{C94998FF-E03B-B9F2-5F5B-2A386C224D4F}"/>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3" name="Oval 12">
              <a:extLst>
                <a:ext uri="{FF2B5EF4-FFF2-40B4-BE49-F238E27FC236}">
                  <a16:creationId xmlns:a16="http://schemas.microsoft.com/office/drawing/2014/main" id="{DF342BF8-EF8C-2EB5-A3A2-95848B392A9D}"/>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4" name="Oval 13">
              <a:extLst>
                <a:ext uri="{FF2B5EF4-FFF2-40B4-BE49-F238E27FC236}">
                  <a16:creationId xmlns:a16="http://schemas.microsoft.com/office/drawing/2014/main" id="{83779F40-3D02-B8D4-B452-D05A950FD95B}"/>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5" name="Oval 14">
              <a:extLst>
                <a:ext uri="{FF2B5EF4-FFF2-40B4-BE49-F238E27FC236}">
                  <a16:creationId xmlns:a16="http://schemas.microsoft.com/office/drawing/2014/main" id="{4F29EAB6-CCA2-C8C6-37D9-00CF6A31B9BA}"/>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grpSp>
        <p:nvGrpSpPr>
          <p:cNvPr id="130" name="Group 129">
            <a:extLst>
              <a:ext uri="{FF2B5EF4-FFF2-40B4-BE49-F238E27FC236}">
                <a16:creationId xmlns:a16="http://schemas.microsoft.com/office/drawing/2014/main" id="{031E9303-C960-53C3-6ABC-2494F8A944DE}"/>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93ADB756-3199-D094-DE43-66B3B523CD27}"/>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pic>
          <p:nvPicPr>
            <p:cNvPr id="30" name="Graphic 29" descr="Checkmark with solid fill">
              <a:extLst>
                <a:ext uri="{FF2B5EF4-FFF2-40B4-BE49-F238E27FC236}">
                  <a16:creationId xmlns:a16="http://schemas.microsoft.com/office/drawing/2014/main" id="{3478C698-6293-0528-6B90-CDCDAEC6BA7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832D9696-42CA-4D72-AA5A-CC7B039A4B07}"/>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8098A303-9D49-C62D-C657-49A36C4C43BA}"/>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2F62C667-E7C3-A3D1-A4DF-6CA92AE62438}"/>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8" name="Arrow: Chevron 7">
                <a:extLst>
                  <a:ext uri="{FF2B5EF4-FFF2-40B4-BE49-F238E27FC236}">
                    <a16:creationId xmlns:a16="http://schemas.microsoft.com/office/drawing/2014/main" id="{3C90A9B8-05B7-6778-F4D3-033CDA9DCED1}"/>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Arial Unicode MS"/>
                  <a:cs typeface="+mn-cs"/>
                </a:endParaRPr>
              </a:p>
            </p:txBody>
          </p:sp>
        </p:grpSp>
        <p:pic>
          <p:nvPicPr>
            <p:cNvPr id="5" name="Picture 4">
              <a:extLst>
                <a:ext uri="{FF2B5EF4-FFF2-40B4-BE49-F238E27FC236}">
                  <a16:creationId xmlns:a16="http://schemas.microsoft.com/office/drawing/2014/main" id="{DB50F6CF-0EE4-D91B-8A81-AC7A14D27569}"/>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8E952E70-827D-D3DD-334D-2BC64701BB3A}"/>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EA392FE5-56D3-55A7-F089-9233FA105B7F}"/>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8FAB46CB-1FB1-594B-93FD-DBF24D7A15EB}"/>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34" name="Rectangle: Rounded Corners 33">
                <a:extLst>
                  <a:ext uri="{FF2B5EF4-FFF2-40B4-BE49-F238E27FC236}">
                    <a16:creationId xmlns:a16="http://schemas.microsoft.com/office/drawing/2014/main" id="{AEDD82BB-206F-90B9-8013-10C9094134B7}"/>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sp>
          <p:nvSpPr>
            <p:cNvPr id="32" name="TextBox 31">
              <a:extLst>
                <a:ext uri="{FF2B5EF4-FFF2-40B4-BE49-F238E27FC236}">
                  <a16:creationId xmlns:a16="http://schemas.microsoft.com/office/drawing/2014/main" id="{89FC9572-E772-3B72-AAFB-4A5C1772AAB2}"/>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SA"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الجلسة </a:t>
              </a:r>
              <a:r>
                <a:rPr kumimoji="0" lang="ar-AE"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الثانية</a:t>
              </a:r>
              <a:endPar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5635CA96-39E0-9BC3-3BCB-20848645D4F7}"/>
              </a:ext>
            </a:extLst>
          </p:cNvPr>
          <p:cNvGrpSpPr/>
          <p:nvPr/>
        </p:nvGrpSpPr>
        <p:grpSpPr>
          <a:xfrm>
            <a:off x="-126102" y="167087"/>
            <a:ext cx="6024642" cy="1077218"/>
            <a:chOff x="-442635" y="1302787"/>
            <a:chExt cx="6024642" cy="1077218"/>
          </a:xfrm>
        </p:grpSpPr>
        <p:sp>
          <p:nvSpPr>
            <p:cNvPr id="18" name="TextBox 17">
              <a:extLst>
                <a:ext uri="{FF2B5EF4-FFF2-40B4-BE49-F238E27FC236}">
                  <a16:creationId xmlns:a16="http://schemas.microsoft.com/office/drawing/2014/main" id="{A4F7753B-F9C4-1A88-3845-C1F98AE9E005}"/>
                </a:ext>
              </a:extLst>
            </p:cNvPr>
            <p:cNvSpPr txBox="1"/>
            <p:nvPr/>
          </p:nvSpPr>
          <p:spPr>
            <a:xfrm>
              <a:off x="-442635" y="1302787"/>
              <a:ext cx="5291368" cy="1077218"/>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تطبيق متكامل لتحليل بيانات حقيقية باستخدام الأدوات الأربعة.</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39" name="Picture 38">
              <a:extLst>
                <a:ext uri="{FF2B5EF4-FFF2-40B4-BE49-F238E27FC236}">
                  <a16:creationId xmlns:a16="http://schemas.microsoft.com/office/drawing/2014/main" id="{F48F6E96-5AAF-542E-E115-E02D68E3F6A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id="{2BF7DA6F-605D-5D76-F3D6-495F9DFBCA6C}"/>
              </a:ext>
            </a:extLst>
          </p:cNvPr>
          <p:cNvGrpSpPr/>
          <p:nvPr/>
        </p:nvGrpSpPr>
        <p:grpSpPr>
          <a:xfrm>
            <a:off x="-251174" y="1107096"/>
            <a:ext cx="6309911" cy="584775"/>
            <a:chOff x="-727904" y="1021450"/>
            <a:chExt cx="6309911" cy="584775"/>
          </a:xfrm>
        </p:grpSpPr>
        <p:sp>
          <p:nvSpPr>
            <p:cNvPr id="58" name="TextBox 57">
              <a:extLst>
                <a:ext uri="{FF2B5EF4-FFF2-40B4-BE49-F238E27FC236}">
                  <a16:creationId xmlns:a16="http://schemas.microsoft.com/office/drawing/2014/main" id="{D990B58E-5956-9747-B962-F083F82D33F1}"/>
                </a:ext>
              </a:extLst>
            </p:cNvPr>
            <p:cNvSpPr txBox="1"/>
            <p:nvPr/>
          </p:nvSpPr>
          <p:spPr>
            <a:xfrm>
              <a:off x="-727904" y="1021450"/>
              <a:ext cx="5576637" cy="584775"/>
            </a:xfrm>
            <a:prstGeom prst="rect">
              <a:avLst/>
            </a:prstGeom>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استخلاص النتائج والتوصيات.</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59" name="Picture 58">
              <a:extLst>
                <a:ext uri="{FF2B5EF4-FFF2-40B4-BE49-F238E27FC236}">
                  <a16:creationId xmlns:a16="http://schemas.microsoft.com/office/drawing/2014/main" id="{4AFD93B1-3354-F6C9-5771-1ECEFB1C844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063608"/>
              <a:ext cx="514068" cy="514068"/>
            </a:xfrm>
            <a:prstGeom prst="rect">
              <a:avLst/>
            </a:prstGeom>
          </p:spPr>
        </p:pic>
      </p:grpSp>
      <p:grpSp>
        <p:nvGrpSpPr>
          <p:cNvPr id="60" name="Group 59">
            <a:extLst>
              <a:ext uri="{FF2B5EF4-FFF2-40B4-BE49-F238E27FC236}">
                <a16:creationId xmlns:a16="http://schemas.microsoft.com/office/drawing/2014/main" id="{3321975E-421A-E40B-9123-96CEEDA916EC}"/>
              </a:ext>
            </a:extLst>
          </p:cNvPr>
          <p:cNvGrpSpPr/>
          <p:nvPr/>
        </p:nvGrpSpPr>
        <p:grpSpPr>
          <a:xfrm>
            <a:off x="-88436" y="2039840"/>
            <a:ext cx="6005754" cy="584775"/>
            <a:chOff x="-423747" y="1308833"/>
            <a:chExt cx="6005754" cy="584775"/>
          </a:xfrm>
        </p:grpSpPr>
        <p:sp>
          <p:nvSpPr>
            <p:cNvPr id="61" name="TextBox 60">
              <a:extLst>
                <a:ext uri="{FF2B5EF4-FFF2-40B4-BE49-F238E27FC236}">
                  <a16:creationId xmlns:a16="http://schemas.microsoft.com/office/drawing/2014/main" id="{73458D34-74BC-9ED1-0D8E-D6E5D7F3545C}"/>
                </a:ext>
              </a:extLst>
            </p:cNvPr>
            <p:cNvSpPr txBox="1"/>
            <p:nvPr/>
          </p:nvSpPr>
          <p:spPr>
            <a:xfrm>
              <a:off x="-423747" y="1308833"/>
              <a:ext cx="5272480" cy="584775"/>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إعداد عرض تقديمي للنتائج النهائية.</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62" name="Picture 61">
              <a:extLst>
                <a:ext uri="{FF2B5EF4-FFF2-40B4-BE49-F238E27FC236}">
                  <a16:creationId xmlns:a16="http://schemas.microsoft.com/office/drawing/2014/main" id="{E3982105-E300-A143-8D55-5DD99346456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44187"/>
              <a:ext cx="514068" cy="514068"/>
            </a:xfrm>
            <a:prstGeom prst="rect">
              <a:avLst/>
            </a:prstGeom>
          </p:spPr>
        </p:pic>
      </p:grpSp>
      <p:grpSp>
        <p:nvGrpSpPr>
          <p:cNvPr id="63" name="Group 62">
            <a:extLst>
              <a:ext uri="{FF2B5EF4-FFF2-40B4-BE49-F238E27FC236}">
                <a16:creationId xmlns:a16="http://schemas.microsoft.com/office/drawing/2014/main" id="{B398441B-FFBD-256C-70EA-0C3447EC2C1F}"/>
              </a:ext>
            </a:extLst>
          </p:cNvPr>
          <p:cNvGrpSpPr/>
          <p:nvPr/>
        </p:nvGrpSpPr>
        <p:grpSpPr>
          <a:xfrm>
            <a:off x="-126102" y="2828444"/>
            <a:ext cx="6005754" cy="602849"/>
            <a:chOff x="-423747" y="1208409"/>
            <a:chExt cx="6005754" cy="602849"/>
          </a:xfrm>
        </p:grpSpPr>
        <p:sp>
          <p:nvSpPr>
            <p:cNvPr id="64" name="TextBox 63">
              <a:extLst>
                <a:ext uri="{FF2B5EF4-FFF2-40B4-BE49-F238E27FC236}">
                  <a16:creationId xmlns:a16="http://schemas.microsoft.com/office/drawing/2014/main" id="{9AE50477-628A-A2C0-549A-DA1ECFD52E0E}"/>
                </a:ext>
              </a:extLst>
            </p:cNvPr>
            <p:cNvSpPr txBox="1"/>
            <p:nvPr/>
          </p:nvSpPr>
          <p:spPr>
            <a:xfrm>
              <a:off x="-423747" y="1208409"/>
              <a:ext cx="5272480" cy="584775"/>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تقييم ختامي ومناقشة المخرجات.</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65" name="Picture 64">
              <a:extLst>
                <a:ext uri="{FF2B5EF4-FFF2-40B4-BE49-F238E27FC236}">
                  <a16:creationId xmlns:a16="http://schemas.microsoft.com/office/drawing/2014/main" id="{6786CBCF-9D19-85BC-20C9-DD210D08485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24756257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1.875E-6 4.81481E-6 L 0.02213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9542E-520E-F016-D184-71DEA3A2F4D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5EB731B-CB79-B219-4F46-778F97464B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FE1179F8-FECD-B2BE-E550-E04D89D03B5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الجلسة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مربع نص 3">
            <a:extLst>
              <a:ext uri="{FF2B5EF4-FFF2-40B4-BE49-F238E27FC236}">
                <a16:creationId xmlns:a16="http://schemas.microsoft.com/office/drawing/2014/main" id="{13E8E10F-5983-833E-0F7E-ED5E00534FD0}"/>
              </a:ext>
            </a:extLst>
          </p:cNvPr>
          <p:cNvSpPr txBox="1"/>
          <p:nvPr/>
        </p:nvSpPr>
        <p:spPr>
          <a:xfrm>
            <a:off x="3810000" y="924999"/>
            <a:ext cx="8183154" cy="2074414"/>
          </a:xfrm>
          <a:prstGeom prst="rect">
            <a:avLst/>
          </a:prstGeom>
          <a:noFill/>
        </p:spPr>
        <p:txBody>
          <a:bodyPr wrap="square">
            <a:spAutoFit/>
          </a:bodyPr>
          <a:lstStyle/>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بعد رحلة تعلّمية مكثّفة عبر الأدوات الأربع الرئيسية لتحليل البيانات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Excel، Power BI، Python، Tableau)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وحان الوقت لتطبيق كلّ ما تعلّمناه في مشروع واقعي متكامل. هذه الجلسة ليست مجرّد تمرين نظري، بل هي محاكاة حقيقية لما </a:t>
            </a:r>
            <a:r>
              <a:rPr lang="ar-SA" sz="2800" dirty="0" err="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ستواجهه</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 في بيئة العمل الفعلية.</a:t>
            </a:r>
            <a:endParaRPr lang="ar-AE"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 name="مربع نص 2">
            <a:extLst>
              <a:ext uri="{FF2B5EF4-FFF2-40B4-BE49-F238E27FC236}">
                <a16:creationId xmlns:a16="http://schemas.microsoft.com/office/drawing/2014/main" id="{FA2AF900-AF97-5063-69C9-092746869E9E}"/>
              </a:ext>
            </a:extLst>
          </p:cNvPr>
          <p:cNvSpPr txBox="1"/>
          <p:nvPr/>
        </p:nvSpPr>
        <p:spPr>
          <a:xfrm>
            <a:off x="3810000" y="3179140"/>
            <a:ext cx="8183154" cy="1578894"/>
          </a:xfrm>
          <a:prstGeom prst="rect">
            <a:avLst/>
          </a:prstGeom>
          <a:noFill/>
        </p:spPr>
        <p:txBody>
          <a:bodyPr wrap="square">
            <a:spAutoFit/>
          </a:bodyPr>
          <a:lstStyle/>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كما يقول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Peter Drucker،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أبو الإدارة الحديثة: "ما لا يمكن قياسه، لا يمكن إدارته." واليوم، سنقيس ونحلّل ونستخلص رؤىً قابلة للتنفيذ من بيانات حقيقية، مستخدمين مزيجاً استراتيجياً من الأدوات الأربع.</a:t>
            </a:r>
            <a:endParaRPr lang="ar-AE"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6" name="مربع نص 5">
            <a:extLst>
              <a:ext uri="{FF2B5EF4-FFF2-40B4-BE49-F238E27FC236}">
                <a16:creationId xmlns:a16="http://schemas.microsoft.com/office/drawing/2014/main" id="{C0EC3677-215A-ADC0-CAC3-49ED41FD0610}"/>
              </a:ext>
            </a:extLst>
          </p:cNvPr>
          <p:cNvSpPr txBox="1"/>
          <p:nvPr/>
        </p:nvSpPr>
        <p:spPr>
          <a:xfrm>
            <a:off x="3810000" y="4937761"/>
            <a:ext cx="8183154" cy="1578894"/>
          </a:xfrm>
          <a:prstGeom prst="rect">
            <a:avLst/>
          </a:prstGeom>
          <a:noFill/>
        </p:spPr>
        <p:txBody>
          <a:bodyPr wrap="square">
            <a:spAutoFit/>
          </a:bodyPr>
          <a:lstStyle/>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وفقاً لتقرير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Gartner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لعام 2024، فإنّ 87% من المؤسّسات الرائدة لا تعتمد على أداة واحدة فقط للتحليل، بل تستخدم نهجاً متكاملاً يجمع بين عدّة أدوات لتحقيق أقصى استفادة. هذا بالضبط ما سنطبّقه اليوم.</a:t>
            </a:r>
            <a:endParaRPr lang="ar-AE"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8" name="صورة 7" descr="Peter Drucker » Quality with a Smile - Struggle Free">
            <a:extLst>
              <a:ext uri="{FF2B5EF4-FFF2-40B4-BE49-F238E27FC236}">
                <a16:creationId xmlns:a16="http://schemas.microsoft.com/office/drawing/2014/main" id="{B70E0F20-F101-F9CD-FA30-A00620AE119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1479" y="3179140"/>
            <a:ext cx="3017522" cy="3017522"/>
          </a:xfrm>
          <a:prstGeom prst="rect">
            <a:avLst/>
          </a:prstGeom>
          <a:noFill/>
          <a:ln>
            <a:noFill/>
          </a:ln>
        </p:spPr>
      </p:pic>
    </p:spTree>
    <p:extLst>
      <p:ext uri="{BB962C8B-B14F-4D97-AF65-F5344CB8AC3E}">
        <p14:creationId xmlns:p14="http://schemas.microsoft.com/office/powerpoint/2010/main" val="2957867113"/>
      </p:ext>
    </p:extLst>
  </p:cSld>
  <p:clrMapOvr>
    <a:masterClrMapping/>
  </p:clrMapOvr>
  <p:transition spd="slow">
    <p:wip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AE308-7057-CA79-D561-E35CAB5EF77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8A0BC9F-E16D-7DB4-5029-1EBC738FE5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مربع نص 2">
            <a:extLst>
              <a:ext uri="{FF2B5EF4-FFF2-40B4-BE49-F238E27FC236}">
                <a16:creationId xmlns:a16="http://schemas.microsoft.com/office/drawing/2014/main" id="{F9B6CBB6-C761-7DDC-6670-CF51B59DDB23}"/>
              </a:ext>
            </a:extLst>
          </p:cNvPr>
          <p:cNvSpPr txBox="1"/>
          <p:nvPr/>
        </p:nvSpPr>
        <p:spPr>
          <a:xfrm>
            <a:off x="1889760" y="-166549"/>
            <a:ext cx="7256780" cy="729430"/>
          </a:xfrm>
          <a:prstGeom prst="rect">
            <a:avLst/>
          </a:prstGeom>
          <a:noFill/>
        </p:spPr>
        <p:txBody>
          <a:bodyPr wrap="square">
            <a:spAutoFit/>
          </a:bodyPr>
          <a:lstStyle/>
          <a:p>
            <a:pPr algn="ctr" rtl="1">
              <a:lnSpc>
                <a:spcPct val="115000"/>
              </a:lnSpc>
              <a:buNone/>
            </a:pPr>
            <a:r>
              <a:rPr lang="ar-EG" sz="3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ملاحظات هامّة قبل البدء</a:t>
            </a:r>
          </a:p>
        </p:txBody>
      </p:sp>
      <p:sp>
        <p:nvSpPr>
          <p:cNvPr id="2" name="TextBox 2">
            <a:extLst>
              <a:ext uri="{FF2B5EF4-FFF2-40B4-BE49-F238E27FC236}">
                <a16:creationId xmlns:a16="http://schemas.microsoft.com/office/drawing/2014/main" id="{0EEF3BB7-4456-F973-CB0B-DF4EFEE5B9BD}"/>
              </a:ext>
            </a:extLst>
          </p:cNvPr>
          <p:cNvSpPr txBox="1"/>
          <p:nvPr/>
        </p:nvSpPr>
        <p:spPr>
          <a:xfrm>
            <a:off x="2798354" y="963290"/>
            <a:ext cx="900176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 ملاحظة 1: التكامل لا التنافس</a:t>
            </a:r>
            <a:endParaRPr lang="ar-AE" b="1" dirty="0">
              <a:solidFill>
                <a:srgbClr val="168489"/>
              </a:solidFill>
            </a:endParaRPr>
          </a:p>
        </p:txBody>
      </p:sp>
      <p:pic>
        <p:nvPicPr>
          <p:cNvPr id="6" name="صورة 5" descr="صورة تحتوي على أبيض, التصميم&#10;&#10;قد يكون المحتوى الذي تم إنشاؤه بواسطة الذكاء الاصطناعي غير صحيح.">
            <a:extLst>
              <a:ext uri="{FF2B5EF4-FFF2-40B4-BE49-F238E27FC236}">
                <a16:creationId xmlns:a16="http://schemas.microsoft.com/office/drawing/2014/main" id="{2A91CC6A-69AF-3FFD-0809-47EECBA60A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840" y="2337029"/>
            <a:ext cx="3149600" cy="3149600"/>
          </a:xfrm>
          <a:prstGeom prst="rect">
            <a:avLst/>
          </a:prstGeom>
        </p:spPr>
      </p:pic>
      <p:sp>
        <p:nvSpPr>
          <p:cNvPr id="4" name="TextBox 2">
            <a:extLst>
              <a:ext uri="{FF2B5EF4-FFF2-40B4-BE49-F238E27FC236}">
                <a16:creationId xmlns:a16="http://schemas.microsoft.com/office/drawing/2014/main" id="{E049E63A-85AF-2A95-AF3D-2894AC402738}"/>
              </a:ext>
            </a:extLst>
          </p:cNvPr>
          <p:cNvSpPr txBox="1"/>
          <p:nvPr/>
        </p:nvSpPr>
        <p:spPr>
          <a:xfrm>
            <a:off x="3545840" y="1619908"/>
            <a:ext cx="8226699"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كلّ أداة من الأدوات الأربع لها نقاط قوّة فريدة. سنستخدم كلّ أداة في المرحلة التي تتفوّق فيها، وليس الهدف المقارنة بل التكامل.</a:t>
            </a:r>
            <a:endParaRPr lang="ar-AE" dirty="0">
              <a:solidFill>
                <a:schemeClr val="tx1"/>
              </a:solidFill>
            </a:endParaRPr>
          </a:p>
        </p:txBody>
      </p:sp>
      <p:sp>
        <p:nvSpPr>
          <p:cNvPr id="8" name="TextBox 2">
            <a:extLst>
              <a:ext uri="{FF2B5EF4-FFF2-40B4-BE49-F238E27FC236}">
                <a16:creationId xmlns:a16="http://schemas.microsoft.com/office/drawing/2014/main" id="{EBC90960-DB87-BB7D-FF85-E5A0B3E0303C}"/>
              </a:ext>
            </a:extLst>
          </p:cNvPr>
          <p:cNvSpPr txBox="1"/>
          <p:nvPr/>
        </p:nvSpPr>
        <p:spPr>
          <a:xfrm>
            <a:off x="4808585" y="3434090"/>
            <a:ext cx="6963954"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المشروع يعتمد على بيانات واقعية (أو شبه واقعية) تحتوي على تحدّيات حقيقية: قيم مفقودة، تناقضات، وحاجة للتنظيف. هذا متعمّد لمحاكاة البيئة الفعلية.</a:t>
            </a:r>
            <a:endParaRPr lang="ar-AE" dirty="0">
              <a:solidFill>
                <a:schemeClr val="tx1"/>
              </a:solidFill>
            </a:endParaRPr>
          </a:p>
        </p:txBody>
      </p:sp>
      <p:sp>
        <p:nvSpPr>
          <p:cNvPr id="9" name="TextBox 2">
            <a:extLst>
              <a:ext uri="{FF2B5EF4-FFF2-40B4-BE49-F238E27FC236}">
                <a16:creationId xmlns:a16="http://schemas.microsoft.com/office/drawing/2014/main" id="{1AC593F8-0FC0-950E-3BBF-C1AB4D9C5F29}"/>
              </a:ext>
            </a:extLst>
          </p:cNvPr>
          <p:cNvSpPr txBox="1"/>
          <p:nvPr/>
        </p:nvSpPr>
        <p:spPr>
          <a:xfrm>
            <a:off x="2815727" y="2747221"/>
            <a:ext cx="900176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 ملاحظة 2: البيانات الواقعية</a:t>
            </a:r>
            <a:endParaRPr lang="ar-AE" b="1" dirty="0">
              <a:solidFill>
                <a:srgbClr val="168489"/>
              </a:solidFill>
            </a:endParaRPr>
          </a:p>
        </p:txBody>
      </p:sp>
      <p:sp>
        <p:nvSpPr>
          <p:cNvPr id="10" name="TextBox 2">
            <a:extLst>
              <a:ext uri="{FF2B5EF4-FFF2-40B4-BE49-F238E27FC236}">
                <a16:creationId xmlns:a16="http://schemas.microsoft.com/office/drawing/2014/main" id="{FC4B9746-F261-DCE4-F5B7-8EB7421B0E20}"/>
              </a:ext>
            </a:extLst>
          </p:cNvPr>
          <p:cNvSpPr txBox="1"/>
          <p:nvPr/>
        </p:nvSpPr>
        <p:spPr>
          <a:xfrm>
            <a:off x="3901440" y="5729030"/>
            <a:ext cx="7932059"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في التحليل الحقيقي، قد يصل محلّلان مختلفان إلى استنتاجات مختلفة من نفس البيانات، وكلاهما قد يكون صحيحاً. المهمّ هو جودة المنهجية والتفسير المنطقي.</a:t>
            </a:r>
            <a:endParaRPr lang="ar-AE" dirty="0">
              <a:solidFill>
                <a:schemeClr val="tx1"/>
              </a:solidFill>
            </a:endParaRPr>
          </a:p>
        </p:txBody>
      </p:sp>
      <p:sp>
        <p:nvSpPr>
          <p:cNvPr id="11" name="TextBox 2">
            <a:extLst>
              <a:ext uri="{FF2B5EF4-FFF2-40B4-BE49-F238E27FC236}">
                <a16:creationId xmlns:a16="http://schemas.microsoft.com/office/drawing/2014/main" id="{2697AF23-334E-48A9-C655-D56524BE9D61}"/>
              </a:ext>
            </a:extLst>
          </p:cNvPr>
          <p:cNvSpPr txBox="1"/>
          <p:nvPr/>
        </p:nvSpPr>
        <p:spPr>
          <a:xfrm>
            <a:off x="2876687" y="5042161"/>
            <a:ext cx="900176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 ملاحظة 3: المرونة في النتائج</a:t>
            </a:r>
            <a:endParaRPr lang="ar-AE" b="1" dirty="0">
              <a:solidFill>
                <a:srgbClr val="168489"/>
              </a:solidFill>
            </a:endParaRPr>
          </a:p>
        </p:txBody>
      </p:sp>
    </p:spTree>
    <p:extLst>
      <p:ext uri="{BB962C8B-B14F-4D97-AF65-F5344CB8AC3E}">
        <p14:creationId xmlns:p14="http://schemas.microsoft.com/office/powerpoint/2010/main" val="35816567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80">
                                          <p:stCondLst>
                                            <p:cond delay="0"/>
                                          </p:stCondLst>
                                        </p:cTn>
                                        <p:tgtEl>
                                          <p:spTgt spid="8"/>
                                        </p:tgtEl>
                                      </p:cBhvr>
                                    </p:animEffect>
                                    <p:anim calcmode="lin" valueType="num">
                                      <p:cBhvr>
                                        <p:cTn id="4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5" dur="26">
                                          <p:stCondLst>
                                            <p:cond delay="650"/>
                                          </p:stCondLst>
                                        </p:cTn>
                                        <p:tgtEl>
                                          <p:spTgt spid="8"/>
                                        </p:tgtEl>
                                      </p:cBhvr>
                                      <p:to x="100000" y="60000"/>
                                    </p:animScale>
                                    <p:animScale>
                                      <p:cBhvr>
                                        <p:cTn id="46" dur="166" decel="50000">
                                          <p:stCondLst>
                                            <p:cond delay="676"/>
                                          </p:stCondLst>
                                        </p:cTn>
                                        <p:tgtEl>
                                          <p:spTgt spid="8"/>
                                        </p:tgtEl>
                                      </p:cBhvr>
                                      <p:to x="100000" y="100000"/>
                                    </p:animScale>
                                    <p:animScale>
                                      <p:cBhvr>
                                        <p:cTn id="47" dur="26">
                                          <p:stCondLst>
                                            <p:cond delay="1312"/>
                                          </p:stCondLst>
                                        </p:cTn>
                                        <p:tgtEl>
                                          <p:spTgt spid="8"/>
                                        </p:tgtEl>
                                      </p:cBhvr>
                                      <p:to x="100000" y="80000"/>
                                    </p:animScale>
                                    <p:animScale>
                                      <p:cBhvr>
                                        <p:cTn id="48" dur="166" decel="50000">
                                          <p:stCondLst>
                                            <p:cond delay="1338"/>
                                          </p:stCondLst>
                                        </p:cTn>
                                        <p:tgtEl>
                                          <p:spTgt spid="8"/>
                                        </p:tgtEl>
                                      </p:cBhvr>
                                      <p:to x="100000" y="100000"/>
                                    </p:animScale>
                                    <p:animScale>
                                      <p:cBhvr>
                                        <p:cTn id="49" dur="26">
                                          <p:stCondLst>
                                            <p:cond delay="1642"/>
                                          </p:stCondLst>
                                        </p:cTn>
                                        <p:tgtEl>
                                          <p:spTgt spid="8"/>
                                        </p:tgtEl>
                                      </p:cBhvr>
                                      <p:to x="100000" y="90000"/>
                                    </p:animScale>
                                    <p:animScale>
                                      <p:cBhvr>
                                        <p:cTn id="50" dur="166" decel="50000">
                                          <p:stCondLst>
                                            <p:cond delay="1668"/>
                                          </p:stCondLst>
                                        </p:cTn>
                                        <p:tgtEl>
                                          <p:spTgt spid="8"/>
                                        </p:tgtEl>
                                      </p:cBhvr>
                                      <p:to x="100000" y="100000"/>
                                    </p:animScale>
                                    <p:animScale>
                                      <p:cBhvr>
                                        <p:cTn id="51" dur="26">
                                          <p:stCondLst>
                                            <p:cond delay="1808"/>
                                          </p:stCondLst>
                                        </p:cTn>
                                        <p:tgtEl>
                                          <p:spTgt spid="8"/>
                                        </p:tgtEl>
                                      </p:cBhvr>
                                      <p:to x="100000" y="95000"/>
                                    </p:animScale>
                                    <p:animScale>
                                      <p:cBhvr>
                                        <p:cTn id="52" dur="166" decel="50000">
                                          <p:stCondLst>
                                            <p:cond delay="1834"/>
                                          </p:stCondLst>
                                        </p:cTn>
                                        <p:tgtEl>
                                          <p:spTgt spid="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down)">
                                      <p:cBhvr>
                                        <p:cTn id="55" dur="580">
                                          <p:stCondLst>
                                            <p:cond delay="0"/>
                                          </p:stCondLst>
                                        </p:cTn>
                                        <p:tgtEl>
                                          <p:spTgt spid="9"/>
                                        </p:tgtEl>
                                      </p:cBhvr>
                                    </p:animEffect>
                                    <p:anim calcmode="lin" valueType="num">
                                      <p:cBhvr>
                                        <p:cTn id="5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61" dur="26">
                                          <p:stCondLst>
                                            <p:cond delay="650"/>
                                          </p:stCondLst>
                                        </p:cTn>
                                        <p:tgtEl>
                                          <p:spTgt spid="9"/>
                                        </p:tgtEl>
                                      </p:cBhvr>
                                      <p:to x="100000" y="60000"/>
                                    </p:animScale>
                                    <p:animScale>
                                      <p:cBhvr>
                                        <p:cTn id="62" dur="166" decel="50000">
                                          <p:stCondLst>
                                            <p:cond delay="676"/>
                                          </p:stCondLst>
                                        </p:cTn>
                                        <p:tgtEl>
                                          <p:spTgt spid="9"/>
                                        </p:tgtEl>
                                      </p:cBhvr>
                                      <p:to x="100000" y="100000"/>
                                    </p:animScale>
                                    <p:animScale>
                                      <p:cBhvr>
                                        <p:cTn id="63" dur="26">
                                          <p:stCondLst>
                                            <p:cond delay="1312"/>
                                          </p:stCondLst>
                                        </p:cTn>
                                        <p:tgtEl>
                                          <p:spTgt spid="9"/>
                                        </p:tgtEl>
                                      </p:cBhvr>
                                      <p:to x="100000" y="80000"/>
                                    </p:animScale>
                                    <p:animScale>
                                      <p:cBhvr>
                                        <p:cTn id="64" dur="166" decel="50000">
                                          <p:stCondLst>
                                            <p:cond delay="1338"/>
                                          </p:stCondLst>
                                        </p:cTn>
                                        <p:tgtEl>
                                          <p:spTgt spid="9"/>
                                        </p:tgtEl>
                                      </p:cBhvr>
                                      <p:to x="100000" y="100000"/>
                                    </p:animScale>
                                    <p:animScale>
                                      <p:cBhvr>
                                        <p:cTn id="65" dur="26">
                                          <p:stCondLst>
                                            <p:cond delay="1642"/>
                                          </p:stCondLst>
                                        </p:cTn>
                                        <p:tgtEl>
                                          <p:spTgt spid="9"/>
                                        </p:tgtEl>
                                      </p:cBhvr>
                                      <p:to x="100000" y="90000"/>
                                    </p:animScale>
                                    <p:animScale>
                                      <p:cBhvr>
                                        <p:cTn id="66" dur="166" decel="50000">
                                          <p:stCondLst>
                                            <p:cond delay="1668"/>
                                          </p:stCondLst>
                                        </p:cTn>
                                        <p:tgtEl>
                                          <p:spTgt spid="9"/>
                                        </p:tgtEl>
                                      </p:cBhvr>
                                      <p:to x="100000" y="100000"/>
                                    </p:animScale>
                                    <p:animScale>
                                      <p:cBhvr>
                                        <p:cTn id="67" dur="26">
                                          <p:stCondLst>
                                            <p:cond delay="1808"/>
                                          </p:stCondLst>
                                        </p:cTn>
                                        <p:tgtEl>
                                          <p:spTgt spid="9"/>
                                        </p:tgtEl>
                                      </p:cBhvr>
                                      <p:to x="100000" y="95000"/>
                                    </p:animScale>
                                    <p:animScale>
                                      <p:cBhvr>
                                        <p:cTn id="68" dur="166" decel="50000">
                                          <p:stCondLst>
                                            <p:cond delay="1834"/>
                                          </p:stCondLst>
                                        </p:cTn>
                                        <p:tgtEl>
                                          <p:spTgt spid="9"/>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down)">
                                      <p:cBhvr>
                                        <p:cTn id="71" dur="580">
                                          <p:stCondLst>
                                            <p:cond delay="0"/>
                                          </p:stCondLst>
                                        </p:cTn>
                                        <p:tgtEl>
                                          <p:spTgt spid="10"/>
                                        </p:tgtEl>
                                      </p:cBhvr>
                                    </p:animEffect>
                                    <p:anim calcmode="lin" valueType="num">
                                      <p:cBhvr>
                                        <p:cTn id="7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77" dur="26">
                                          <p:stCondLst>
                                            <p:cond delay="650"/>
                                          </p:stCondLst>
                                        </p:cTn>
                                        <p:tgtEl>
                                          <p:spTgt spid="10"/>
                                        </p:tgtEl>
                                      </p:cBhvr>
                                      <p:to x="100000" y="60000"/>
                                    </p:animScale>
                                    <p:animScale>
                                      <p:cBhvr>
                                        <p:cTn id="78" dur="166" decel="50000">
                                          <p:stCondLst>
                                            <p:cond delay="676"/>
                                          </p:stCondLst>
                                        </p:cTn>
                                        <p:tgtEl>
                                          <p:spTgt spid="10"/>
                                        </p:tgtEl>
                                      </p:cBhvr>
                                      <p:to x="100000" y="100000"/>
                                    </p:animScale>
                                    <p:animScale>
                                      <p:cBhvr>
                                        <p:cTn id="79" dur="26">
                                          <p:stCondLst>
                                            <p:cond delay="1312"/>
                                          </p:stCondLst>
                                        </p:cTn>
                                        <p:tgtEl>
                                          <p:spTgt spid="10"/>
                                        </p:tgtEl>
                                      </p:cBhvr>
                                      <p:to x="100000" y="80000"/>
                                    </p:animScale>
                                    <p:animScale>
                                      <p:cBhvr>
                                        <p:cTn id="80" dur="166" decel="50000">
                                          <p:stCondLst>
                                            <p:cond delay="1338"/>
                                          </p:stCondLst>
                                        </p:cTn>
                                        <p:tgtEl>
                                          <p:spTgt spid="10"/>
                                        </p:tgtEl>
                                      </p:cBhvr>
                                      <p:to x="100000" y="100000"/>
                                    </p:animScale>
                                    <p:animScale>
                                      <p:cBhvr>
                                        <p:cTn id="81" dur="26">
                                          <p:stCondLst>
                                            <p:cond delay="1642"/>
                                          </p:stCondLst>
                                        </p:cTn>
                                        <p:tgtEl>
                                          <p:spTgt spid="10"/>
                                        </p:tgtEl>
                                      </p:cBhvr>
                                      <p:to x="100000" y="90000"/>
                                    </p:animScale>
                                    <p:animScale>
                                      <p:cBhvr>
                                        <p:cTn id="82" dur="166" decel="50000">
                                          <p:stCondLst>
                                            <p:cond delay="1668"/>
                                          </p:stCondLst>
                                        </p:cTn>
                                        <p:tgtEl>
                                          <p:spTgt spid="10"/>
                                        </p:tgtEl>
                                      </p:cBhvr>
                                      <p:to x="100000" y="100000"/>
                                    </p:animScale>
                                    <p:animScale>
                                      <p:cBhvr>
                                        <p:cTn id="83" dur="26">
                                          <p:stCondLst>
                                            <p:cond delay="1808"/>
                                          </p:stCondLst>
                                        </p:cTn>
                                        <p:tgtEl>
                                          <p:spTgt spid="10"/>
                                        </p:tgtEl>
                                      </p:cBhvr>
                                      <p:to x="100000" y="95000"/>
                                    </p:animScale>
                                    <p:animScale>
                                      <p:cBhvr>
                                        <p:cTn id="84" dur="166" decel="50000">
                                          <p:stCondLst>
                                            <p:cond delay="1834"/>
                                          </p:stCondLst>
                                        </p:cTn>
                                        <p:tgtEl>
                                          <p:spTgt spid="10"/>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down)">
                                      <p:cBhvr>
                                        <p:cTn id="87" dur="580">
                                          <p:stCondLst>
                                            <p:cond delay="0"/>
                                          </p:stCondLst>
                                        </p:cTn>
                                        <p:tgtEl>
                                          <p:spTgt spid="11"/>
                                        </p:tgtEl>
                                      </p:cBhvr>
                                    </p:animEffect>
                                    <p:anim calcmode="lin" valueType="num">
                                      <p:cBhvr>
                                        <p:cTn id="8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93" dur="26">
                                          <p:stCondLst>
                                            <p:cond delay="650"/>
                                          </p:stCondLst>
                                        </p:cTn>
                                        <p:tgtEl>
                                          <p:spTgt spid="11"/>
                                        </p:tgtEl>
                                      </p:cBhvr>
                                      <p:to x="100000" y="60000"/>
                                    </p:animScale>
                                    <p:animScale>
                                      <p:cBhvr>
                                        <p:cTn id="94" dur="166" decel="50000">
                                          <p:stCondLst>
                                            <p:cond delay="676"/>
                                          </p:stCondLst>
                                        </p:cTn>
                                        <p:tgtEl>
                                          <p:spTgt spid="11"/>
                                        </p:tgtEl>
                                      </p:cBhvr>
                                      <p:to x="100000" y="100000"/>
                                    </p:animScale>
                                    <p:animScale>
                                      <p:cBhvr>
                                        <p:cTn id="95" dur="26">
                                          <p:stCondLst>
                                            <p:cond delay="1312"/>
                                          </p:stCondLst>
                                        </p:cTn>
                                        <p:tgtEl>
                                          <p:spTgt spid="11"/>
                                        </p:tgtEl>
                                      </p:cBhvr>
                                      <p:to x="100000" y="80000"/>
                                    </p:animScale>
                                    <p:animScale>
                                      <p:cBhvr>
                                        <p:cTn id="96" dur="166" decel="50000">
                                          <p:stCondLst>
                                            <p:cond delay="1338"/>
                                          </p:stCondLst>
                                        </p:cTn>
                                        <p:tgtEl>
                                          <p:spTgt spid="11"/>
                                        </p:tgtEl>
                                      </p:cBhvr>
                                      <p:to x="100000" y="100000"/>
                                    </p:animScale>
                                    <p:animScale>
                                      <p:cBhvr>
                                        <p:cTn id="97" dur="26">
                                          <p:stCondLst>
                                            <p:cond delay="1642"/>
                                          </p:stCondLst>
                                        </p:cTn>
                                        <p:tgtEl>
                                          <p:spTgt spid="11"/>
                                        </p:tgtEl>
                                      </p:cBhvr>
                                      <p:to x="100000" y="90000"/>
                                    </p:animScale>
                                    <p:animScale>
                                      <p:cBhvr>
                                        <p:cTn id="98" dur="166" decel="50000">
                                          <p:stCondLst>
                                            <p:cond delay="1668"/>
                                          </p:stCondLst>
                                        </p:cTn>
                                        <p:tgtEl>
                                          <p:spTgt spid="11"/>
                                        </p:tgtEl>
                                      </p:cBhvr>
                                      <p:to x="100000" y="100000"/>
                                    </p:animScale>
                                    <p:animScale>
                                      <p:cBhvr>
                                        <p:cTn id="99" dur="26">
                                          <p:stCondLst>
                                            <p:cond delay="1808"/>
                                          </p:stCondLst>
                                        </p:cTn>
                                        <p:tgtEl>
                                          <p:spTgt spid="11"/>
                                        </p:tgtEl>
                                      </p:cBhvr>
                                      <p:to x="100000" y="95000"/>
                                    </p:animScale>
                                    <p:animScale>
                                      <p:cBhvr>
                                        <p:cTn id="100"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P spid="10" grpId="0"/>
      <p:bldP spid="11"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D960F-3F53-BCE3-F08E-C5A2C60BA51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C0B223F-142D-F604-0184-C267E90F6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مربع نص 2">
            <a:extLst>
              <a:ext uri="{FF2B5EF4-FFF2-40B4-BE49-F238E27FC236}">
                <a16:creationId xmlns:a16="http://schemas.microsoft.com/office/drawing/2014/main" id="{3854A8A0-CFED-DF3C-7192-89C88A397A0D}"/>
              </a:ext>
            </a:extLst>
          </p:cNvPr>
          <p:cNvSpPr txBox="1"/>
          <p:nvPr/>
        </p:nvSpPr>
        <p:spPr>
          <a:xfrm>
            <a:off x="1889760" y="-166549"/>
            <a:ext cx="7256780" cy="729430"/>
          </a:xfrm>
          <a:prstGeom prst="rect">
            <a:avLst/>
          </a:prstGeom>
          <a:noFill/>
        </p:spPr>
        <p:txBody>
          <a:bodyPr wrap="square">
            <a:spAutoFit/>
          </a:bodyPr>
          <a:lstStyle/>
          <a:p>
            <a:pPr algn="ctr" rtl="1">
              <a:lnSpc>
                <a:spcPct val="115000"/>
              </a:lnSpc>
              <a:buNone/>
            </a:pPr>
            <a:r>
              <a:rPr lang="ar-EG" sz="3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ملاحظات هامّة قبل البدء</a:t>
            </a:r>
          </a:p>
        </p:txBody>
      </p:sp>
      <p:sp>
        <p:nvSpPr>
          <p:cNvPr id="2" name="TextBox 2">
            <a:extLst>
              <a:ext uri="{FF2B5EF4-FFF2-40B4-BE49-F238E27FC236}">
                <a16:creationId xmlns:a16="http://schemas.microsoft.com/office/drawing/2014/main" id="{E8928A48-1DBE-0E56-B720-F2D1E7250AEE}"/>
              </a:ext>
            </a:extLst>
          </p:cNvPr>
          <p:cNvSpPr txBox="1"/>
          <p:nvPr/>
        </p:nvSpPr>
        <p:spPr>
          <a:xfrm>
            <a:off x="2780981" y="1540425"/>
            <a:ext cx="900176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 ملاحظة 4: التوثيق الدقيق</a:t>
            </a:r>
            <a:endParaRPr lang="ar-AE" b="1" dirty="0">
              <a:solidFill>
                <a:srgbClr val="168489"/>
              </a:solidFill>
            </a:endParaRPr>
          </a:p>
        </p:txBody>
      </p:sp>
      <p:pic>
        <p:nvPicPr>
          <p:cNvPr id="6" name="صورة 5" descr="صورة تحتوي على أبيض, التصميم&#10;&#10;قد يكون المحتوى الذي تم إنشاؤه بواسطة الذكاء الاصطناعي غير صحيح.">
            <a:extLst>
              <a:ext uri="{FF2B5EF4-FFF2-40B4-BE49-F238E27FC236}">
                <a16:creationId xmlns:a16="http://schemas.microsoft.com/office/drawing/2014/main" id="{E1238690-01D5-A64C-1B5F-E0469A2637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840" y="2337029"/>
            <a:ext cx="3149600" cy="3149600"/>
          </a:xfrm>
          <a:prstGeom prst="rect">
            <a:avLst/>
          </a:prstGeom>
        </p:spPr>
      </p:pic>
      <p:sp>
        <p:nvSpPr>
          <p:cNvPr id="4" name="TextBox 2">
            <a:extLst>
              <a:ext uri="{FF2B5EF4-FFF2-40B4-BE49-F238E27FC236}">
                <a16:creationId xmlns:a16="http://schemas.microsoft.com/office/drawing/2014/main" id="{BCCB401E-942D-387E-9A62-12633A57BDC6}"/>
              </a:ext>
            </a:extLst>
          </p:cNvPr>
          <p:cNvSpPr txBox="1"/>
          <p:nvPr/>
        </p:nvSpPr>
        <p:spPr>
          <a:xfrm>
            <a:off x="3528467" y="2197043"/>
            <a:ext cx="8226699"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في كلّ خطوة، سنوثّق القرارات والافتراضات. هذا ضروري في بيئة العمل الاحترافية لضمان الشفافية وإمكانية المراجعة.</a:t>
            </a:r>
            <a:endParaRPr lang="ar-AE" dirty="0">
              <a:solidFill>
                <a:schemeClr val="tx1"/>
              </a:solidFill>
            </a:endParaRPr>
          </a:p>
        </p:txBody>
      </p:sp>
      <p:sp>
        <p:nvSpPr>
          <p:cNvPr id="8" name="TextBox 2">
            <a:extLst>
              <a:ext uri="{FF2B5EF4-FFF2-40B4-BE49-F238E27FC236}">
                <a16:creationId xmlns:a16="http://schemas.microsoft.com/office/drawing/2014/main" id="{33AB09D9-D70A-7C9F-3845-89B010AAF470}"/>
              </a:ext>
            </a:extLst>
          </p:cNvPr>
          <p:cNvSpPr txBox="1"/>
          <p:nvPr/>
        </p:nvSpPr>
        <p:spPr>
          <a:xfrm>
            <a:off x="4836160" y="4514388"/>
            <a:ext cx="6963954"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في المشاريع الفعلية، الوقت محدود. سنتعلّم كيفية تحديد الأولويات: متى نستثمر في التحليل العميق ومتى نكتفي بتحليل سريع كافٍ لاتّخاذ القرار.</a:t>
            </a:r>
            <a:endParaRPr lang="ar-AE" dirty="0">
              <a:solidFill>
                <a:schemeClr val="tx1"/>
              </a:solidFill>
            </a:endParaRPr>
          </a:p>
        </p:txBody>
      </p:sp>
      <p:sp>
        <p:nvSpPr>
          <p:cNvPr id="9" name="TextBox 2">
            <a:extLst>
              <a:ext uri="{FF2B5EF4-FFF2-40B4-BE49-F238E27FC236}">
                <a16:creationId xmlns:a16="http://schemas.microsoft.com/office/drawing/2014/main" id="{B4DB7BAA-B5B8-D9D6-92DA-81148F0EE073}"/>
              </a:ext>
            </a:extLst>
          </p:cNvPr>
          <p:cNvSpPr txBox="1"/>
          <p:nvPr/>
        </p:nvSpPr>
        <p:spPr>
          <a:xfrm>
            <a:off x="2843302" y="3827519"/>
            <a:ext cx="900176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 ملاحظة 5: الوقت والأولويات</a:t>
            </a:r>
            <a:endParaRPr lang="ar-AE" b="1" dirty="0">
              <a:solidFill>
                <a:srgbClr val="168489"/>
              </a:solidFill>
            </a:endParaRPr>
          </a:p>
        </p:txBody>
      </p:sp>
    </p:spTree>
    <p:extLst>
      <p:ext uri="{BB962C8B-B14F-4D97-AF65-F5344CB8AC3E}">
        <p14:creationId xmlns:p14="http://schemas.microsoft.com/office/powerpoint/2010/main" val="27644831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80">
                                          <p:stCondLst>
                                            <p:cond delay="0"/>
                                          </p:stCondLst>
                                        </p:cTn>
                                        <p:tgtEl>
                                          <p:spTgt spid="8"/>
                                        </p:tgtEl>
                                      </p:cBhvr>
                                    </p:animEffect>
                                    <p:anim calcmode="lin" valueType="num">
                                      <p:cBhvr>
                                        <p:cTn id="4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5" dur="26">
                                          <p:stCondLst>
                                            <p:cond delay="650"/>
                                          </p:stCondLst>
                                        </p:cTn>
                                        <p:tgtEl>
                                          <p:spTgt spid="8"/>
                                        </p:tgtEl>
                                      </p:cBhvr>
                                      <p:to x="100000" y="60000"/>
                                    </p:animScale>
                                    <p:animScale>
                                      <p:cBhvr>
                                        <p:cTn id="46" dur="166" decel="50000">
                                          <p:stCondLst>
                                            <p:cond delay="676"/>
                                          </p:stCondLst>
                                        </p:cTn>
                                        <p:tgtEl>
                                          <p:spTgt spid="8"/>
                                        </p:tgtEl>
                                      </p:cBhvr>
                                      <p:to x="100000" y="100000"/>
                                    </p:animScale>
                                    <p:animScale>
                                      <p:cBhvr>
                                        <p:cTn id="47" dur="26">
                                          <p:stCondLst>
                                            <p:cond delay="1312"/>
                                          </p:stCondLst>
                                        </p:cTn>
                                        <p:tgtEl>
                                          <p:spTgt spid="8"/>
                                        </p:tgtEl>
                                      </p:cBhvr>
                                      <p:to x="100000" y="80000"/>
                                    </p:animScale>
                                    <p:animScale>
                                      <p:cBhvr>
                                        <p:cTn id="48" dur="166" decel="50000">
                                          <p:stCondLst>
                                            <p:cond delay="1338"/>
                                          </p:stCondLst>
                                        </p:cTn>
                                        <p:tgtEl>
                                          <p:spTgt spid="8"/>
                                        </p:tgtEl>
                                      </p:cBhvr>
                                      <p:to x="100000" y="100000"/>
                                    </p:animScale>
                                    <p:animScale>
                                      <p:cBhvr>
                                        <p:cTn id="49" dur="26">
                                          <p:stCondLst>
                                            <p:cond delay="1642"/>
                                          </p:stCondLst>
                                        </p:cTn>
                                        <p:tgtEl>
                                          <p:spTgt spid="8"/>
                                        </p:tgtEl>
                                      </p:cBhvr>
                                      <p:to x="100000" y="90000"/>
                                    </p:animScale>
                                    <p:animScale>
                                      <p:cBhvr>
                                        <p:cTn id="50" dur="166" decel="50000">
                                          <p:stCondLst>
                                            <p:cond delay="1668"/>
                                          </p:stCondLst>
                                        </p:cTn>
                                        <p:tgtEl>
                                          <p:spTgt spid="8"/>
                                        </p:tgtEl>
                                      </p:cBhvr>
                                      <p:to x="100000" y="100000"/>
                                    </p:animScale>
                                    <p:animScale>
                                      <p:cBhvr>
                                        <p:cTn id="51" dur="26">
                                          <p:stCondLst>
                                            <p:cond delay="1808"/>
                                          </p:stCondLst>
                                        </p:cTn>
                                        <p:tgtEl>
                                          <p:spTgt spid="8"/>
                                        </p:tgtEl>
                                      </p:cBhvr>
                                      <p:to x="100000" y="95000"/>
                                    </p:animScale>
                                    <p:animScale>
                                      <p:cBhvr>
                                        <p:cTn id="52" dur="166" decel="50000">
                                          <p:stCondLst>
                                            <p:cond delay="1834"/>
                                          </p:stCondLst>
                                        </p:cTn>
                                        <p:tgtEl>
                                          <p:spTgt spid="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down)">
                                      <p:cBhvr>
                                        <p:cTn id="55" dur="580">
                                          <p:stCondLst>
                                            <p:cond delay="0"/>
                                          </p:stCondLst>
                                        </p:cTn>
                                        <p:tgtEl>
                                          <p:spTgt spid="9"/>
                                        </p:tgtEl>
                                      </p:cBhvr>
                                    </p:animEffect>
                                    <p:anim calcmode="lin" valueType="num">
                                      <p:cBhvr>
                                        <p:cTn id="5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61" dur="26">
                                          <p:stCondLst>
                                            <p:cond delay="650"/>
                                          </p:stCondLst>
                                        </p:cTn>
                                        <p:tgtEl>
                                          <p:spTgt spid="9"/>
                                        </p:tgtEl>
                                      </p:cBhvr>
                                      <p:to x="100000" y="60000"/>
                                    </p:animScale>
                                    <p:animScale>
                                      <p:cBhvr>
                                        <p:cTn id="62" dur="166" decel="50000">
                                          <p:stCondLst>
                                            <p:cond delay="676"/>
                                          </p:stCondLst>
                                        </p:cTn>
                                        <p:tgtEl>
                                          <p:spTgt spid="9"/>
                                        </p:tgtEl>
                                      </p:cBhvr>
                                      <p:to x="100000" y="100000"/>
                                    </p:animScale>
                                    <p:animScale>
                                      <p:cBhvr>
                                        <p:cTn id="63" dur="26">
                                          <p:stCondLst>
                                            <p:cond delay="1312"/>
                                          </p:stCondLst>
                                        </p:cTn>
                                        <p:tgtEl>
                                          <p:spTgt spid="9"/>
                                        </p:tgtEl>
                                      </p:cBhvr>
                                      <p:to x="100000" y="80000"/>
                                    </p:animScale>
                                    <p:animScale>
                                      <p:cBhvr>
                                        <p:cTn id="64" dur="166" decel="50000">
                                          <p:stCondLst>
                                            <p:cond delay="1338"/>
                                          </p:stCondLst>
                                        </p:cTn>
                                        <p:tgtEl>
                                          <p:spTgt spid="9"/>
                                        </p:tgtEl>
                                      </p:cBhvr>
                                      <p:to x="100000" y="100000"/>
                                    </p:animScale>
                                    <p:animScale>
                                      <p:cBhvr>
                                        <p:cTn id="65" dur="26">
                                          <p:stCondLst>
                                            <p:cond delay="1642"/>
                                          </p:stCondLst>
                                        </p:cTn>
                                        <p:tgtEl>
                                          <p:spTgt spid="9"/>
                                        </p:tgtEl>
                                      </p:cBhvr>
                                      <p:to x="100000" y="90000"/>
                                    </p:animScale>
                                    <p:animScale>
                                      <p:cBhvr>
                                        <p:cTn id="66" dur="166" decel="50000">
                                          <p:stCondLst>
                                            <p:cond delay="1668"/>
                                          </p:stCondLst>
                                        </p:cTn>
                                        <p:tgtEl>
                                          <p:spTgt spid="9"/>
                                        </p:tgtEl>
                                      </p:cBhvr>
                                      <p:to x="100000" y="100000"/>
                                    </p:animScale>
                                    <p:animScale>
                                      <p:cBhvr>
                                        <p:cTn id="67" dur="26">
                                          <p:stCondLst>
                                            <p:cond delay="1808"/>
                                          </p:stCondLst>
                                        </p:cTn>
                                        <p:tgtEl>
                                          <p:spTgt spid="9"/>
                                        </p:tgtEl>
                                      </p:cBhvr>
                                      <p:to x="100000" y="95000"/>
                                    </p:animScale>
                                    <p:animScale>
                                      <p:cBhvr>
                                        <p:cTn id="68"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BEBD8-99D8-BBD1-EB23-780490734C4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02180DF-653A-DB8D-1C72-449F2FC6E4D7}"/>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المشروع التطبيقي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C50B46C-EF49-9B01-B348-79B676183D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4D6774F2-8506-E788-40E5-8EECACAC29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C8A0CCBA-282E-1F2A-5F3E-7E227AB15A3D}"/>
              </a:ext>
            </a:extLst>
          </p:cNvPr>
          <p:cNvSpPr txBox="1"/>
          <p:nvPr/>
        </p:nvSpPr>
        <p:spPr>
          <a:xfrm>
            <a:off x="602387" y="3480679"/>
            <a:ext cx="544419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AE" dirty="0"/>
              <a:t>تحليل شامل لأداء شركة تجارة إلكترونية</a:t>
            </a:r>
            <a:endParaRPr lang="en-US" dirty="0"/>
          </a:p>
        </p:txBody>
      </p:sp>
    </p:spTree>
    <p:extLst>
      <p:ext uri="{BB962C8B-B14F-4D97-AF65-F5344CB8AC3E}">
        <p14:creationId xmlns:p14="http://schemas.microsoft.com/office/powerpoint/2010/main" val="35836441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FCAC7-4905-3588-9ADE-7F6F1F7CFC4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E50138C-3E91-24D6-C256-39B5C3E58FCA}"/>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المشروع التطبيقي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4437644-68B1-EC2D-C771-67DF81C3CE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3AB20673-0CED-1295-8EB5-89D0297358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40D03922-A682-9A66-8C52-FCC07111F3AC}"/>
              </a:ext>
            </a:extLst>
          </p:cNvPr>
          <p:cNvSpPr txBox="1"/>
          <p:nvPr/>
        </p:nvSpPr>
        <p:spPr>
          <a:xfrm>
            <a:off x="2339747" y="666750"/>
            <a:ext cx="544419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AE" dirty="0">
                <a:solidFill>
                  <a:srgbClr val="168489"/>
                </a:solidFill>
              </a:rPr>
              <a:t>السيناريو:</a:t>
            </a:r>
            <a:endParaRPr lang="en-US" dirty="0">
              <a:solidFill>
                <a:srgbClr val="168489"/>
              </a:solidFill>
            </a:endParaRPr>
          </a:p>
        </p:txBody>
      </p:sp>
      <p:sp>
        <p:nvSpPr>
          <p:cNvPr id="2" name="TextBox 4">
            <a:extLst>
              <a:ext uri="{FF2B5EF4-FFF2-40B4-BE49-F238E27FC236}">
                <a16:creationId xmlns:a16="http://schemas.microsoft.com/office/drawing/2014/main" id="{598FD8AD-F4EA-AB24-ADD3-7E3AB09D3FA3}"/>
              </a:ext>
            </a:extLst>
          </p:cNvPr>
          <p:cNvSpPr txBox="1"/>
          <p:nvPr/>
        </p:nvSpPr>
        <p:spPr>
          <a:xfrm>
            <a:off x="-212201" y="1444047"/>
            <a:ext cx="7039314" cy="179126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algn="r"/>
            <a:r>
              <a:rPr lang="ar-AE" b="0" dirty="0"/>
              <a:t>شركة "المتجر الرقمي" هي منصّة تجارة إلكترونية رائدة في المملكة العربية السعودية، تعمل في 6 مدن رئيسية (الرياض، جدّة، الدمّام، مكّة، المدينة، الخبر). تبيع الشركة 5 فئات رئيسية من المنتجات:</a:t>
            </a:r>
            <a:endParaRPr lang="en-US" b="0" dirty="0"/>
          </a:p>
        </p:txBody>
      </p:sp>
      <p:sp>
        <p:nvSpPr>
          <p:cNvPr id="4" name="TextBox 4">
            <a:extLst>
              <a:ext uri="{FF2B5EF4-FFF2-40B4-BE49-F238E27FC236}">
                <a16:creationId xmlns:a16="http://schemas.microsoft.com/office/drawing/2014/main" id="{8A2F317C-3D02-8395-AECA-321F821E9726}"/>
              </a:ext>
            </a:extLst>
          </p:cNvPr>
          <p:cNvSpPr txBox="1"/>
          <p:nvPr/>
        </p:nvSpPr>
        <p:spPr>
          <a:xfrm>
            <a:off x="-212201" y="3307416"/>
            <a:ext cx="703931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الإلكترونيات: هواتف، أجهزة لوحية، حواسيب.</a:t>
            </a:r>
            <a:endParaRPr lang="en-US" b="0" dirty="0"/>
          </a:p>
        </p:txBody>
      </p:sp>
      <p:sp>
        <p:nvSpPr>
          <p:cNvPr id="6" name="TextBox 4">
            <a:extLst>
              <a:ext uri="{FF2B5EF4-FFF2-40B4-BE49-F238E27FC236}">
                <a16:creationId xmlns:a16="http://schemas.microsoft.com/office/drawing/2014/main" id="{3E5322C4-E23A-150C-AD28-A4FE76E68BA9}"/>
              </a:ext>
            </a:extLst>
          </p:cNvPr>
          <p:cNvSpPr txBox="1"/>
          <p:nvPr/>
        </p:nvSpPr>
        <p:spPr>
          <a:xfrm>
            <a:off x="-212201" y="4018582"/>
            <a:ext cx="703931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الأزياء: ملابس، أحذية، إكسسوارات.</a:t>
            </a:r>
            <a:endParaRPr lang="en-US" b="0" dirty="0"/>
          </a:p>
        </p:txBody>
      </p:sp>
      <p:sp>
        <p:nvSpPr>
          <p:cNvPr id="7" name="TextBox 4">
            <a:extLst>
              <a:ext uri="{FF2B5EF4-FFF2-40B4-BE49-F238E27FC236}">
                <a16:creationId xmlns:a16="http://schemas.microsoft.com/office/drawing/2014/main" id="{F67E6744-94F3-6003-E190-B187EEA195AB}"/>
              </a:ext>
            </a:extLst>
          </p:cNvPr>
          <p:cNvSpPr txBox="1"/>
          <p:nvPr/>
        </p:nvSpPr>
        <p:spPr>
          <a:xfrm>
            <a:off x="-212201" y="4755311"/>
            <a:ext cx="703931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المنزل والمطبخ: أثاث، أدوات منزلية.</a:t>
            </a:r>
            <a:endParaRPr lang="en-US" b="0" dirty="0"/>
          </a:p>
        </p:txBody>
      </p:sp>
      <p:sp>
        <p:nvSpPr>
          <p:cNvPr id="10" name="TextBox 4">
            <a:extLst>
              <a:ext uri="{FF2B5EF4-FFF2-40B4-BE49-F238E27FC236}">
                <a16:creationId xmlns:a16="http://schemas.microsoft.com/office/drawing/2014/main" id="{2E512F24-A043-DCAC-76DB-0CFD64633359}"/>
              </a:ext>
            </a:extLst>
          </p:cNvPr>
          <p:cNvSpPr txBox="1"/>
          <p:nvPr/>
        </p:nvSpPr>
        <p:spPr>
          <a:xfrm>
            <a:off x="-212201" y="5413953"/>
            <a:ext cx="703931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الكتب والوسائط: كتب، ألعاب.</a:t>
            </a:r>
            <a:endParaRPr lang="en-US" b="0" dirty="0"/>
          </a:p>
        </p:txBody>
      </p:sp>
      <p:sp>
        <p:nvSpPr>
          <p:cNvPr id="11" name="TextBox 4">
            <a:extLst>
              <a:ext uri="{FF2B5EF4-FFF2-40B4-BE49-F238E27FC236}">
                <a16:creationId xmlns:a16="http://schemas.microsoft.com/office/drawing/2014/main" id="{6CC679EE-E4F2-F826-857A-C39A2E04F532}"/>
              </a:ext>
            </a:extLst>
          </p:cNvPr>
          <p:cNvSpPr txBox="1"/>
          <p:nvPr/>
        </p:nvSpPr>
        <p:spPr>
          <a:xfrm>
            <a:off x="-212201" y="6072595"/>
            <a:ext cx="703931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الصحّة والجمال: مستحضرات تجميل، مكمّلات غذائية.</a:t>
            </a:r>
            <a:endParaRPr lang="en-US" b="0" dirty="0"/>
          </a:p>
        </p:txBody>
      </p:sp>
    </p:spTree>
    <p:extLst>
      <p:ext uri="{BB962C8B-B14F-4D97-AF65-F5344CB8AC3E}">
        <p14:creationId xmlns:p14="http://schemas.microsoft.com/office/powerpoint/2010/main" val="2666556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0">
                                            <p:txEl>
                                              <p:pRg st="0" end="0"/>
                                            </p:txEl>
                                          </p:spTgt>
                                        </p:tgtEl>
                                        <p:attrNameLst>
                                          <p:attrName>style.visibility</p:attrName>
                                        </p:attrNameLst>
                                      </p:cBhvr>
                                      <p:to>
                                        <p:strVal val="visible"/>
                                      </p:to>
                                    </p:set>
                                    <p:animEffect transition="in" filter="fade">
                                      <p:cBhvr>
                                        <p:cTn id="40" dur="1000"/>
                                        <p:tgtEl>
                                          <p:spTgt spid="10">
                                            <p:txEl>
                                              <p:pRg st="0" end="0"/>
                                            </p:txEl>
                                          </p:spTgt>
                                        </p:tgtEl>
                                      </p:cBhvr>
                                    </p:animEffect>
                                    <p:anim calcmode="lin" valueType="num">
                                      <p:cBhvr>
                                        <p:cTn id="41"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P spid="6" grpId="0"/>
      <p:bldP spid="7" grpId="0"/>
      <p:bldP spid="11"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04A86-22F5-BBDA-64D8-2840E62EDF7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A35C606-863B-B92B-45D2-49F2108E99ED}"/>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المشروع التطبيقي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92C6BF7-B3EC-0608-44D4-C039EE9DDE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869041CB-5017-4381-5712-766C64AE03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5273" y="1444047"/>
            <a:ext cx="4762500" cy="4762500"/>
          </a:xfrm>
          <a:prstGeom prst="rect">
            <a:avLst/>
          </a:prstGeom>
        </p:spPr>
      </p:pic>
      <p:sp>
        <p:nvSpPr>
          <p:cNvPr id="5" name="TextBox 4">
            <a:extLst>
              <a:ext uri="{FF2B5EF4-FFF2-40B4-BE49-F238E27FC236}">
                <a16:creationId xmlns:a16="http://schemas.microsoft.com/office/drawing/2014/main" id="{FDEA0B5D-5C8F-46A5-C4CC-3D5FD3EE0B17}"/>
              </a:ext>
            </a:extLst>
          </p:cNvPr>
          <p:cNvSpPr txBox="1"/>
          <p:nvPr/>
        </p:nvSpPr>
        <p:spPr>
          <a:xfrm>
            <a:off x="2339747" y="666750"/>
            <a:ext cx="544419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AE" dirty="0">
                <a:solidFill>
                  <a:srgbClr val="168489"/>
                </a:solidFill>
              </a:rPr>
              <a:t>التحدّي الاستراتيجي:</a:t>
            </a:r>
            <a:endParaRPr lang="en-US" dirty="0">
              <a:solidFill>
                <a:srgbClr val="168489"/>
              </a:solidFill>
            </a:endParaRPr>
          </a:p>
        </p:txBody>
      </p:sp>
      <p:sp>
        <p:nvSpPr>
          <p:cNvPr id="2" name="TextBox 4">
            <a:extLst>
              <a:ext uri="{FF2B5EF4-FFF2-40B4-BE49-F238E27FC236}">
                <a16:creationId xmlns:a16="http://schemas.microsoft.com/office/drawing/2014/main" id="{9D10494C-672E-9844-90A9-8F193540915B}"/>
              </a:ext>
            </a:extLst>
          </p:cNvPr>
          <p:cNvSpPr txBox="1"/>
          <p:nvPr/>
        </p:nvSpPr>
        <p:spPr>
          <a:xfrm>
            <a:off x="-212201" y="1444047"/>
            <a:ext cx="703931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algn="r"/>
            <a:r>
              <a:rPr lang="ar-AE" b="0" dirty="0"/>
              <a:t>خلال الربع الأخير من عام 2024، واجهت الشركة المشاكل التالية:</a:t>
            </a:r>
            <a:endParaRPr lang="en-US" b="0" dirty="0"/>
          </a:p>
        </p:txBody>
      </p:sp>
      <p:sp>
        <p:nvSpPr>
          <p:cNvPr id="4" name="TextBox 4">
            <a:extLst>
              <a:ext uri="{FF2B5EF4-FFF2-40B4-BE49-F238E27FC236}">
                <a16:creationId xmlns:a16="http://schemas.microsoft.com/office/drawing/2014/main" id="{34439245-C8F5-11DD-33E4-ABDFEB8A23A0}"/>
              </a:ext>
            </a:extLst>
          </p:cNvPr>
          <p:cNvSpPr txBox="1"/>
          <p:nvPr/>
        </p:nvSpPr>
        <p:spPr>
          <a:xfrm>
            <a:off x="-304800" y="2308428"/>
            <a:ext cx="7771993"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انخفاض معدّل التحويل (</a:t>
            </a:r>
            <a:r>
              <a:rPr lang="fr-FR" b="0" dirty="0"/>
              <a:t>Conversion Rate</a:t>
            </a:r>
            <a:r>
              <a:rPr lang="ar-AE" b="0" dirty="0"/>
              <a:t>)</a:t>
            </a:r>
            <a:r>
              <a:rPr lang="fr-FR" b="0" dirty="0"/>
              <a:t> </a:t>
            </a:r>
            <a:r>
              <a:rPr lang="ar-AE" b="0" dirty="0"/>
              <a:t>من 4.2% إلى 2.8%.</a:t>
            </a:r>
            <a:endParaRPr lang="en-US" b="0" dirty="0"/>
          </a:p>
        </p:txBody>
      </p:sp>
      <p:sp>
        <p:nvSpPr>
          <p:cNvPr id="6" name="TextBox 4">
            <a:extLst>
              <a:ext uri="{FF2B5EF4-FFF2-40B4-BE49-F238E27FC236}">
                <a16:creationId xmlns:a16="http://schemas.microsoft.com/office/drawing/2014/main" id="{83D8E615-1326-9F25-0D34-478362DC9F99}"/>
              </a:ext>
            </a:extLst>
          </p:cNvPr>
          <p:cNvSpPr txBox="1"/>
          <p:nvPr/>
        </p:nvSpPr>
        <p:spPr>
          <a:xfrm>
            <a:off x="427879" y="3085725"/>
            <a:ext cx="703931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ارتفاع معدّل إلغاء الطلبات من 8% إلى 15%.</a:t>
            </a:r>
            <a:endParaRPr lang="en-US" b="0" dirty="0"/>
          </a:p>
        </p:txBody>
      </p:sp>
      <p:sp>
        <p:nvSpPr>
          <p:cNvPr id="7" name="TextBox 4">
            <a:extLst>
              <a:ext uri="{FF2B5EF4-FFF2-40B4-BE49-F238E27FC236}">
                <a16:creationId xmlns:a16="http://schemas.microsoft.com/office/drawing/2014/main" id="{32EB4B7E-8330-139F-0FB6-5CDE828BB1F0}"/>
              </a:ext>
            </a:extLst>
          </p:cNvPr>
          <p:cNvSpPr txBox="1"/>
          <p:nvPr/>
        </p:nvSpPr>
        <p:spPr>
          <a:xfrm>
            <a:off x="427879" y="3863022"/>
            <a:ext cx="703931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تراجع رضا العملاء من 4.5/5 إلى 3.8/5.</a:t>
            </a:r>
            <a:endParaRPr lang="en-US" b="0" dirty="0"/>
          </a:p>
        </p:txBody>
      </p:sp>
      <p:sp>
        <p:nvSpPr>
          <p:cNvPr id="10" name="TextBox 4">
            <a:extLst>
              <a:ext uri="{FF2B5EF4-FFF2-40B4-BE49-F238E27FC236}">
                <a16:creationId xmlns:a16="http://schemas.microsoft.com/office/drawing/2014/main" id="{F6C5C16C-E790-1ED5-29DD-81115EA9270C}"/>
              </a:ext>
            </a:extLst>
          </p:cNvPr>
          <p:cNvSpPr txBox="1"/>
          <p:nvPr/>
        </p:nvSpPr>
        <p:spPr>
          <a:xfrm>
            <a:off x="203200" y="4640319"/>
            <a:ext cx="7263993"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انخفاض الأرباح بنسبة 18% رغم زيادة عدد الزوّار بنسبة 12%.</a:t>
            </a:r>
            <a:endParaRPr lang="en-US" b="0" dirty="0"/>
          </a:p>
        </p:txBody>
      </p:sp>
    </p:spTree>
    <p:extLst>
      <p:ext uri="{BB962C8B-B14F-4D97-AF65-F5344CB8AC3E}">
        <p14:creationId xmlns:p14="http://schemas.microsoft.com/office/powerpoint/2010/main" val="41428740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0">
                                            <p:txEl>
                                              <p:pRg st="0" end="0"/>
                                            </p:txEl>
                                          </p:spTgt>
                                        </p:tgtEl>
                                        <p:attrNameLst>
                                          <p:attrName>style.visibility</p:attrName>
                                        </p:attrNameLst>
                                      </p:cBhvr>
                                      <p:to>
                                        <p:strVal val="visible"/>
                                      </p:to>
                                    </p:set>
                                    <p:animEffect transition="in" filter="fade">
                                      <p:cBhvr>
                                        <p:cTn id="40" dur="1000"/>
                                        <p:tgtEl>
                                          <p:spTgt spid="10">
                                            <p:txEl>
                                              <p:pRg st="0" end="0"/>
                                            </p:txEl>
                                          </p:spTgt>
                                        </p:tgtEl>
                                      </p:cBhvr>
                                    </p:animEffect>
                                    <p:anim calcmode="lin" valueType="num">
                                      <p:cBhvr>
                                        <p:cTn id="41"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P spid="6" grpId="0"/>
      <p:bldP spid="7"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AEC91-E5FE-EEAE-3FAB-C0CF558EA7C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C603C18-EAE6-1D88-8E68-F3F0BEA8A27F}"/>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المشروع التطبيقي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C75B985-BB24-D97B-05E2-2ABCBFBDDE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503751FB-D59F-49AF-14B8-69A8480896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5273" y="1444047"/>
            <a:ext cx="4762500" cy="4762500"/>
          </a:xfrm>
          <a:prstGeom prst="rect">
            <a:avLst/>
          </a:prstGeom>
        </p:spPr>
      </p:pic>
      <p:sp>
        <p:nvSpPr>
          <p:cNvPr id="5" name="TextBox 4">
            <a:extLst>
              <a:ext uri="{FF2B5EF4-FFF2-40B4-BE49-F238E27FC236}">
                <a16:creationId xmlns:a16="http://schemas.microsoft.com/office/drawing/2014/main" id="{B94985AB-8777-4CF2-51A8-63C102B2D6DD}"/>
              </a:ext>
            </a:extLst>
          </p:cNvPr>
          <p:cNvSpPr txBox="1"/>
          <p:nvPr/>
        </p:nvSpPr>
        <p:spPr>
          <a:xfrm>
            <a:off x="2339747" y="666750"/>
            <a:ext cx="544419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AE" dirty="0">
                <a:solidFill>
                  <a:srgbClr val="168489"/>
                </a:solidFill>
              </a:rPr>
              <a:t>مهمّتك :</a:t>
            </a:r>
            <a:endParaRPr lang="en-US" dirty="0">
              <a:solidFill>
                <a:srgbClr val="168489"/>
              </a:solidFill>
            </a:endParaRPr>
          </a:p>
        </p:txBody>
      </p:sp>
      <p:sp>
        <p:nvSpPr>
          <p:cNvPr id="2" name="TextBox 4">
            <a:extLst>
              <a:ext uri="{FF2B5EF4-FFF2-40B4-BE49-F238E27FC236}">
                <a16:creationId xmlns:a16="http://schemas.microsoft.com/office/drawing/2014/main" id="{33326B45-6D71-F6A7-E03A-095D9EA3F6A5}"/>
              </a:ext>
            </a:extLst>
          </p:cNvPr>
          <p:cNvSpPr txBox="1"/>
          <p:nvPr/>
        </p:nvSpPr>
        <p:spPr>
          <a:xfrm>
            <a:off x="-212201" y="1444047"/>
            <a:ext cx="703931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algn="r"/>
            <a:r>
              <a:rPr lang="ar-AE" b="0" dirty="0"/>
              <a:t>أنت محلّل بيانات رئيسي في الشركة، ومطلوب منك:</a:t>
            </a:r>
            <a:endParaRPr lang="en-US" b="0" dirty="0"/>
          </a:p>
        </p:txBody>
      </p:sp>
      <p:sp>
        <p:nvSpPr>
          <p:cNvPr id="4" name="TextBox 4">
            <a:extLst>
              <a:ext uri="{FF2B5EF4-FFF2-40B4-BE49-F238E27FC236}">
                <a16:creationId xmlns:a16="http://schemas.microsoft.com/office/drawing/2014/main" id="{CC2E89D9-0231-18B3-7FB3-07B8B76B686C}"/>
              </a:ext>
            </a:extLst>
          </p:cNvPr>
          <p:cNvSpPr txBox="1"/>
          <p:nvPr/>
        </p:nvSpPr>
        <p:spPr>
          <a:xfrm>
            <a:off x="-304800" y="2308428"/>
            <a:ext cx="7771993"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تحليل البيانات المتاحة لتحديد الأسباب الجذرية للمشاكل.</a:t>
            </a:r>
            <a:endParaRPr lang="en-US" b="0" dirty="0"/>
          </a:p>
        </p:txBody>
      </p:sp>
      <p:sp>
        <p:nvSpPr>
          <p:cNvPr id="6" name="TextBox 4">
            <a:extLst>
              <a:ext uri="{FF2B5EF4-FFF2-40B4-BE49-F238E27FC236}">
                <a16:creationId xmlns:a16="http://schemas.microsoft.com/office/drawing/2014/main" id="{F0C2145B-9FC8-2669-0592-BD4EEC4A04D1}"/>
              </a:ext>
            </a:extLst>
          </p:cNvPr>
          <p:cNvSpPr txBox="1"/>
          <p:nvPr/>
        </p:nvSpPr>
        <p:spPr>
          <a:xfrm>
            <a:off x="427879" y="3085725"/>
            <a:ext cx="703931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تحديد الأنماط والاتّجاهات في سلوك العملاء وأداء المنتجات.</a:t>
            </a:r>
            <a:endParaRPr lang="en-US" b="0" dirty="0"/>
          </a:p>
        </p:txBody>
      </p:sp>
      <p:sp>
        <p:nvSpPr>
          <p:cNvPr id="7" name="TextBox 4">
            <a:extLst>
              <a:ext uri="{FF2B5EF4-FFF2-40B4-BE49-F238E27FC236}">
                <a16:creationId xmlns:a16="http://schemas.microsoft.com/office/drawing/2014/main" id="{3F683BBF-978D-116A-D10B-C342430B481B}"/>
              </a:ext>
            </a:extLst>
          </p:cNvPr>
          <p:cNvSpPr txBox="1"/>
          <p:nvPr/>
        </p:nvSpPr>
        <p:spPr>
          <a:xfrm>
            <a:off x="427879" y="3863022"/>
            <a:ext cx="703931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بناء نماذج تنبّؤية لتوقّع المبيعات المستقبلية.</a:t>
            </a:r>
            <a:endParaRPr lang="en-US" b="0" dirty="0"/>
          </a:p>
        </p:txBody>
      </p:sp>
      <p:sp>
        <p:nvSpPr>
          <p:cNvPr id="10" name="TextBox 4">
            <a:extLst>
              <a:ext uri="{FF2B5EF4-FFF2-40B4-BE49-F238E27FC236}">
                <a16:creationId xmlns:a16="http://schemas.microsoft.com/office/drawing/2014/main" id="{07861538-4F38-A34B-7DF9-3143CC7339EA}"/>
              </a:ext>
            </a:extLst>
          </p:cNvPr>
          <p:cNvSpPr txBox="1"/>
          <p:nvPr/>
        </p:nvSpPr>
        <p:spPr>
          <a:xfrm>
            <a:off x="203200" y="4640319"/>
            <a:ext cx="7263993"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457200" indent="-457200" algn="r">
              <a:buClr>
                <a:srgbClr val="168489"/>
              </a:buClr>
              <a:buFont typeface="Wingdings" panose="05000000000000000000" pitchFamily="2" charset="2"/>
              <a:buChar char="ü"/>
            </a:pPr>
            <a:r>
              <a:rPr lang="ar-AE" b="0" dirty="0"/>
              <a:t>إعداد توصيات استراتيجية قابلة للتنفيذ مع عرض تقديمي للإدارة.</a:t>
            </a:r>
            <a:endParaRPr lang="en-US" b="0" dirty="0"/>
          </a:p>
        </p:txBody>
      </p:sp>
    </p:spTree>
    <p:extLst>
      <p:ext uri="{BB962C8B-B14F-4D97-AF65-F5344CB8AC3E}">
        <p14:creationId xmlns:p14="http://schemas.microsoft.com/office/powerpoint/2010/main" val="34162106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0">
                                            <p:txEl>
                                              <p:pRg st="0" end="0"/>
                                            </p:txEl>
                                          </p:spTgt>
                                        </p:tgtEl>
                                        <p:attrNameLst>
                                          <p:attrName>style.visibility</p:attrName>
                                        </p:attrNameLst>
                                      </p:cBhvr>
                                      <p:to>
                                        <p:strVal val="visible"/>
                                      </p:to>
                                    </p:set>
                                    <p:animEffect transition="in" filter="fade">
                                      <p:cBhvr>
                                        <p:cTn id="40" dur="1000"/>
                                        <p:tgtEl>
                                          <p:spTgt spid="10">
                                            <p:txEl>
                                              <p:pRg st="0" end="0"/>
                                            </p:txEl>
                                          </p:spTgt>
                                        </p:tgtEl>
                                      </p:cBhvr>
                                    </p:animEffect>
                                    <p:anim calcmode="lin" valueType="num">
                                      <p:cBhvr>
                                        <p:cTn id="41"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A5159-AC55-AA6B-63E1-DFF1BA3DB43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CE5E3A7-E15D-3AEA-CA73-15E6DFBFD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3F1FFC3-6D80-CA8E-62C4-F6443AD3243E}"/>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مفهوم الذكاء الاصطناعي وعلاقته بعلم البيانات</a:t>
            </a:r>
          </a:p>
        </p:txBody>
      </p:sp>
      <p:grpSp>
        <p:nvGrpSpPr>
          <p:cNvPr id="2" name="Group 36">
            <a:extLst>
              <a:ext uri="{FF2B5EF4-FFF2-40B4-BE49-F238E27FC236}">
                <a16:creationId xmlns:a16="http://schemas.microsoft.com/office/drawing/2014/main" id="{14AE09C6-9ECC-19CE-FA37-5EC351B6418E}"/>
              </a:ext>
            </a:extLst>
          </p:cNvPr>
          <p:cNvGrpSpPr/>
          <p:nvPr/>
        </p:nvGrpSpPr>
        <p:grpSpPr>
          <a:xfrm>
            <a:off x="2779494" y="888859"/>
            <a:ext cx="8932047" cy="895350"/>
            <a:chOff x="3105241" y="997952"/>
            <a:chExt cx="8932047" cy="895350"/>
          </a:xfrm>
        </p:grpSpPr>
        <p:sp>
          <p:nvSpPr>
            <p:cNvPr id="4" name="TextBox 3">
              <a:extLst>
                <a:ext uri="{FF2B5EF4-FFF2-40B4-BE49-F238E27FC236}">
                  <a16:creationId xmlns:a16="http://schemas.microsoft.com/office/drawing/2014/main" id="{45683B76-EE44-FC5F-8EB8-7C2543434924}"/>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العلاقة بين الذكاء الاصطناعي وعلم البيانات</a:t>
              </a:r>
            </a:p>
          </p:txBody>
        </p:sp>
        <p:pic>
          <p:nvPicPr>
            <p:cNvPr id="5" name="Picture 2" descr="Idea ">
              <a:extLst>
                <a:ext uri="{FF2B5EF4-FFF2-40B4-BE49-F238E27FC236}">
                  <a16:creationId xmlns:a16="http://schemas.microsoft.com/office/drawing/2014/main" id="{ADC9F705-2220-5D38-B83A-869E2F5CF3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TextBox 2">
            <a:extLst>
              <a:ext uri="{FF2B5EF4-FFF2-40B4-BE49-F238E27FC236}">
                <a16:creationId xmlns:a16="http://schemas.microsoft.com/office/drawing/2014/main" id="{1C7F842E-D295-7241-8F4D-E6E4B41BEA76}"/>
              </a:ext>
            </a:extLst>
          </p:cNvPr>
          <p:cNvSpPr txBox="1"/>
          <p:nvPr/>
        </p:nvSpPr>
        <p:spPr>
          <a:xfrm>
            <a:off x="1554480" y="2180813"/>
            <a:ext cx="998884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chemeClr val="tx1"/>
                </a:solidFill>
              </a:rPr>
              <a:t>العلاقة يمكن تصوّرها كالتالي:</a:t>
            </a:r>
            <a:endParaRPr lang="en-US" b="1" dirty="0">
              <a:solidFill>
                <a:schemeClr val="tx1"/>
              </a:solidFill>
            </a:endParaRPr>
          </a:p>
        </p:txBody>
      </p:sp>
      <p:sp>
        <p:nvSpPr>
          <p:cNvPr id="6" name="TextBox 2">
            <a:extLst>
              <a:ext uri="{FF2B5EF4-FFF2-40B4-BE49-F238E27FC236}">
                <a16:creationId xmlns:a16="http://schemas.microsoft.com/office/drawing/2014/main" id="{DFE9E95C-1224-7CC3-A68E-266C2BFADF99}"/>
              </a:ext>
            </a:extLst>
          </p:cNvPr>
          <p:cNvSpPr txBox="1"/>
          <p:nvPr/>
        </p:nvSpPr>
        <p:spPr>
          <a:xfrm>
            <a:off x="4092137" y="3130774"/>
            <a:ext cx="7497476"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علم البيانات = الإطار الشامل</a:t>
            </a:r>
            <a:endParaRPr lang="en-US" dirty="0">
              <a:solidFill>
                <a:schemeClr val="tx1"/>
              </a:solidFill>
            </a:endParaRPr>
          </a:p>
        </p:txBody>
      </p:sp>
      <p:sp>
        <p:nvSpPr>
          <p:cNvPr id="11" name="TextBox 2">
            <a:extLst>
              <a:ext uri="{FF2B5EF4-FFF2-40B4-BE49-F238E27FC236}">
                <a16:creationId xmlns:a16="http://schemas.microsoft.com/office/drawing/2014/main" id="{C967AB10-782C-EA96-39B3-7CAAACEABFB1}"/>
              </a:ext>
            </a:extLst>
          </p:cNvPr>
          <p:cNvSpPr txBox="1"/>
          <p:nvPr/>
        </p:nvSpPr>
        <p:spPr>
          <a:xfrm>
            <a:off x="4287520" y="4026409"/>
            <a:ext cx="73020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تحليل البيانات = الممارسة والتطبيق</a:t>
            </a:r>
            <a:endParaRPr lang="en-US" dirty="0">
              <a:solidFill>
                <a:schemeClr val="tx1"/>
              </a:solidFill>
            </a:endParaRPr>
          </a:p>
        </p:txBody>
      </p:sp>
      <p:pic>
        <p:nvPicPr>
          <p:cNvPr id="13" name="رسم 12">
            <a:extLst>
              <a:ext uri="{FF2B5EF4-FFF2-40B4-BE49-F238E27FC236}">
                <a16:creationId xmlns:a16="http://schemas.microsoft.com/office/drawing/2014/main" id="{BBFE6265-E3B5-5A8F-6E4B-06A4D848E5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08611" y="2688003"/>
            <a:ext cx="3783526" cy="3783526"/>
          </a:xfrm>
          <a:prstGeom prst="rect">
            <a:avLst/>
          </a:prstGeom>
        </p:spPr>
      </p:pic>
      <p:sp>
        <p:nvSpPr>
          <p:cNvPr id="8" name="TextBox 2">
            <a:extLst>
              <a:ext uri="{FF2B5EF4-FFF2-40B4-BE49-F238E27FC236}">
                <a16:creationId xmlns:a16="http://schemas.microsoft.com/office/drawing/2014/main" id="{292C2AA1-F6FA-E513-482D-60FCFBACEC87}"/>
              </a:ext>
            </a:extLst>
          </p:cNvPr>
          <p:cNvSpPr txBox="1"/>
          <p:nvPr/>
        </p:nvSpPr>
        <p:spPr>
          <a:xfrm>
            <a:off x="4287520" y="4922044"/>
            <a:ext cx="73020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الذكاء الاصطناعي والتعلّم الآلي = الأدوات والتقنيّات المتقدّمة</a:t>
            </a:r>
            <a:endParaRPr lang="en-US" dirty="0">
              <a:solidFill>
                <a:schemeClr val="tx1"/>
              </a:solidFill>
            </a:endParaRPr>
          </a:p>
        </p:txBody>
      </p:sp>
    </p:spTree>
    <p:extLst>
      <p:ext uri="{BB962C8B-B14F-4D97-AF65-F5344CB8AC3E}">
        <p14:creationId xmlns:p14="http://schemas.microsoft.com/office/powerpoint/2010/main" val="2637586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11" grpId="0"/>
      <p:bldP spid="8"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5208A-9F81-61F8-1341-5145956573D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4179A43-A92B-DAF5-03FD-53152F62BECC}"/>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المشروع التطبيقي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F638395-82F9-AF1F-EE45-7684C4F53F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6E7DAD38-2FD0-E81C-7912-73D6599809AF}"/>
              </a:ext>
            </a:extLst>
          </p:cNvPr>
          <p:cNvSpPr txBox="1"/>
          <p:nvPr/>
        </p:nvSpPr>
        <p:spPr>
          <a:xfrm>
            <a:off x="2779494" y="885736"/>
            <a:ext cx="7369195"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AE" dirty="0">
                <a:solidFill>
                  <a:srgbClr val="168489"/>
                </a:solidFill>
              </a:rPr>
              <a:t>خارطة الطريق: توزيع الأدوات على مراحل المشروع</a:t>
            </a:r>
            <a:endParaRPr lang="en-US" dirty="0">
              <a:solidFill>
                <a:srgbClr val="168489"/>
              </a:solidFill>
            </a:endParaRPr>
          </a:p>
        </p:txBody>
      </p:sp>
      <p:graphicFrame>
        <p:nvGraphicFramePr>
          <p:cNvPr id="13" name="جدول 12">
            <a:extLst>
              <a:ext uri="{FF2B5EF4-FFF2-40B4-BE49-F238E27FC236}">
                <a16:creationId xmlns:a16="http://schemas.microsoft.com/office/drawing/2014/main" id="{2FF0779C-9162-4E20-B23A-7F8D03991B09}"/>
              </a:ext>
            </a:extLst>
          </p:cNvPr>
          <p:cNvGraphicFramePr>
            <a:graphicFrameLocks noGrp="1"/>
          </p:cNvGraphicFramePr>
          <p:nvPr>
            <p:extLst>
              <p:ext uri="{D42A27DB-BD31-4B8C-83A1-F6EECF244321}">
                <p14:modId xmlns:p14="http://schemas.microsoft.com/office/powerpoint/2010/main" val="1741708092"/>
              </p:ext>
            </p:extLst>
          </p:nvPr>
        </p:nvGraphicFramePr>
        <p:xfrm>
          <a:off x="2973164" y="1678644"/>
          <a:ext cx="7111999" cy="5083620"/>
        </p:xfrm>
        <a:graphic>
          <a:graphicData uri="http://schemas.openxmlformats.org/drawingml/2006/table">
            <a:tbl>
              <a:tblPr rtl="1" firstRow="1" firstCol="1" bandRow="1"/>
              <a:tblGrid>
                <a:gridCol w="1970226">
                  <a:extLst>
                    <a:ext uri="{9D8B030D-6E8A-4147-A177-3AD203B41FA5}">
                      <a16:colId xmlns:a16="http://schemas.microsoft.com/office/drawing/2014/main" val="3960543717"/>
                    </a:ext>
                  </a:extLst>
                </a:gridCol>
                <a:gridCol w="1452880">
                  <a:extLst>
                    <a:ext uri="{9D8B030D-6E8A-4147-A177-3AD203B41FA5}">
                      <a16:colId xmlns:a16="http://schemas.microsoft.com/office/drawing/2014/main" val="3524334601"/>
                    </a:ext>
                  </a:extLst>
                </a:gridCol>
                <a:gridCol w="3688893">
                  <a:extLst>
                    <a:ext uri="{9D8B030D-6E8A-4147-A177-3AD203B41FA5}">
                      <a16:colId xmlns:a16="http://schemas.microsoft.com/office/drawing/2014/main" val="3305564506"/>
                    </a:ext>
                  </a:extLst>
                </a:gridCol>
              </a:tblGrid>
              <a:tr h="236721">
                <a:tc>
                  <a:txBody>
                    <a:bodyPr/>
                    <a:lstStyle/>
                    <a:p>
                      <a:pPr marL="0" marR="0" algn="ctr" rtl="0">
                        <a:lnSpc>
                          <a:spcPct val="115000"/>
                        </a:lnSpc>
                        <a:buNone/>
                      </a:pPr>
                      <a:r>
                        <a:rPr lang="ar-SA" sz="28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المرحلة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775" marR="1775" marT="1775" marB="17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rtl="0">
                        <a:lnSpc>
                          <a:spcPct val="115000"/>
                        </a:lnSpc>
                        <a:buNone/>
                      </a:pPr>
                      <a:r>
                        <a:rPr lang="ar-SA" sz="2800" b="1" dirty="0">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الأداة المستخدمة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775" marR="1775" marT="1775" marB="17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rtl="0">
                        <a:lnSpc>
                          <a:spcPct val="115000"/>
                        </a:lnSpc>
                        <a:buNone/>
                      </a:pPr>
                      <a:r>
                        <a:rPr lang="ar-SA" sz="28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السبب</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775" marR="1775" marT="1775" marB="17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981614516"/>
                  </a:ext>
                </a:extLst>
              </a:tr>
              <a:tr h="2001801">
                <a:tc>
                  <a:txBody>
                    <a:bodyPr/>
                    <a:lstStyle/>
                    <a:p>
                      <a:pPr marL="0" marR="0" algn="ctr" rtl="0">
                        <a:lnSpc>
                          <a:spcPct val="115000"/>
                        </a:lnSpc>
                        <a:buNone/>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التخطيط وتصميم الاستراتيجية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775" marR="1775" marT="1775" marB="17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0">
                        <a:lnSpc>
                          <a:spcPct val="115000"/>
                        </a:lnSpc>
                        <a:buNone/>
                      </a:pPr>
                      <a:r>
                        <a:rPr lang="en-US" sz="28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ChatGPT</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775" marR="1775" marT="1775" marB="17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0">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توليد الأفكار، تصميم منهجية التحليل، كتابة الأكواد البرمجية</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775" marR="1775" marT="1775" marB="17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75272921"/>
                  </a:ext>
                </a:extLst>
              </a:tr>
              <a:tr h="2112815">
                <a:tc>
                  <a:txBody>
                    <a:bodyPr/>
                    <a:lstStyle/>
                    <a:p>
                      <a:pPr marL="0" marR="0" algn="ctr" rtl="0">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التحليل الإحصائي المتقدّم والنمذجة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775" marR="1775" marT="1775" marB="17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0">
                        <a:lnSpc>
                          <a:spcPct val="115000"/>
                        </a:lnSpc>
                        <a:buNone/>
                      </a:pPr>
                      <a:r>
                        <a:rPr lang="en-US" sz="28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Google Colab</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775" marR="1775" marT="1775" marB="17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0">
                        <a:lnSpc>
                          <a:spcPct val="115000"/>
                        </a:lnSpc>
                        <a:buNone/>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تنفيذ خوارزميات معقّدة، </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Machine Learning</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معالجة البيانات الضخمة</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775" marR="1775" marT="1775" marB="17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64300545"/>
                  </a:ext>
                </a:extLst>
              </a:tr>
            </a:tbl>
          </a:graphicData>
        </a:graphic>
      </p:graphicFrame>
    </p:spTree>
    <p:extLst>
      <p:ext uri="{BB962C8B-B14F-4D97-AF65-F5344CB8AC3E}">
        <p14:creationId xmlns:p14="http://schemas.microsoft.com/office/powerpoint/2010/main" val="26849990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20EE6-CB44-CCA5-2FFF-E2AE804EA92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B9EEDAC-162C-14C2-66CC-8A751AD7E1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مربع نص 2">
            <a:extLst>
              <a:ext uri="{FF2B5EF4-FFF2-40B4-BE49-F238E27FC236}">
                <a16:creationId xmlns:a16="http://schemas.microsoft.com/office/drawing/2014/main" id="{2C22C8CC-1725-7901-DC40-11361CF35BD2}"/>
              </a:ext>
            </a:extLst>
          </p:cNvPr>
          <p:cNvSpPr txBox="1"/>
          <p:nvPr/>
        </p:nvSpPr>
        <p:spPr>
          <a:xfrm>
            <a:off x="1889760" y="-166549"/>
            <a:ext cx="7256780" cy="729430"/>
          </a:xfrm>
          <a:prstGeom prst="rect">
            <a:avLst/>
          </a:prstGeom>
          <a:noFill/>
        </p:spPr>
        <p:txBody>
          <a:bodyPr wrap="square">
            <a:spAutoFit/>
          </a:bodyPr>
          <a:lstStyle/>
          <a:p>
            <a:pPr algn="ctr" rtl="1">
              <a:lnSpc>
                <a:spcPct val="115000"/>
              </a:lnSpc>
              <a:buNone/>
            </a:pPr>
            <a:r>
              <a:rPr lang="ar-EG" sz="3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مثال توضيحي</a:t>
            </a:r>
          </a:p>
        </p:txBody>
      </p:sp>
      <p:sp>
        <p:nvSpPr>
          <p:cNvPr id="2" name="TextBox 2">
            <a:extLst>
              <a:ext uri="{FF2B5EF4-FFF2-40B4-BE49-F238E27FC236}">
                <a16:creationId xmlns:a16="http://schemas.microsoft.com/office/drawing/2014/main" id="{DDBA3B84-F9A9-93D8-5480-05A69E6B7D06}"/>
              </a:ext>
            </a:extLst>
          </p:cNvPr>
          <p:cNvSpPr txBox="1"/>
          <p:nvPr/>
        </p:nvSpPr>
        <p:spPr>
          <a:xfrm>
            <a:off x="2798354" y="963290"/>
            <a:ext cx="900176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تخيّل أنّك تعمل في شركة اتّصالات تريد تقليل معدّل إلغاء الاشتراكات:</a:t>
            </a:r>
            <a:endParaRPr lang="ar-AE" b="1" dirty="0">
              <a:solidFill>
                <a:srgbClr val="168489"/>
              </a:solidFill>
            </a:endParaRPr>
          </a:p>
        </p:txBody>
      </p:sp>
      <p:pic>
        <p:nvPicPr>
          <p:cNvPr id="6" name="صورة 5" descr="صورة تحتوي على أبيض, التصميم&#10;&#10;قد يكون المحتوى الذي تم إنشاؤه بواسطة الذكاء الاصطناعي غير صحيح.">
            <a:extLst>
              <a:ext uri="{FF2B5EF4-FFF2-40B4-BE49-F238E27FC236}">
                <a16:creationId xmlns:a16="http://schemas.microsoft.com/office/drawing/2014/main" id="{E56D2DE8-B701-1369-50C7-0245473222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840" y="2337029"/>
            <a:ext cx="3149600" cy="3149600"/>
          </a:xfrm>
          <a:prstGeom prst="rect">
            <a:avLst/>
          </a:prstGeom>
        </p:spPr>
      </p:pic>
      <p:sp>
        <p:nvSpPr>
          <p:cNvPr id="4" name="TextBox 2">
            <a:extLst>
              <a:ext uri="{FF2B5EF4-FFF2-40B4-BE49-F238E27FC236}">
                <a16:creationId xmlns:a16="http://schemas.microsoft.com/office/drawing/2014/main" id="{81684839-0760-B0DB-BAF6-83F05E1BC174}"/>
              </a:ext>
            </a:extLst>
          </p:cNvPr>
          <p:cNvSpPr txBox="1"/>
          <p:nvPr/>
        </p:nvSpPr>
        <p:spPr>
          <a:xfrm>
            <a:off x="4124960" y="2337029"/>
            <a:ext cx="7647579"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علم البيانات: يُحدّد المشكلة، يجمع البيانات المناسبة، يُنظّفها، ويستكشفها.</a:t>
            </a:r>
            <a:endParaRPr lang="ar-AE" dirty="0">
              <a:solidFill>
                <a:schemeClr val="tx1"/>
              </a:solidFill>
            </a:endParaRPr>
          </a:p>
        </p:txBody>
      </p:sp>
      <p:sp>
        <p:nvSpPr>
          <p:cNvPr id="5" name="TextBox 2">
            <a:extLst>
              <a:ext uri="{FF2B5EF4-FFF2-40B4-BE49-F238E27FC236}">
                <a16:creationId xmlns:a16="http://schemas.microsoft.com/office/drawing/2014/main" id="{851FFDA3-D967-131A-8D2A-D465A7F6373E}"/>
              </a:ext>
            </a:extLst>
          </p:cNvPr>
          <p:cNvSpPr txBox="1"/>
          <p:nvPr/>
        </p:nvSpPr>
        <p:spPr>
          <a:xfrm>
            <a:off x="4808585" y="3395440"/>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تحليل البيانات: يكتشف أنماطاً في سلوك العملاء الذين ألغوا اشتراكهم.</a:t>
            </a:r>
            <a:endParaRPr lang="ar-AE" dirty="0">
              <a:solidFill>
                <a:schemeClr val="tx1"/>
              </a:solidFill>
            </a:endParaRPr>
          </a:p>
        </p:txBody>
      </p:sp>
      <p:sp>
        <p:nvSpPr>
          <p:cNvPr id="8" name="TextBox 2">
            <a:extLst>
              <a:ext uri="{FF2B5EF4-FFF2-40B4-BE49-F238E27FC236}">
                <a16:creationId xmlns:a16="http://schemas.microsoft.com/office/drawing/2014/main" id="{F013B40F-F8F8-9625-1BCA-F5081DBB6631}"/>
              </a:ext>
            </a:extLst>
          </p:cNvPr>
          <p:cNvSpPr txBox="1"/>
          <p:nvPr/>
        </p:nvSpPr>
        <p:spPr>
          <a:xfrm>
            <a:off x="4808585" y="4453851"/>
            <a:ext cx="696395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الذكاء الاصطناعي (التعلّم الآلي): يبني نموذجاً تنبّؤيّاً يُحدّد العملاء المعرّضين لخطر الإلغاء مستقبلاً بدقّة 85%.</a:t>
            </a:r>
            <a:endParaRPr lang="ar-AE" dirty="0">
              <a:solidFill>
                <a:schemeClr val="tx1"/>
              </a:solidFill>
            </a:endParaRPr>
          </a:p>
        </p:txBody>
      </p:sp>
    </p:spTree>
    <p:extLst>
      <p:ext uri="{BB962C8B-B14F-4D97-AF65-F5344CB8AC3E}">
        <p14:creationId xmlns:p14="http://schemas.microsoft.com/office/powerpoint/2010/main" val="14760163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down)">
                                      <p:cBhvr>
                                        <p:cTn id="39" dur="580">
                                          <p:stCondLst>
                                            <p:cond delay="0"/>
                                          </p:stCondLst>
                                        </p:cTn>
                                        <p:tgtEl>
                                          <p:spTgt spid="5"/>
                                        </p:tgtEl>
                                      </p:cBhvr>
                                    </p:animEffect>
                                    <p:anim calcmode="lin" valueType="num">
                                      <p:cBhvr>
                                        <p:cTn id="4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5" dur="26">
                                          <p:stCondLst>
                                            <p:cond delay="650"/>
                                          </p:stCondLst>
                                        </p:cTn>
                                        <p:tgtEl>
                                          <p:spTgt spid="5"/>
                                        </p:tgtEl>
                                      </p:cBhvr>
                                      <p:to x="100000" y="60000"/>
                                    </p:animScale>
                                    <p:animScale>
                                      <p:cBhvr>
                                        <p:cTn id="46" dur="166" decel="50000">
                                          <p:stCondLst>
                                            <p:cond delay="676"/>
                                          </p:stCondLst>
                                        </p:cTn>
                                        <p:tgtEl>
                                          <p:spTgt spid="5"/>
                                        </p:tgtEl>
                                      </p:cBhvr>
                                      <p:to x="100000" y="100000"/>
                                    </p:animScale>
                                    <p:animScale>
                                      <p:cBhvr>
                                        <p:cTn id="47" dur="26">
                                          <p:stCondLst>
                                            <p:cond delay="1312"/>
                                          </p:stCondLst>
                                        </p:cTn>
                                        <p:tgtEl>
                                          <p:spTgt spid="5"/>
                                        </p:tgtEl>
                                      </p:cBhvr>
                                      <p:to x="100000" y="80000"/>
                                    </p:animScale>
                                    <p:animScale>
                                      <p:cBhvr>
                                        <p:cTn id="48" dur="166" decel="50000">
                                          <p:stCondLst>
                                            <p:cond delay="1338"/>
                                          </p:stCondLst>
                                        </p:cTn>
                                        <p:tgtEl>
                                          <p:spTgt spid="5"/>
                                        </p:tgtEl>
                                      </p:cBhvr>
                                      <p:to x="100000" y="100000"/>
                                    </p:animScale>
                                    <p:animScale>
                                      <p:cBhvr>
                                        <p:cTn id="49" dur="26">
                                          <p:stCondLst>
                                            <p:cond delay="1642"/>
                                          </p:stCondLst>
                                        </p:cTn>
                                        <p:tgtEl>
                                          <p:spTgt spid="5"/>
                                        </p:tgtEl>
                                      </p:cBhvr>
                                      <p:to x="100000" y="90000"/>
                                    </p:animScale>
                                    <p:animScale>
                                      <p:cBhvr>
                                        <p:cTn id="50" dur="166" decel="50000">
                                          <p:stCondLst>
                                            <p:cond delay="1668"/>
                                          </p:stCondLst>
                                        </p:cTn>
                                        <p:tgtEl>
                                          <p:spTgt spid="5"/>
                                        </p:tgtEl>
                                      </p:cBhvr>
                                      <p:to x="100000" y="100000"/>
                                    </p:animScale>
                                    <p:animScale>
                                      <p:cBhvr>
                                        <p:cTn id="51" dur="26">
                                          <p:stCondLst>
                                            <p:cond delay="1808"/>
                                          </p:stCondLst>
                                        </p:cTn>
                                        <p:tgtEl>
                                          <p:spTgt spid="5"/>
                                        </p:tgtEl>
                                      </p:cBhvr>
                                      <p:to x="100000" y="95000"/>
                                    </p:animScale>
                                    <p:animScale>
                                      <p:cBhvr>
                                        <p:cTn id="52" dur="166" decel="50000">
                                          <p:stCondLst>
                                            <p:cond delay="1834"/>
                                          </p:stCondLst>
                                        </p:cTn>
                                        <p:tgtEl>
                                          <p:spTgt spid="5"/>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80">
                                          <p:stCondLst>
                                            <p:cond delay="0"/>
                                          </p:stCondLst>
                                        </p:cTn>
                                        <p:tgtEl>
                                          <p:spTgt spid="8"/>
                                        </p:tgtEl>
                                      </p:cBhvr>
                                    </p:animEffect>
                                    <p:anim calcmode="lin" valueType="num">
                                      <p:cBhvr>
                                        <p:cTn id="5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1" dur="26">
                                          <p:stCondLst>
                                            <p:cond delay="650"/>
                                          </p:stCondLst>
                                        </p:cTn>
                                        <p:tgtEl>
                                          <p:spTgt spid="8"/>
                                        </p:tgtEl>
                                      </p:cBhvr>
                                      <p:to x="100000" y="60000"/>
                                    </p:animScale>
                                    <p:animScale>
                                      <p:cBhvr>
                                        <p:cTn id="62" dur="166" decel="50000">
                                          <p:stCondLst>
                                            <p:cond delay="676"/>
                                          </p:stCondLst>
                                        </p:cTn>
                                        <p:tgtEl>
                                          <p:spTgt spid="8"/>
                                        </p:tgtEl>
                                      </p:cBhvr>
                                      <p:to x="100000" y="100000"/>
                                    </p:animScale>
                                    <p:animScale>
                                      <p:cBhvr>
                                        <p:cTn id="63" dur="26">
                                          <p:stCondLst>
                                            <p:cond delay="1312"/>
                                          </p:stCondLst>
                                        </p:cTn>
                                        <p:tgtEl>
                                          <p:spTgt spid="8"/>
                                        </p:tgtEl>
                                      </p:cBhvr>
                                      <p:to x="100000" y="80000"/>
                                    </p:animScale>
                                    <p:animScale>
                                      <p:cBhvr>
                                        <p:cTn id="64" dur="166" decel="50000">
                                          <p:stCondLst>
                                            <p:cond delay="1338"/>
                                          </p:stCondLst>
                                        </p:cTn>
                                        <p:tgtEl>
                                          <p:spTgt spid="8"/>
                                        </p:tgtEl>
                                      </p:cBhvr>
                                      <p:to x="100000" y="100000"/>
                                    </p:animScale>
                                    <p:animScale>
                                      <p:cBhvr>
                                        <p:cTn id="65" dur="26">
                                          <p:stCondLst>
                                            <p:cond delay="1642"/>
                                          </p:stCondLst>
                                        </p:cTn>
                                        <p:tgtEl>
                                          <p:spTgt spid="8"/>
                                        </p:tgtEl>
                                      </p:cBhvr>
                                      <p:to x="100000" y="90000"/>
                                    </p:animScale>
                                    <p:animScale>
                                      <p:cBhvr>
                                        <p:cTn id="66" dur="166" decel="50000">
                                          <p:stCondLst>
                                            <p:cond delay="1668"/>
                                          </p:stCondLst>
                                        </p:cTn>
                                        <p:tgtEl>
                                          <p:spTgt spid="8"/>
                                        </p:tgtEl>
                                      </p:cBhvr>
                                      <p:to x="100000" y="100000"/>
                                    </p:animScale>
                                    <p:animScale>
                                      <p:cBhvr>
                                        <p:cTn id="67" dur="26">
                                          <p:stCondLst>
                                            <p:cond delay="1808"/>
                                          </p:stCondLst>
                                        </p:cTn>
                                        <p:tgtEl>
                                          <p:spTgt spid="8"/>
                                        </p:tgtEl>
                                      </p:cBhvr>
                                      <p:to x="100000" y="95000"/>
                                    </p:animScale>
                                    <p:animScale>
                                      <p:cBhvr>
                                        <p:cTn id="68"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E43BD-4079-FFFB-631A-61034FD49F7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2CE57CE-3043-0815-6879-B09FC0527B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5254327A-B700-E2EC-4A6A-7F3278A13F71}"/>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دورة حياة تحليل البيانات (</a:t>
            </a:r>
            <a:r>
              <a:rPr lang="fr-FR"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Data Analysis Life Cycle</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29">
            <a:extLst>
              <a:ext uri="{FF2B5EF4-FFF2-40B4-BE49-F238E27FC236}">
                <a16:creationId xmlns:a16="http://schemas.microsoft.com/office/drawing/2014/main" id="{C59DF593-7E08-4101-ED9A-3A59B62CA44B}"/>
              </a:ext>
            </a:extLst>
          </p:cNvPr>
          <p:cNvGrpSpPr/>
          <p:nvPr/>
        </p:nvGrpSpPr>
        <p:grpSpPr>
          <a:xfrm>
            <a:off x="5804505" y="1076960"/>
            <a:ext cx="5995609" cy="1450669"/>
            <a:chOff x="2784999" y="0"/>
            <a:chExt cx="5639978" cy="1364615"/>
          </a:xfrm>
        </p:grpSpPr>
        <p:sp>
          <p:nvSpPr>
            <p:cNvPr id="8" name="Freeform: Shape 11">
              <a:extLst>
                <a:ext uri="{FF2B5EF4-FFF2-40B4-BE49-F238E27FC236}">
                  <a16:creationId xmlns:a16="http://schemas.microsoft.com/office/drawing/2014/main" id="{9DDD032B-4E04-7F3F-C0F7-BAE0E6F72918}"/>
                </a:ext>
              </a:extLst>
            </p:cNvPr>
            <p:cNvSpPr>
              <a:spLocks/>
            </p:cNvSpPr>
            <p:nvPr/>
          </p:nvSpPr>
          <p:spPr bwMode="auto">
            <a:xfrm>
              <a:off x="2784999" y="709641"/>
              <a:ext cx="1222646" cy="264044"/>
            </a:xfrm>
            <a:custGeom>
              <a:avLst/>
              <a:gdLst>
                <a:gd name="connsiteX0" fmla="*/ 874547 w 1322388"/>
                <a:gd name="connsiteY0" fmla="*/ 123825 h 285750"/>
                <a:gd name="connsiteX1" fmla="*/ 865104 w 1322388"/>
                <a:gd name="connsiteY1" fmla="*/ 137666 h 285750"/>
                <a:gd name="connsiteX2" fmla="*/ 856711 w 1322388"/>
                <a:gd name="connsiteY2" fmla="*/ 159492 h 285750"/>
                <a:gd name="connsiteX3" fmla="*/ 855662 w 1322388"/>
                <a:gd name="connsiteY3" fmla="*/ 175994 h 285750"/>
                <a:gd name="connsiteX4" fmla="*/ 857236 w 1322388"/>
                <a:gd name="connsiteY4" fmla="*/ 183979 h 285750"/>
                <a:gd name="connsiteX5" fmla="*/ 862482 w 1322388"/>
                <a:gd name="connsiteY5" fmla="*/ 195690 h 285750"/>
                <a:gd name="connsiteX6" fmla="*/ 876120 w 1322388"/>
                <a:gd name="connsiteY6" fmla="*/ 208466 h 285750"/>
                <a:gd name="connsiteX7" fmla="*/ 887661 w 1322388"/>
                <a:gd name="connsiteY7" fmla="*/ 212725 h 285750"/>
                <a:gd name="connsiteX8" fmla="*/ 894480 w 1322388"/>
                <a:gd name="connsiteY8" fmla="*/ 211660 h 285750"/>
                <a:gd name="connsiteX9" fmla="*/ 902349 w 1322388"/>
                <a:gd name="connsiteY9" fmla="*/ 207934 h 285750"/>
                <a:gd name="connsiteX10" fmla="*/ 914938 w 1322388"/>
                <a:gd name="connsiteY10" fmla="*/ 193561 h 285750"/>
                <a:gd name="connsiteX11" fmla="*/ 915987 w 1322388"/>
                <a:gd name="connsiteY11" fmla="*/ 183979 h 285750"/>
                <a:gd name="connsiteX12" fmla="*/ 915463 w 1322388"/>
                <a:gd name="connsiteY12" fmla="*/ 183447 h 285750"/>
                <a:gd name="connsiteX13" fmla="*/ 914938 w 1322388"/>
                <a:gd name="connsiteY13" fmla="*/ 182914 h 285750"/>
                <a:gd name="connsiteX14" fmla="*/ 896578 w 1322388"/>
                <a:gd name="connsiteY14" fmla="*/ 151507 h 285750"/>
                <a:gd name="connsiteX15" fmla="*/ 384474 w 1322388"/>
                <a:gd name="connsiteY15" fmla="*/ 117475 h 285750"/>
                <a:gd name="connsiteX16" fmla="*/ 383409 w 1322388"/>
                <a:gd name="connsiteY16" fmla="*/ 120107 h 285750"/>
                <a:gd name="connsiteX17" fmla="*/ 381277 w 1322388"/>
                <a:gd name="connsiteY17" fmla="*/ 122213 h 285750"/>
                <a:gd name="connsiteX18" fmla="*/ 364226 w 1322388"/>
                <a:gd name="connsiteY18" fmla="*/ 134321 h 285750"/>
                <a:gd name="connsiteX19" fmla="*/ 345042 w 1322388"/>
                <a:gd name="connsiteY19" fmla="*/ 158536 h 285750"/>
                <a:gd name="connsiteX20" fmla="*/ 341312 w 1322388"/>
                <a:gd name="connsiteY20" fmla="*/ 178014 h 285750"/>
                <a:gd name="connsiteX21" fmla="*/ 343444 w 1322388"/>
                <a:gd name="connsiteY21" fmla="*/ 189069 h 285750"/>
                <a:gd name="connsiteX22" fmla="*/ 347707 w 1322388"/>
                <a:gd name="connsiteY22" fmla="*/ 200124 h 285750"/>
                <a:gd name="connsiteX23" fmla="*/ 363693 w 1322388"/>
                <a:gd name="connsiteY23" fmla="*/ 214337 h 285750"/>
                <a:gd name="connsiteX24" fmla="*/ 384474 w 1322388"/>
                <a:gd name="connsiteY24" fmla="*/ 219075 h 285750"/>
                <a:gd name="connsiteX25" fmla="*/ 404191 w 1322388"/>
                <a:gd name="connsiteY25" fmla="*/ 211705 h 285750"/>
                <a:gd name="connsiteX26" fmla="*/ 411118 w 1322388"/>
                <a:gd name="connsiteY26" fmla="*/ 201703 h 285750"/>
                <a:gd name="connsiteX27" fmla="*/ 414315 w 1322388"/>
                <a:gd name="connsiteY27" fmla="*/ 199597 h 285750"/>
                <a:gd name="connsiteX28" fmla="*/ 417512 w 1322388"/>
                <a:gd name="connsiteY28" fmla="*/ 201703 h 285750"/>
                <a:gd name="connsiteX29" fmla="*/ 417512 w 1322388"/>
                <a:gd name="connsiteY29" fmla="*/ 187490 h 285750"/>
                <a:gd name="connsiteX30" fmla="*/ 412716 w 1322388"/>
                <a:gd name="connsiteY30" fmla="*/ 163274 h 285750"/>
                <a:gd name="connsiteX31" fmla="*/ 404191 w 1322388"/>
                <a:gd name="connsiteY31" fmla="*/ 141691 h 285750"/>
                <a:gd name="connsiteX32" fmla="*/ 391935 w 1322388"/>
                <a:gd name="connsiteY32" fmla="*/ 124319 h 285750"/>
                <a:gd name="connsiteX33" fmla="*/ 633137 w 1322388"/>
                <a:gd name="connsiteY33" fmla="*/ 0 h 285750"/>
                <a:gd name="connsiteX34" fmla="*/ 675487 w 1322388"/>
                <a:gd name="connsiteY34" fmla="*/ 0 h 285750"/>
                <a:gd name="connsiteX35" fmla="*/ 695604 w 1322388"/>
                <a:gd name="connsiteY35" fmla="*/ 2656 h 285750"/>
                <a:gd name="connsiteX36" fmla="*/ 722602 w 1322388"/>
                <a:gd name="connsiteY36" fmla="*/ 7436 h 285750"/>
                <a:gd name="connsiteX37" fmla="*/ 772893 w 1322388"/>
                <a:gd name="connsiteY37" fmla="*/ 24963 h 285750"/>
                <a:gd name="connsiteX38" fmla="*/ 820008 w 1322388"/>
                <a:gd name="connsiteY38" fmla="*/ 50458 h 285750"/>
                <a:gd name="connsiteX39" fmla="*/ 861829 w 1322388"/>
                <a:gd name="connsiteY39" fmla="*/ 83388 h 285750"/>
                <a:gd name="connsiteX40" fmla="*/ 880357 w 1322388"/>
                <a:gd name="connsiteY40" fmla="*/ 101978 h 285750"/>
                <a:gd name="connsiteX41" fmla="*/ 907885 w 1322388"/>
                <a:gd name="connsiteY41" fmla="*/ 83388 h 285750"/>
                <a:gd name="connsiteX42" fmla="*/ 965587 w 1322388"/>
                <a:gd name="connsiteY42" fmla="*/ 56300 h 285750"/>
                <a:gd name="connsiteX43" fmla="*/ 1027524 w 1322388"/>
                <a:gd name="connsiteY43" fmla="*/ 42491 h 285750"/>
                <a:gd name="connsiteX44" fmla="*/ 1089991 w 1322388"/>
                <a:gd name="connsiteY44" fmla="*/ 41960 h 285750"/>
                <a:gd name="connsiteX45" fmla="*/ 1150869 w 1322388"/>
                <a:gd name="connsiteY45" fmla="*/ 54176 h 285750"/>
                <a:gd name="connsiteX46" fmla="*/ 1208572 w 1322388"/>
                <a:gd name="connsiteY46" fmla="*/ 78608 h 285750"/>
                <a:gd name="connsiteX47" fmla="*/ 1259922 w 1322388"/>
                <a:gd name="connsiteY47" fmla="*/ 115787 h 285750"/>
                <a:gd name="connsiteX48" fmla="*/ 1303331 w 1322388"/>
                <a:gd name="connsiteY48" fmla="*/ 164652 h 285750"/>
                <a:gd name="connsiteX49" fmla="*/ 1320800 w 1322388"/>
                <a:gd name="connsiteY49" fmla="*/ 193864 h 285750"/>
                <a:gd name="connsiteX50" fmla="*/ 1322388 w 1322388"/>
                <a:gd name="connsiteY50" fmla="*/ 197582 h 285750"/>
                <a:gd name="connsiteX51" fmla="*/ 1319741 w 1322388"/>
                <a:gd name="connsiteY51" fmla="*/ 202893 h 285750"/>
                <a:gd name="connsiteX52" fmla="*/ 1314448 w 1322388"/>
                <a:gd name="connsiteY52" fmla="*/ 206080 h 285750"/>
                <a:gd name="connsiteX53" fmla="*/ 1308624 w 1322388"/>
                <a:gd name="connsiteY53" fmla="*/ 205549 h 285750"/>
                <a:gd name="connsiteX54" fmla="*/ 1305977 w 1322388"/>
                <a:gd name="connsiteY54" fmla="*/ 202362 h 285750"/>
                <a:gd name="connsiteX55" fmla="*/ 1287979 w 1322388"/>
                <a:gd name="connsiteY55" fmla="*/ 175805 h 285750"/>
                <a:gd name="connsiteX56" fmla="*/ 1245099 w 1322388"/>
                <a:gd name="connsiteY56" fmla="*/ 129597 h 285750"/>
                <a:gd name="connsiteX57" fmla="*/ 1196396 w 1322388"/>
                <a:gd name="connsiteY57" fmla="*/ 94542 h 285750"/>
                <a:gd name="connsiteX58" fmla="*/ 1142929 w 1322388"/>
                <a:gd name="connsiteY58" fmla="*/ 70641 h 285750"/>
                <a:gd name="connsiteX59" fmla="*/ 1086815 w 1322388"/>
                <a:gd name="connsiteY59" fmla="*/ 58425 h 285750"/>
                <a:gd name="connsiteX60" fmla="*/ 1029642 w 1322388"/>
                <a:gd name="connsiteY60" fmla="*/ 58425 h 285750"/>
                <a:gd name="connsiteX61" fmla="*/ 970881 w 1322388"/>
                <a:gd name="connsiteY61" fmla="*/ 69579 h 285750"/>
                <a:gd name="connsiteX62" fmla="*/ 914767 w 1322388"/>
                <a:gd name="connsiteY62" fmla="*/ 92948 h 285750"/>
                <a:gd name="connsiteX63" fmla="*/ 887239 w 1322388"/>
                <a:gd name="connsiteY63" fmla="*/ 109945 h 285750"/>
                <a:gd name="connsiteX64" fmla="*/ 898356 w 1322388"/>
                <a:gd name="connsiteY64" fmla="*/ 125348 h 285750"/>
                <a:gd name="connsiteX65" fmla="*/ 919002 w 1322388"/>
                <a:gd name="connsiteY65" fmla="*/ 157216 h 285750"/>
                <a:gd name="connsiteX66" fmla="*/ 927472 w 1322388"/>
                <a:gd name="connsiteY66" fmla="*/ 174743 h 285750"/>
                <a:gd name="connsiteX67" fmla="*/ 928001 w 1322388"/>
                <a:gd name="connsiteY67" fmla="*/ 180054 h 285750"/>
                <a:gd name="connsiteX68" fmla="*/ 925354 w 1322388"/>
                <a:gd name="connsiteY68" fmla="*/ 183772 h 285750"/>
                <a:gd name="connsiteX69" fmla="*/ 925884 w 1322388"/>
                <a:gd name="connsiteY69" fmla="*/ 194926 h 285750"/>
                <a:gd name="connsiteX70" fmla="*/ 916884 w 1322388"/>
                <a:gd name="connsiteY70" fmla="*/ 212985 h 285750"/>
                <a:gd name="connsiteX71" fmla="*/ 897826 w 1322388"/>
                <a:gd name="connsiteY71" fmla="*/ 224670 h 285750"/>
                <a:gd name="connsiteX72" fmla="*/ 875593 w 1322388"/>
                <a:gd name="connsiteY72" fmla="*/ 226263 h 285750"/>
                <a:gd name="connsiteX73" fmla="*/ 865005 w 1322388"/>
                <a:gd name="connsiteY73" fmla="*/ 220952 h 285750"/>
                <a:gd name="connsiteX74" fmla="*/ 857594 w 1322388"/>
                <a:gd name="connsiteY74" fmla="*/ 216172 h 285750"/>
                <a:gd name="connsiteX75" fmla="*/ 847536 w 1322388"/>
                <a:gd name="connsiteY75" fmla="*/ 204487 h 285750"/>
                <a:gd name="connsiteX76" fmla="*/ 839065 w 1322388"/>
                <a:gd name="connsiteY76" fmla="*/ 183772 h 285750"/>
                <a:gd name="connsiteX77" fmla="*/ 840654 w 1322388"/>
                <a:gd name="connsiteY77" fmla="*/ 153498 h 285750"/>
                <a:gd name="connsiteX78" fmla="*/ 854417 w 1322388"/>
                <a:gd name="connsiteY78" fmla="*/ 124285 h 285750"/>
                <a:gd name="connsiteX79" fmla="*/ 864476 w 1322388"/>
                <a:gd name="connsiteY79" fmla="*/ 113132 h 285750"/>
                <a:gd name="connsiteX80" fmla="*/ 845947 w 1322388"/>
                <a:gd name="connsiteY80" fmla="*/ 94011 h 285750"/>
                <a:gd name="connsiteX81" fmla="*/ 803068 w 1322388"/>
                <a:gd name="connsiteY81" fmla="*/ 61080 h 285750"/>
                <a:gd name="connsiteX82" fmla="*/ 757012 w 1322388"/>
                <a:gd name="connsiteY82" fmla="*/ 36648 h 285750"/>
                <a:gd name="connsiteX83" fmla="*/ 705133 w 1322388"/>
                <a:gd name="connsiteY83" fmla="*/ 20714 h 285750"/>
                <a:gd name="connsiteX84" fmla="*/ 676546 w 1322388"/>
                <a:gd name="connsiteY84" fmla="*/ 16465 h 285750"/>
                <a:gd name="connsiteX85" fmla="*/ 657489 w 1322388"/>
                <a:gd name="connsiteY85" fmla="*/ 14872 h 285750"/>
                <a:gd name="connsiteX86" fmla="*/ 619373 w 1322388"/>
                <a:gd name="connsiteY86" fmla="*/ 17527 h 285750"/>
                <a:gd name="connsiteX87" fmla="*/ 564847 w 1322388"/>
                <a:gd name="connsiteY87" fmla="*/ 28150 h 285750"/>
                <a:gd name="connsiteX88" fmla="*/ 457383 w 1322388"/>
                <a:gd name="connsiteY88" fmla="*/ 71703 h 285750"/>
                <a:gd name="connsiteX89" fmla="*/ 388564 w 1322388"/>
                <a:gd name="connsiteY89" fmla="*/ 105165 h 285750"/>
                <a:gd name="connsiteX90" fmla="*/ 398093 w 1322388"/>
                <a:gd name="connsiteY90" fmla="*/ 113663 h 285750"/>
                <a:gd name="connsiteX91" fmla="*/ 413974 w 1322388"/>
                <a:gd name="connsiteY91" fmla="*/ 134908 h 285750"/>
                <a:gd name="connsiteX92" fmla="*/ 423503 w 1322388"/>
                <a:gd name="connsiteY92" fmla="*/ 159340 h 285750"/>
                <a:gd name="connsiteX93" fmla="*/ 427738 w 1322388"/>
                <a:gd name="connsiteY93" fmla="*/ 189615 h 285750"/>
                <a:gd name="connsiteX94" fmla="*/ 426150 w 1322388"/>
                <a:gd name="connsiteY94" fmla="*/ 205549 h 285750"/>
                <a:gd name="connsiteX95" fmla="*/ 424562 w 1322388"/>
                <a:gd name="connsiteY95" fmla="*/ 209267 h 285750"/>
                <a:gd name="connsiteX96" fmla="*/ 417680 w 1322388"/>
                <a:gd name="connsiteY96" fmla="*/ 209267 h 285750"/>
                <a:gd name="connsiteX97" fmla="*/ 417151 w 1322388"/>
                <a:gd name="connsiteY97" fmla="*/ 205549 h 285750"/>
                <a:gd name="connsiteX98" fmla="*/ 410798 w 1322388"/>
                <a:gd name="connsiteY98" fmla="*/ 216703 h 285750"/>
                <a:gd name="connsiteX99" fmla="*/ 390152 w 1322388"/>
                <a:gd name="connsiteY99" fmla="*/ 230512 h 285750"/>
                <a:gd name="connsiteX100" fmla="*/ 366860 w 1322388"/>
                <a:gd name="connsiteY100" fmla="*/ 232106 h 285750"/>
                <a:gd name="connsiteX101" fmla="*/ 344626 w 1322388"/>
                <a:gd name="connsiteY101" fmla="*/ 220952 h 285750"/>
                <a:gd name="connsiteX102" fmla="*/ 336685 w 1322388"/>
                <a:gd name="connsiteY102" fmla="*/ 210860 h 285750"/>
                <a:gd name="connsiteX103" fmla="*/ 332450 w 1322388"/>
                <a:gd name="connsiteY103" fmla="*/ 202893 h 285750"/>
                <a:gd name="connsiteX104" fmla="*/ 327686 w 1322388"/>
                <a:gd name="connsiteY104" fmla="*/ 188553 h 285750"/>
                <a:gd name="connsiteX105" fmla="*/ 327686 w 1322388"/>
                <a:gd name="connsiteY105" fmla="*/ 166245 h 285750"/>
                <a:gd name="connsiteX106" fmla="*/ 339861 w 1322388"/>
                <a:gd name="connsiteY106" fmla="*/ 138095 h 285750"/>
                <a:gd name="connsiteX107" fmla="*/ 362095 w 1322388"/>
                <a:gd name="connsiteY107" fmla="*/ 117381 h 285750"/>
                <a:gd name="connsiteX108" fmla="*/ 376388 w 1322388"/>
                <a:gd name="connsiteY108" fmla="*/ 111538 h 285750"/>
                <a:gd name="connsiteX109" fmla="*/ 375859 w 1322388"/>
                <a:gd name="connsiteY109" fmla="*/ 110476 h 285750"/>
                <a:gd name="connsiteX110" fmla="*/ 366860 w 1322388"/>
                <a:gd name="connsiteY110" fmla="*/ 114725 h 285750"/>
                <a:gd name="connsiteX111" fmla="*/ 358390 w 1322388"/>
                <a:gd name="connsiteY111" fmla="*/ 118443 h 285750"/>
                <a:gd name="connsiteX112" fmla="*/ 355213 w 1322388"/>
                <a:gd name="connsiteY112" fmla="*/ 118974 h 285750"/>
                <a:gd name="connsiteX113" fmla="*/ 352037 w 1322388"/>
                <a:gd name="connsiteY113" fmla="*/ 114725 h 285750"/>
                <a:gd name="connsiteX114" fmla="*/ 354155 w 1322388"/>
                <a:gd name="connsiteY114" fmla="*/ 112069 h 285750"/>
                <a:gd name="connsiteX115" fmla="*/ 360507 w 1322388"/>
                <a:gd name="connsiteY115" fmla="*/ 108883 h 285750"/>
                <a:gd name="connsiteX116" fmla="*/ 367389 w 1322388"/>
                <a:gd name="connsiteY116" fmla="*/ 105165 h 285750"/>
                <a:gd name="connsiteX117" fmla="*/ 356801 w 1322388"/>
                <a:gd name="connsiteY117" fmla="*/ 99322 h 285750"/>
                <a:gd name="connsiteX118" fmla="*/ 332450 w 1322388"/>
                <a:gd name="connsiteY118" fmla="*/ 89762 h 285750"/>
                <a:gd name="connsiteX119" fmla="*/ 291688 w 1322388"/>
                <a:gd name="connsiteY119" fmla="*/ 83388 h 285750"/>
                <a:gd name="connsiteX120" fmla="*/ 234515 w 1322388"/>
                <a:gd name="connsiteY120" fmla="*/ 86044 h 285750"/>
                <a:gd name="connsiteX121" fmla="*/ 181577 w 1322388"/>
                <a:gd name="connsiteY121" fmla="*/ 99322 h 285750"/>
                <a:gd name="connsiteX122" fmla="*/ 157755 w 1322388"/>
                <a:gd name="connsiteY122" fmla="*/ 108883 h 285750"/>
                <a:gd name="connsiteX123" fmla="*/ 131286 w 1322388"/>
                <a:gd name="connsiteY123" fmla="*/ 122692 h 285750"/>
                <a:gd name="connsiteX124" fmla="*/ 84701 w 1322388"/>
                <a:gd name="connsiteY124" fmla="*/ 159340 h 285750"/>
                <a:gd name="connsiteX125" fmla="*/ 46586 w 1322388"/>
                <a:gd name="connsiteY125" fmla="*/ 203955 h 285750"/>
                <a:gd name="connsiteX126" fmla="*/ 17470 w 1322388"/>
                <a:gd name="connsiteY126" fmla="*/ 254944 h 285750"/>
                <a:gd name="connsiteX127" fmla="*/ 6882 w 1322388"/>
                <a:gd name="connsiteY127" fmla="*/ 283094 h 285750"/>
                <a:gd name="connsiteX128" fmla="*/ 4765 w 1322388"/>
                <a:gd name="connsiteY128" fmla="*/ 285750 h 285750"/>
                <a:gd name="connsiteX129" fmla="*/ 0 w 1322388"/>
                <a:gd name="connsiteY129" fmla="*/ 284157 h 285750"/>
                <a:gd name="connsiteX130" fmla="*/ 0 w 1322388"/>
                <a:gd name="connsiteY130" fmla="*/ 280970 h 285750"/>
                <a:gd name="connsiteX131" fmla="*/ 6353 w 1322388"/>
                <a:gd name="connsiteY131" fmla="*/ 261849 h 285750"/>
                <a:gd name="connsiteX132" fmla="*/ 22234 w 1322388"/>
                <a:gd name="connsiteY132" fmla="*/ 225201 h 285750"/>
                <a:gd name="connsiteX133" fmla="*/ 41821 w 1322388"/>
                <a:gd name="connsiteY133" fmla="*/ 191739 h 285750"/>
                <a:gd name="connsiteX134" fmla="*/ 67231 w 1322388"/>
                <a:gd name="connsiteY134" fmla="*/ 160402 h 285750"/>
                <a:gd name="connsiteX135" fmla="*/ 95288 w 1322388"/>
                <a:gd name="connsiteY135" fmla="*/ 132784 h 285750"/>
                <a:gd name="connsiteX136" fmla="*/ 127581 w 1322388"/>
                <a:gd name="connsiteY136" fmla="*/ 109945 h 285750"/>
                <a:gd name="connsiteX137" fmla="*/ 162520 w 1322388"/>
                <a:gd name="connsiteY137" fmla="*/ 90824 h 285750"/>
                <a:gd name="connsiteX138" fmla="*/ 199576 w 1322388"/>
                <a:gd name="connsiteY138" fmla="*/ 76483 h 285750"/>
                <a:gd name="connsiteX139" fmla="*/ 219692 w 1322388"/>
                <a:gd name="connsiteY139" fmla="*/ 71703 h 285750"/>
                <a:gd name="connsiteX140" fmla="*/ 239279 w 1322388"/>
                <a:gd name="connsiteY140" fmla="*/ 67985 h 285750"/>
                <a:gd name="connsiteX141" fmla="*/ 282159 w 1322388"/>
                <a:gd name="connsiteY141" fmla="*/ 66392 h 285750"/>
                <a:gd name="connsiteX142" fmla="*/ 323980 w 1322388"/>
                <a:gd name="connsiteY142" fmla="*/ 73297 h 285750"/>
                <a:gd name="connsiteX143" fmla="*/ 362625 w 1322388"/>
                <a:gd name="connsiteY143" fmla="*/ 87637 h 285750"/>
                <a:gd name="connsiteX144" fmla="*/ 379565 w 1322388"/>
                <a:gd name="connsiteY144" fmla="*/ 98260 h 285750"/>
                <a:gd name="connsiteX145" fmla="*/ 416092 w 1322388"/>
                <a:gd name="connsiteY145" fmla="*/ 77546 h 285750"/>
                <a:gd name="connsiteX146" fmla="*/ 492322 w 1322388"/>
                <a:gd name="connsiteY146" fmla="*/ 39835 h 285750"/>
                <a:gd name="connsiteX147" fmla="*/ 551613 w 1322388"/>
                <a:gd name="connsiteY147" fmla="*/ 16465 h 285750"/>
                <a:gd name="connsiteX148" fmla="*/ 592375 w 1322388"/>
                <a:gd name="connsiteY148" fmla="*/ 5843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22388" h="285750">
                  <a:moveTo>
                    <a:pt x="874547" y="123825"/>
                  </a:moveTo>
                  <a:lnTo>
                    <a:pt x="865104" y="137666"/>
                  </a:lnTo>
                  <a:lnTo>
                    <a:pt x="856711" y="159492"/>
                  </a:lnTo>
                  <a:lnTo>
                    <a:pt x="855662" y="175994"/>
                  </a:lnTo>
                  <a:lnTo>
                    <a:pt x="857236" y="183979"/>
                  </a:lnTo>
                  <a:lnTo>
                    <a:pt x="862482" y="195690"/>
                  </a:lnTo>
                  <a:lnTo>
                    <a:pt x="876120" y="208466"/>
                  </a:lnTo>
                  <a:lnTo>
                    <a:pt x="887661" y="212725"/>
                  </a:lnTo>
                  <a:lnTo>
                    <a:pt x="894480" y="211660"/>
                  </a:lnTo>
                  <a:lnTo>
                    <a:pt x="902349" y="207934"/>
                  </a:lnTo>
                  <a:lnTo>
                    <a:pt x="914938" y="193561"/>
                  </a:lnTo>
                  <a:lnTo>
                    <a:pt x="915987" y="183979"/>
                  </a:lnTo>
                  <a:lnTo>
                    <a:pt x="915463" y="183447"/>
                  </a:lnTo>
                  <a:lnTo>
                    <a:pt x="914938" y="182914"/>
                  </a:lnTo>
                  <a:lnTo>
                    <a:pt x="896578" y="151507"/>
                  </a:lnTo>
                  <a:close/>
                  <a:moveTo>
                    <a:pt x="384474" y="117475"/>
                  </a:moveTo>
                  <a:lnTo>
                    <a:pt x="383409" y="120107"/>
                  </a:lnTo>
                  <a:lnTo>
                    <a:pt x="381277" y="122213"/>
                  </a:lnTo>
                  <a:lnTo>
                    <a:pt x="364226" y="134321"/>
                  </a:lnTo>
                  <a:lnTo>
                    <a:pt x="345042" y="158536"/>
                  </a:lnTo>
                  <a:lnTo>
                    <a:pt x="341312" y="178014"/>
                  </a:lnTo>
                  <a:lnTo>
                    <a:pt x="343444" y="189069"/>
                  </a:lnTo>
                  <a:lnTo>
                    <a:pt x="347707" y="200124"/>
                  </a:lnTo>
                  <a:lnTo>
                    <a:pt x="363693" y="214337"/>
                  </a:lnTo>
                  <a:lnTo>
                    <a:pt x="384474" y="219075"/>
                  </a:lnTo>
                  <a:lnTo>
                    <a:pt x="404191" y="211705"/>
                  </a:lnTo>
                  <a:lnTo>
                    <a:pt x="411118" y="201703"/>
                  </a:lnTo>
                  <a:lnTo>
                    <a:pt x="414315" y="199597"/>
                  </a:lnTo>
                  <a:lnTo>
                    <a:pt x="417512" y="201703"/>
                  </a:lnTo>
                  <a:lnTo>
                    <a:pt x="417512" y="187490"/>
                  </a:lnTo>
                  <a:lnTo>
                    <a:pt x="412716" y="163274"/>
                  </a:lnTo>
                  <a:lnTo>
                    <a:pt x="404191" y="141691"/>
                  </a:lnTo>
                  <a:lnTo>
                    <a:pt x="391935" y="124319"/>
                  </a:lnTo>
                  <a:close/>
                  <a:moveTo>
                    <a:pt x="633137" y="0"/>
                  </a:moveTo>
                  <a:lnTo>
                    <a:pt x="675487" y="0"/>
                  </a:lnTo>
                  <a:lnTo>
                    <a:pt x="695604" y="2656"/>
                  </a:lnTo>
                  <a:lnTo>
                    <a:pt x="722602" y="7436"/>
                  </a:lnTo>
                  <a:lnTo>
                    <a:pt x="772893" y="24963"/>
                  </a:lnTo>
                  <a:lnTo>
                    <a:pt x="820008" y="50458"/>
                  </a:lnTo>
                  <a:lnTo>
                    <a:pt x="861829" y="83388"/>
                  </a:lnTo>
                  <a:lnTo>
                    <a:pt x="880357" y="101978"/>
                  </a:lnTo>
                  <a:lnTo>
                    <a:pt x="907885" y="83388"/>
                  </a:lnTo>
                  <a:lnTo>
                    <a:pt x="965587" y="56300"/>
                  </a:lnTo>
                  <a:lnTo>
                    <a:pt x="1027524" y="42491"/>
                  </a:lnTo>
                  <a:lnTo>
                    <a:pt x="1089991" y="41960"/>
                  </a:lnTo>
                  <a:lnTo>
                    <a:pt x="1150869" y="54176"/>
                  </a:lnTo>
                  <a:lnTo>
                    <a:pt x="1208572" y="78608"/>
                  </a:lnTo>
                  <a:lnTo>
                    <a:pt x="1259922" y="115787"/>
                  </a:lnTo>
                  <a:lnTo>
                    <a:pt x="1303331" y="164652"/>
                  </a:lnTo>
                  <a:lnTo>
                    <a:pt x="1320800" y="193864"/>
                  </a:lnTo>
                  <a:lnTo>
                    <a:pt x="1322388" y="197582"/>
                  </a:lnTo>
                  <a:lnTo>
                    <a:pt x="1319741" y="202893"/>
                  </a:lnTo>
                  <a:lnTo>
                    <a:pt x="1314448" y="206080"/>
                  </a:lnTo>
                  <a:lnTo>
                    <a:pt x="1308624" y="205549"/>
                  </a:lnTo>
                  <a:lnTo>
                    <a:pt x="1305977" y="202362"/>
                  </a:lnTo>
                  <a:lnTo>
                    <a:pt x="1287979" y="175805"/>
                  </a:lnTo>
                  <a:lnTo>
                    <a:pt x="1245099" y="129597"/>
                  </a:lnTo>
                  <a:lnTo>
                    <a:pt x="1196396" y="94542"/>
                  </a:lnTo>
                  <a:lnTo>
                    <a:pt x="1142929" y="70641"/>
                  </a:lnTo>
                  <a:lnTo>
                    <a:pt x="1086815" y="58425"/>
                  </a:lnTo>
                  <a:lnTo>
                    <a:pt x="1029642" y="58425"/>
                  </a:lnTo>
                  <a:lnTo>
                    <a:pt x="970881" y="69579"/>
                  </a:lnTo>
                  <a:lnTo>
                    <a:pt x="914767" y="92948"/>
                  </a:lnTo>
                  <a:lnTo>
                    <a:pt x="887239" y="109945"/>
                  </a:lnTo>
                  <a:lnTo>
                    <a:pt x="898356" y="125348"/>
                  </a:lnTo>
                  <a:lnTo>
                    <a:pt x="919002" y="157216"/>
                  </a:lnTo>
                  <a:lnTo>
                    <a:pt x="927472" y="174743"/>
                  </a:lnTo>
                  <a:lnTo>
                    <a:pt x="928001" y="180054"/>
                  </a:lnTo>
                  <a:lnTo>
                    <a:pt x="925354" y="183772"/>
                  </a:lnTo>
                  <a:lnTo>
                    <a:pt x="925884" y="194926"/>
                  </a:lnTo>
                  <a:lnTo>
                    <a:pt x="916884" y="212985"/>
                  </a:lnTo>
                  <a:lnTo>
                    <a:pt x="897826" y="224670"/>
                  </a:lnTo>
                  <a:lnTo>
                    <a:pt x="875593" y="226263"/>
                  </a:lnTo>
                  <a:lnTo>
                    <a:pt x="865005" y="220952"/>
                  </a:lnTo>
                  <a:lnTo>
                    <a:pt x="857594" y="216172"/>
                  </a:lnTo>
                  <a:lnTo>
                    <a:pt x="847536" y="204487"/>
                  </a:lnTo>
                  <a:lnTo>
                    <a:pt x="839065" y="183772"/>
                  </a:lnTo>
                  <a:lnTo>
                    <a:pt x="840654" y="153498"/>
                  </a:lnTo>
                  <a:lnTo>
                    <a:pt x="854417" y="124285"/>
                  </a:lnTo>
                  <a:lnTo>
                    <a:pt x="864476" y="113132"/>
                  </a:lnTo>
                  <a:lnTo>
                    <a:pt x="845947" y="94011"/>
                  </a:lnTo>
                  <a:lnTo>
                    <a:pt x="803068" y="61080"/>
                  </a:lnTo>
                  <a:lnTo>
                    <a:pt x="757012" y="36648"/>
                  </a:lnTo>
                  <a:lnTo>
                    <a:pt x="705133" y="20714"/>
                  </a:lnTo>
                  <a:lnTo>
                    <a:pt x="676546" y="16465"/>
                  </a:lnTo>
                  <a:lnTo>
                    <a:pt x="657489" y="14872"/>
                  </a:lnTo>
                  <a:lnTo>
                    <a:pt x="619373" y="17527"/>
                  </a:lnTo>
                  <a:lnTo>
                    <a:pt x="564847" y="28150"/>
                  </a:lnTo>
                  <a:lnTo>
                    <a:pt x="457383" y="71703"/>
                  </a:lnTo>
                  <a:lnTo>
                    <a:pt x="388564" y="105165"/>
                  </a:lnTo>
                  <a:lnTo>
                    <a:pt x="398093" y="113663"/>
                  </a:lnTo>
                  <a:lnTo>
                    <a:pt x="413974" y="134908"/>
                  </a:lnTo>
                  <a:lnTo>
                    <a:pt x="423503" y="159340"/>
                  </a:lnTo>
                  <a:lnTo>
                    <a:pt x="427738" y="189615"/>
                  </a:lnTo>
                  <a:lnTo>
                    <a:pt x="426150" y="205549"/>
                  </a:lnTo>
                  <a:lnTo>
                    <a:pt x="424562" y="209267"/>
                  </a:lnTo>
                  <a:lnTo>
                    <a:pt x="417680" y="209267"/>
                  </a:lnTo>
                  <a:lnTo>
                    <a:pt x="417151" y="205549"/>
                  </a:lnTo>
                  <a:lnTo>
                    <a:pt x="410798" y="216703"/>
                  </a:lnTo>
                  <a:lnTo>
                    <a:pt x="390152" y="230512"/>
                  </a:lnTo>
                  <a:lnTo>
                    <a:pt x="366860" y="232106"/>
                  </a:lnTo>
                  <a:lnTo>
                    <a:pt x="344626" y="220952"/>
                  </a:lnTo>
                  <a:lnTo>
                    <a:pt x="336685" y="210860"/>
                  </a:lnTo>
                  <a:lnTo>
                    <a:pt x="332450" y="202893"/>
                  </a:lnTo>
                  <a:lnTo>
                    <a:pt x="327686" y="188553"/>
                  </a:lnTo>
                  <a:lnTo>
                    <a:pt x="327686" y="166245"/>
                  </a:lnTo>
                  <a:lnTo>
                    <a:pt x="339861" y="138095"/>
                  </a:lnTo>
                  <a:lnTo>
                    <a:pt x="362095" y="117381"/>
                  </a:lnTo>
                  <a:lnTo>
                    <a:pt x="376388" y="111538"/>
                  </a:lnTo>
                  <a:lnTo>
                    <a:pt x="375859" y="110476"/>
                  </a:lnTo>
                  <a:lnTo>
                    <a:pt x="366860" y="114725"/>
                  </a:lnTo>
                  <a:lnTo>
                    <a:pt x="358390" y="118443"/>
                  </a:lnTo>
                  <a:lnTo>
                    <a:pt x="355213" y="118974"/>
                  </a:lnTo>
                  <a:lnTo>
                    <a:pt x="352037" y="114725"/>
                  </a:lnTo>
                  <a:lnTo>
                    <a:pt x="354155" y="112069"/>
                  </a:lnTo>
                  <a:lnTo>
                    <a:pt x="360507" y="108883"/>
                  </a:lnTo>
                  <a:lnTo>
                    <a:pt x="367389" y="105165"/>
                  </a:lnTo>
                  <a:lnTo>
                    <a:pt x="356801" y="99322"/>
                  </a:lnTo>
                  <a:lnTo>
                    <a:pt x="332450" y="89762"/>
                  </a:lnTo>
                  <a:lnTo>
                    <a:pt x="291688" y="83388"/>
                  </a:lnTo>
                  <a:lnTo>
                    <a:pt x="234515" y="86044"/>
                  </a:lnTo>
                  <a:lnTo>
                    <a:pt x="181577" y="99322"/>
                  </a:lnTo>
                  <a:lnTo>
                    <a:pt x="157755" y="108883"/>
                  </a:lnTo>
                  <a:lnTo>
                    <a:pt x="131286" y="122692"/>
                  </a:lnTo>
                  <a:lnTo>
                    <a:pt x="84701" y="159340"/>
                  </a:lnTo>
                  <a:lnTo>
                    <a:pt x="46586" y="203955"/>
                  </a:lnTo>
                  <a:lnTo>
                    <a:pt x="17470" y="254944"/>
                  </a:lnTo>
                  <a:lnTo>
                    <a:pt x="6882" y="283094"/>
                  </a:lnTo>
                  <a:lnTo>
                    <a:pt x="4765" y="285750"/>
                  </a:lnTo>
                  <a:lnTo>
                    <a:pt x="0" y="284157"/>
                  </a:lnTo>
                  <a:lnTo>
                    <a:pt x="0" y="280970"/>
                  </a:lnTo>
                  <a:lnTo>
                    <a:pt x="6353" y="261849"/>
                  </a:lnTo>
                  <a:lnTo>
                    <a:pt x="22234" y="225201"/>
                  </a:lnTo>
                  <a:lnTo>
                    <a:pt x="41821" y="191739"/>
                  </a:lnTo>
                  <a:lnTo>
                    <a:pt x="67231" y="160402"/>
                  </a:lnTo>
                  <a:lnTo>
                    <a:pt x="95288" y="132784"/>
                  </a:lnTo>
                  <a:lnTo>
                    <a:pt x="127581" y="109945"/>
                  </a:lnTo>
                  <a:lnTo>
                    <a:pt x="162520" y="90824"/>
                  </a:lnTo>
                  <a:lnTo>
                    <a:pt x="199576" y="76483"/>
                  </a:lnTo>
                  <a:lnTo>
                    <a:pt x="219692" y="71703"/>
                  </a:lnTo>
                  <a:lnTo>
                    <a:pt x="239279" y="67985"/>
                  </a:lnTo>
                  <a:lnTo>
                    <a:pt x="282159" y="66392"/>
                  </a:lnTo>
                  <a:lnTo>
                    <a:pt x="323980" y="73297"/>
                  </a:lnTo>
                  <a:lnTo>
                    <a:pt x="362625" y="87637"/>
                  </a:lnTo>
                  <a:lnTo>
                    <a:pt x="379565" y="98260"/>
                  </a:lnTo>
                  <a:lnTo>
                    <a:pt x="416092" y="77546"/>
                  </a:lnTo>
                  <a:lnTo>
                    <a:pt x="492322" y="39835"/>
                  </a:lnTo>
                  <a:lnTo>
                    <a:pt x="551613" y="16465"/>
                  </a:lnTo>
                  <a:lnTo>
                    <a:pt x="592375" y="5843"/>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fr-FR" sz="2800" dirty="0"/>
            </a:p>
          </p:txBody>
        </p:sp>
        <p:sp>
          <p:nvSpPr>
            <p:cNvPr id="9" name="Freeform 56">
              <a:extLst>
                <a:ext uri="{FF2B5EF4-FFF2-40B4-BE49-F238E27FC236}">
                  <a16:creationId xmlns:a16="http://schemas.microsoft.com/office/drawing/2014/main" id="{D0B07F9E-A43E-1EBE-339A-334016B5D2B9}"/>
                </a:ext>
              </a:extLst>
            </p:cNvPr>
            <p:cNvSpPr>
              <a:spLocks/>
            </p:cNvSpPr>
            <p:nvPr/>
          </p:nvSpPr>
          <p:spPr bwMode="auto">
            <a:xfrm>
              <a:off x="4077361" y="622360"/>
              <a:ext cx="1231453" cy="742255"/>
            </a:xfrm>
            <a:custGeom>
              <a:avLst/>
              <a:gdLst>
                <a:gd name="T0" fmla="*/ 2481 w 2517"/>
                <a:gd name="T1" fmla="*/ 586 h 1517"/>
                <a:gd name="T2" fmla="*/ 2401 w 2517"/>
                <a:gd name="T3" fmla="*/ 432 h 1517"/>
                <a:gd name="T4" fmla="*/ 2283 w 2517"/>
                <a:gd name="T5" fmla="*/ 311 h 1517"/>
                <a:gd name="T6" fmla="*/ 2137 w 2517"/>
                <a:gd name="T7" fmla="*/ 220 h 1517"/>
                <a:gd name="T8" fmla="*/ 2013 w 2517"/>
                <a:gd name="T9" fmla="*/ 170 h 1517"/>
                <a:gd name="T10" fmla="*/ 1701 w 2517"/>
                <a:gd name="T11" fmla="*/ 87 h 1517"/>
                <a:gd name="T12" fmla="*/ 1271 w 2517"/>
                <a:gd name="T13" fmla="*/ 19 h 1517"/>
                <a:gd name="T14" fmla="*/ 1081 w 2517"/>
                <a:gd name="T15" fmla="*/ 3 h 1517"/>
                <a:gd name="T16" fmla="*/ 715 w 2517"/>
                <a:gd name="T17" fmla="*/ 12 h 1517"/>
                <a:gd name="T18" fmla="*/ 405 w 2517"/>
                <a:gd name="T19" fmla="*/ 84 h 1517"/>
                <a:gd name="T20" fmla="*/ 254 w 2517"/>
                <a:gd name="T21" fmla="*/ 161 h 1517"/>
                <a:gd name="T22" fmla="*/ 133 w 2517"/>
                <a:gd name="T23" fmla="*/ 271 h 1517"/>
                <a:gd name="T24" fmla="*/ 51 w 2517"/>
                <a:gd name="T25" fmla="*/ 418 h 1517"/>
                <a:gd name="T26" fmla="*/ 23 w 2517"/>
                <a:gd name="T27" fmla="*/ 556 h 1517"/>
                <a:gd name="T28" fmla="*/ 1 w 2517"/>
                <a:gd name="T29" fmla="*/ 675 h 1517"/>
                <a:gd name="T30" fmla="*/ 7 w 2517"/>
                <a:gd name="T31" fmla="*/ 838 h 1517"/>
                <a:gd name="T32" fmla="*/ 54 w 2517"/>
                <a:gd name="T33" fmla="*/ 997 h 1517"/>
                <a:gd name="T34" fmla="*/ 142 w 2517"/>
                <a:gd name="T35" fmla="*/ 1148 h 1517"/>
                <a:gd name="T36" fmla="*/ 205 w 2517"/>
                <a:gd name="T37" fmla="*/ 1219 h 1517"/>
                <a:gd name="T38" fmla="*/ 361 w 2517"/>
                <a:gd name="T39" fmla="*/ 1333 h 1517"/>
                <a:gd name="T40" fmla="*/ 585 w 2517"/>
                <a:gd name="T41" fmla="*/ 1420 h 1517"/>
                <a:gd name="T42" fmla="*/ 870 w 2517"/>
                <a:gd name="T43" fmla="*/ 1475 h 1517"/>
                <a:gd name="T44" fmla="*/ 1196 w 2517"/>
                <a:gd name="T45" fmla="*/ 1510 h 1517"/>
                <a:gd name="T46" fmla="*/ 1632 w 2517"/>
                <a:gd name="T47" fmla="*/ 1508 h 1517"/>
                <a:gd name="T48" fmla="*/ 1823 w 2517"/>
                <a:gd name="T49" fmla="*/ 1484 h 1517"/>
                <a:gd name="T50" fmla="*/ 2107 w 2517"/>
                <a:gd name="T51" fmla="*/ 1402 h 1517"/>
                <a:gd name="T52" fmla="*/ 2254 w 2517"/>
                <a:gd name="T53" fmla="*/ 1320 h 1517"/>
                <a:gd name="T54" fmla="*/ 2349 w 2517"/>
                <a:gd name="T55" fmla="*/ 1236 h 1517"/>
                <a:gd name="T56" fmla="*/ 2424 w 2517"/>
                <a:gd name="T57" fmla="*/ 1138 h 1517"/>
                <a:gd name="T58" fmla="*/ 2490 w 2517"/>
                <a:gd name="T59" fmla="*/ 992 h 1517"/>
                <a:gd name="T60" fmla="*/ 2517 w 2517"/>
                <a:gd name="T61" fmla="*/ 832 h 1517"/>
                <a:gd name="T62" fmla="*/ 2504 w 2517"/>
                <a:gd name="T63" fmla="*/ 671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7" h="1517">
                  <a:moveTo>
                    <a:pt x="2494" y="631"/>
                  </a:moveTo>
                  <a:lnTo>
                    <a:pt x="2481" y="586"/>
                  </a:lnTo>
                  <a:lnTo>
                    <a:pt x="2445" y="505"/>
                  </a:lnTo>
                  <a:lnTo>
                    <a:pt x="2401" y="432"/>
                  </a:lnTo>
                  <a:lnTo>
                    <a:pt x="2346" y="369"/>
                  </a:lnTo>
                  <a:lnTo>
                    <a:pt x="2283" y="311"/>
                  </a:lnTo>
                  <a:lnTo>
                    <a:pt x="2214" y="262"/>
                  </a:lnTo>
                  <a:lnTo>
                    <a:pt x="2137" y="220"/>
                  </a:lnTo>
                  <a:lnTo>
                    <a:pt x="2057" y="184"/>
                  </a:lnTo>
                  <a:lnTo>
                    <a:pt x="2013" y="170"/>
                  </a:lnTo>
                  <a:lnTo>
                    <a:pt x="1911" y="138"/>
                  </a:lnTo>
                  <a:lnTo>
                    <a:pt x="1701" y="87"/>
                  </a:lnTo>
                  <a:lnTo>
                    <a:pt x="1487" y="48"/>
                  </a:lnTo>
                  <a:lnTo>
                    <a:pt x="1271" y="19"/>
                  </a:lnTo>
                  <a:lnTo>
                    <a:pt x="1164" y="9"/>
                  </a:lnTo>
                  <a:lnTo>
                    <a:pt x="1081" y="3"/>
                  </a:lnTo>
                  <a:lnTo>
                    <a:pt x="901" y="0"/>
                  </a:lnTo>
                  <a:lnTo>
                    <a:pt x="715" y="12"/>
                  </a:lnTo>
                  <a:lnTo>
                    <a:pt x="534" y="43"/>
                  </a:lnTo>
                  <a:lnTo>
                    <a:pt x="405" y="84"/>
                  </a:lnTo>
                  <a:lnTo>
                    <a:pt x="326" y="118"/>
                  </a:lnTo>
                  <a:lnTo>
                    <a:pt x="254" y="161"/>
                  </a:lnTo>
                  <a:lnTo>
                    <a:pt x="190" y="212"/>
                  </a:lnTo>
                  <a:lnTo>
                    <a:pt x="133" y="271"/>
                  </a:lnTo>
                  <a:lnTo>
                    <a:pt x="86" y="340"/>
                  </a:lnTo>
                  <a:lnTo>
                    <a:pt x="51" y="418"/>
                  </a:lnTo>
                  <a:lnTo>
                    <a:pt x="28" y="507"/>
                  </a:lnTo>
                  <a:lnTo>
                    <a:pt x="23" y="556"/>
                  </a:lnTo>
                  <a:lnTo>
                    <a:pt x="13" y="595"/>
                  </a:lnTo>
                  <a:lnTo>
                    <a:pt x="1" y="675"/>
                  </a:lnTo>
                  <a:lnTo>
                    <a:pt x="0" y="756"/>
                  </a:lnTo>
                  <a:lnTo>
                    <a:pt x="7" y="838"/>
                  </a:lnTo>
                  <a:lnTo>
                    <a:pt x="25" y="918"/>
                  </a:lnTo>
                  <a:lnTo>
                    <a:pt x="54" y="997"/>
                  </a:lnTo>
                  <a:lnTo>
                    <a:pt x="93" y="1075"/>
                  </a:lnTo>
                  <a:lnTo>
                    <a:pt x="142" y="1148"/>
                  </a:lnTo>
                  <a:lnTo>
                    <a:pt x="172" y="1183"/>
                  </a:lnTo>
                  <a:lnTo>
                    <a:pt x="205" y="1219"/>
                  </a:lnTo>
                  <a:lnTo>
                    <a:pt x="280" y="1281"/>
                  </a:lnTo>
                  <a:lnTo>
                    <a:pt x="361" y="1333"/>
                  </a:lnTo>
                  <a:lnTo>
                    <a:pt x="449" y="1373"/>
                  </a:lnTo>
                  <a:lnTo>
                    <a:pt x="585" y="1420"/>
                  </a:lnTo>
                  <a:lnTo>
                    <a:pt x="775" y="1462"/>
                  </a:lnTo>
                  <a:lnTo>
                    <a:pt x="870" y="1475"/>
                  </a:lnTo>
                  <a:lnTo>
                    <a:pt x="978" y="1491"/>
                  </a:lnTo>
                  <a:lnTo>
                    <a:pt x="1196" y="1510"/>
                  </a:lnTo>
                  <a:lnTo>
                    <a:pt x="1413" y="1517"/>
                  </a:lnTo>
                  <a:lnTo>
                    <a:pt x="1632" y="1508"/>
                  </a:lnTo>
                  <a:lnTo>
                    <a:pt x="1740" y="1495"/>
                  </a:lnTo>
                  <a:lnTo>
                    <a:pt x="1823" y="1484"/>
                  </a:lnTo>
                  <a:lnTo>
                    <a:pt x="1988" y="1446"/>
                  </a:lnTo>
                  <a:lnTo>
                    <a:pt x="2107" y="1402"/>
                  </a:lnTo>
                  <a:lnTo>
                    <a:pt x="2182" y="1364"/>
                  </a:lnTo>
                  <a:lnTo>
                    <a:pt x="2254" y="1320"/>
                  </a:lnTo>
                  <a:lnTo>
                    <a:pt x="2319" y="1266"/>
                  </a:lnTo>
                  <a:lnTo>
                    <a:pt x="2349" y="1236"/>
                  </a:lnTo>
                  <a:lnTo>
                    <a:pt x="2376" y="1206"/>
                  </a:lnTo>
                  <a:lnTo>
                    <a:pt x="2424" y="1138"/>
                  </a:lnTo>
                  <a:lnTo>
                    <a:pt x="2463" y="1068"/>
                  </a:lnTo>
                  <a:lnTo>
                    <a:pt x="2490" y="992"/>
                  </a:lnTo>
                  <a:lnTo>
                    <a:pt x="2509" y="913"/>
                  </a:lnTo>
                  <a:lnTo>
                    <a:pt x="2517" y="832"/>
                  </a:lnTo>
                  <a:lnTo>
                    <a:pt x="2516" y="751"/>
                  </a:lnTo>
                  <a:lnTo>
                    <a:pt x="2504" y="671"/>
                  </a:lnTo>
                  <a:lnTo>
                    <a:pt x="2494" y="631"/>
                  </a:lnTo>
                  <a:close/>
                </a:path>
              </a:pathLst>
            </a:custGeom>
            <a:solidFill>
              <a:srgbClr val="168489"/>
            </a:solidFill>
            <a:ln>
              <a:noFill/>
            </a:ln>
          </p:spPr>
          <p:txBody>
            <a:bodyPr vert="horz" wrap="square" lIns="91440" tIns="45720" rIns="91440" bIns="45720" numCol="1" anchor="ctr" anchorCtr="0" compatLnSpc="1">
              <a:prstTxWarp prst="textNoShape">
                <a:avLst/>
              </a:prstTxWarp>
            </a:bodyPr>
            <a:lstStyle/>
            <a:p>
              <a:pPr algn="ctr">
                <a:lnSpc>
                  <a:spcPct val="115000"/>
                </a:lnSpc>
                <a:buNone/>
              </a:pPr>
              <a:r>
                <a:rPr lang="en-US" sz="3200" b="1" kern="1200" cap="all" dirty="0">
                  <a:solidFill>
                    <a:srgbClr val="FFFFFF"/>
                  </a:solidFill>
                  <a:effectLst/>
                  <a:latin typeface="Calibri" panose="020F0502020204030204" pitchFamily="34" charset="0"/>
                  <a:ea typeface="Calibri" panose="020F0502020204030204" pitchFamily="34" charset="0"/>
                  <a:cs typeface="Arial" panose="020B0604020202020204" pitchFamily="34" charset="0"/>
                </a:rPr>
                <a:t>01</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TextBox 22">
              <a:extLst>
                <a:ext uri="{FF2B5EF4-FFF2-40B4-BE49-F238E27FC236}">
                  <a16:creationId xmlns:a16="http://schemas.microsoft.com/office/drawing/2014/main" id="{01A263AC-73B6-A1F7-B65C-71683A6FCDF1}"/>
                </a:ext>
              </a:extLst>
            </p:cNvPr>
            <p:cNvSpPr txBox="1"/>
            <p:nvPr/>
          </p:nvSpPr>
          <p:spPr>
            <a:xfrm>
              <a:off x="5453766" y="0"/>
              <a:ext cx="2971211" cy="1097772"/>
            </a:xfrm>
            <a:prstGeom prst="rect">
              <a:avLst/>
            </a:prstGeom>
            <a:noFill/>
          </p:spPr>
          <p:txBody>
            <a:bodyPr wrap="square" lIns="0" rIns="0" rtlCol="0" anchor="ctr">
              <a:noAutofit/>
            </a:bodyPr>
            <a:lstStyle/>
            <a:p>
              <a:pPr algn="ctr">
                <a:lnSpc>
                  <a:spcPct val="115000"/>
                </a:lnSpc>
                <a:buNone/>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المشكلة أو السؤال</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3" name="Group 30">
            <a:extLst>
              <a:ext uri="{FF2B5EF4-FFF2-40B4-BE49-F238E27FC236}">
                <a16:creationId xmlns:a16="http://schemas.microsoft.com/office/drawing/2014/main" id="{43C37A0A-C696-671E-82FD-2A43749D4851}"/>
              </a:ext>
            </a:extLst>
          </p:cNvPr>
          <p:cNvGrpSpPr/>
          <p:nvPr/>
        </p:nvGrpSpPr>
        <p:grpSpPr>
          <a:xfrm>
            <a:off x="190947" y="1101684"/>
            <a:ext cx="5696258" cy="2292190"/>
            <a:chOff x="0" y="12266"/>
            <a:chExt cx="5358376" cy="2156223"/>
          </a:xfrm>
        </p:grpSpPr>
        <p:sp>
          <p:nvSpPr>
            <p:cNvPr id="24" name="Freeform: Shape 10">
              <a:extLst>
                <a:ext uri="{FF2B5EF4-FFF2-40B4-BE49-F238E27FC236}">
                  <a16:creationId xmlns:a16="http://schemas.microsoft.com/office/drawing/2014/main" id="{A2091E47-A2D5-E4F9-A9EC-BDDAC774A758}"/>
                </a:ext>
              </a:extLst>
            </p:cNvPr>
            <p:cNvSpPr>
              <a:spLocks/>
            </p:cNvSpPr>
            <p:nvPr/>
          </p:nvSpPr>
          <p:spPr bwMode="auto">
            <a:xfrm>
              <a:off x="3258008" y="958289"/>
              <a:ext cx="889464" cy="1210200"/>
            </a:xfrm>
            <a:custGeom>
              <a:avLst/>
              <a:gdLst>
                <a:gd name="connsiteX0" fmla="*/ 452967 w 962025"/>
                <a:gd name="connsiteY0" fmla="*/ 989012 h 1309688"/>
                <a:gd name="connsiteX1" fmla="*/ 442912 w 962025"/>
                <a:gd name="connsiteY1" fmla="*/ 990590 h 1309688"/>
                <a:gd name="connsiteX2" fmla="*/ 443971 w 962025"/>
                <a:gd name="connsiteY2" fmla="*/ 994271 h 1309688"/>
                <a:gd name="connsiteX3" fmla="*/ 440796 w 962025"/>
                <a:gd name="connsiteY3" fmla="*/ 997426 h 1309688"/>
                <a:gd name="connsiteX4" fmla="*/ 430212 w 962025"/>
                <a:gd name="connsiteY4" fmla="*/ 1004788 h 1309688"/>
                <a:gd name="connsiteX5" fmla="*/ 413808 w 962025"/>
                <a:gd name="connsiteY5" fmla="*/ 1022141 h 1309688"/>
                <a:gd name="connsiteX6" fmla="*/ 402696 w 962025"/>
                <a:gd name="connsiteY6" fmla="*/ 1041073 h 1309688"/>
                <a:gd name="connsiteX7" fmla="*/ 396345 w 962025"/>
                <a:gd name="connsiteY7" fmla="*/ 1061581 h 1309688"/>
                <a:gd name="connsiteX8" fmla="*/ 395287 w 962025"/>
                <a:gd name="connsiteY8" fmla="*/ 1072098 h 1309688"/>
                <a:gd name="connsiteX9" fmla="*/ 397404 w 962025"/>
                <a:gd name="connsiteY9" fmla="*/ 1073150 h 1309688"/>
                <a:gd name="connsiteX10" fmla="*/ 399520 w 962025"/>
                <a:gd name="connsiteY10" fmla="*/ 1073150 h 1309688"/>
                <a:gd name="connsiteX11" fmla="*/ 395816 w 962025"/>
                <a:gd name="connsiteY11" fmla="*/ 1069469 h 1309688"/>
                <a:gd name="connsiteX12" fmla="*/ 399520 w 962025"/>
                <a:gd name="connsiteY12" fmla="*/ 1061055 h 1309688"/>
                <a:gd name="connsiteX13" fmla="*/ 404812 w 962025"/>
                <a:gd name="connsiteY13" fmla="*/ 1061055 h 1309688"/>
                <a:gd name="connsiteX14" fmla="*/ 425450 w 962025"/>
                <a:gd name="connsiteY14" fmla="*/ 1065262 h 1309688"/>
                <a:gd name="connsiteX15" fmla="*/ 446087 w 962025"/>
                <a:gd name="connsiteY15" fmla="*/ 1064736 h 1309688"/>
                <a:gd name="connsiteX16" fmla="*/ 456671 w 962025"/>
                <a:gd name="connsiteY16" fmla="*/ 1061581 h 1309688"/>
                <a:gd name="connsiteX17" fmla="*/ 473604 w 962025"/>
                <a:gd name="connsiteY17" fmla="*/ 1049486 h 1309688"/>
                <a:gd name="connsiteX18" fmla="*/ 479425 w 962025"/>
                <a:gd name="connsiteY18" fmla="*/ 1040547 h 1309688"/>
                <a:gd name="connsiteX19" fmla="*/ 482600 w 962025"/>
                <a:gd name="connsiteY19" fmla="*/ 1030555 h 1309688"/>
                <a:gd name="connsiteX20" fmla="*/ 481013 w 962025"/>
                <a:gd name="connsiteY20" fmla="*/ 1011624 h 1309688"/>
                <a:gd name="connsiteX21" fmla="*/ 470429 w 962025"/>
                <a:gd name="connsiteY21" fmla="*/ 995848 h 1309688"/>
                <a:gd name="connsiteX22" fmla="*/ 200132 w 962025"/>
                <a:gd name="connsiteY22" fmla="*/ 420687 h 1309688"/>
                <a:gd name="connsiteX23" fmla="*/ 176212 w 962025"/>
                <a:gd name="connsiteY23" fmla="*/ 425501 h 1309688"/>
                <a:gd name="connsiteX24" fmla="*/ 180465 w 962025"/>
                <a:gd name="connsiteY24" fmla="*/ 430316 h 1309688"/>
                <a:gd name="connsiteX25" fmla="*/ 184186 w 962025"/>
                <a:gd name="connsiteY25" fmla="*/ 434595 h 1309688"/>
                <a:gd name="connsiteX26" fmla="*/ 187906 w 962025"/>
                <a:gd name="connsiteY26" fmla="*/ 437805 h 1309688"/>
                <a:gd name="connsiteX27" fmla="*/ 192691 w 962025"/>
                <a:gd name="connsiteY27" fmla="*/ 439944 h 1309688"/>
                <a:gd name="connsiteX28" fmla="*/ 193754 w 962025"/>
                <a:gd name="connsiteY28" fmla="*/ 442619 h 1309688"/>
                <a:gd name="connsiteX29" fmla="*/ 192691 w 962025"/>
                <a:gd name="connsiteY29" fmla="*/ 443689 h 1309688"/>
                <a:gd name="connsiteX30" fmla="*/ 200132 w 962025"/>
                <a:gd name="connsiteY30" fmla="*/ 451713 h 1309688"/>
                <a:gd name="connsiteX31" fmla="*/ 219269 w 962025"/>
                <a:gd name="connsiteY31" fmla="*/ 462946 h 1309688"/>
                <a:gd name="connsiteX32" fmla="*/ 230963 w 962025"/>
                <a:gd name="connsiteY32" fmla="*/ 467225 h 1309688"/>
                <a:gd name="connsiteX33" fmla="*/ 240531 w 962025"/>
                <a:gd name="connsiteY33" fmla="*/ 469365 h 1309688"/>
                <a:gd name="connsiteX34" fmla="*/ 261262 w 962025"/>
                <a:gd name="connsiteY34" fmla="*/ 469900 h 1309688"/>
                <a:gd name="connsiteX35" fmla="*/ 271362 w 962025"/>
                <a:gd name="connsiteY35" fmla="*/ 467760 h 1309688"/>
                <a:gd name="connsiteX36" fmla="*/ 276677 w 962025"/>
                <a:gd name="connsiteY36" fmla="*/ 467225 h 1309688"/>
                <a:gd name="connsiteX37" fmla="*/ 289435 w 962025"/>
                <a:gd name="connsiteY37" fmla="*/ 460271 h 1309688"/>
                <a:gd name="connsiteX38" fmla="*/ 293687 w 962025"/>
                <a:gd name="connsiteY38" fmla="*/ 455457 h 1309688"/>
                <a:gd name="connsiteX39" fmla="*/ 292092 w 962025"/>
                <a:gd name="connsiteY39" fmla="*/ 441549 h 1309688"/>
                <a:gd name="connsiteX40" fmla="*/ 290498 w 962025"/>
                <a:gd name="connsiteY40" fmla="*/ 427641 h 1309688"/>
                <a:gd name="connsiteX41" fmla="*/ 286777 w 962025"/>
                <a:gd name="connsiteY41" fmla="*/ 427106 h 1309688"/>
                <a:gd name="connsiteX42" fmla="*/ 284119 w 962025"/>
                <a:gd name="connsiteY42" fmla="*/ 429246 h 1309688"/>
                <a:gd name="connsiteX43" fmla="*/ 280398 w 962025"/>
                <a:gd name="connsiteY43" fmla="*/ 429246 h 1309688"/>
                <a:gd name="connsiteX44" fmla="*/ 252225 w 962025"/>
                <a:gd name="connsiteY44" fmla="*/ 422292 h 1309688"/>
                <a:gd name="connsiteX45" fmla="*/ 548519 w 962025"/>
                <a:gd name="connsiteY45" fmla="*/ 0 h 1309688"/>
                <a:gd name="connsiteX46" fmla="*/ 617348 w 962025"/>
                <a:gd name="connsiteY46" fmla="*/ 10583 h 1309688"/>
                <a:gd name="connsiteX47" fmla="*/ 684589 w 962025"/>
                <a:gd name="connsiteY47" fmla="*/ 32808 h 1309688"/>
                <a:gd name="connsiteX48" fmla="*/ 747065 w 962025"/>
                <a:gd name="connsiteY48" fmla="*/ 66146 h 1309688"/>
                <a:gd name="connsiteX49" fmla="*/ 803188 w 962025"/>
                <a:gd name="connsiteY49" fmla="*/ 110596 h 1309688"/>
                <a:gd name="connsiteX50" fmla="*/ 829131 w 962025"/>
                <a:gd name="connsiteY50" fmla="*/ 137054 h 1309688"/>
                <a:gd name="connsiteX51" fmla="*/ 830720 w 962025"/>
                <a:gd name="connsiteY51" fmla="*/ 140229 h 1309688"/>
                <a:gd name="connsiteX52" fmla="*/ 827013 w 962025"/>
                <a:gd name="connsiteY52" fmla="*/ 143933 h 1309688"/>
                <a:gd name="connsiteX53" fmla="*/ 823837 w 962025"/>
                <a:gd name="connsiteY53" fmla="*/ 142346 h 1309688"/>
                <a:gd name="connsiteX54" fmla="*/ 802658 w 962025"/>
                <a:gd name="connsiteY54" fmla="*/ 122767 h 1309688"/>
                <a:gd name="connsiteX55" fmla="*/ 755007 w 962025"/>
                <a:gd name="connsiteY55" fmla="*/ 87842 h 1309688"/>
                <a:gd name="connsiteX56" fmla="*/ 704709 w 962025"/>
                <a:gd name="connsiteY56" fmla="*/ 59267 h 1309688"/>
                <a:gd name="connsiteX57" fmla="*/ 650704 w 962025"/>
                <a:gd name="connsiteY57" fmla="*/ 37571 h 1309688"/>
                <a:gd name="connsiteX58" fmla="*/ 595111 w 962025"/>
                <a:gd name="connsiteY58" fmla="*/ 23813 h 1309688"/>
                <a:gd name="connsiteX59" fmla="*/ 537929 w 962025"/>
                <a:gd name="connsiteY59" fmla="*/ 16933 h 1309688"/>
                <a:gd name="connsiteX60" fmla="*/ 480218 w 962025"/>
                <a:gd name="connsiteY60" fmla="*/ 19050 h 1309688"/>
                <a:gd name="connsiteX61" fmla="*/ 421978 w 962025"/>
                <a:gd name="connsiteY61" fmla="*/ 29633 h 1309688"/>
                <a:gd name="connsiteX62" fmla="*/ 393917 w 962025"/>
                <a:gd name="connsiteY62" fmla="*/ 39158 h 1309688"/>
                <a:gd name="connsiteX63" fmla="*/ 364267 w 962025"/>
                <a:gd name="connsiteY63" fmla="*/ 50271 h 1309688"/>
                <a:gd name="connsiteX64" fmla="*/ 308674 w 962025"/>
                <a:gd name="connsiteY64" fmla="*/ 79904 h 1309688"/>
                <a:gd name="connsiteX65" fmla="*/ 257317 w 962025"/>
                <a:gd name="connsiteY65" fmla="*/ 118004 h 1309688"/>
                <a:gd name="connsiteX66" fmla="*/ 213372 w 962025"/>
                <a:gd name="connsiteY66" fmla="*/ 164571 h 1309688"/>
                <a:gd name="connsiteX67" fmla="*/ 194311 w 962025"/>
                <a:gd name="connsiteY67" fmla="*/ 189442 h 1309688"/>
                <a:gd name="connsiteX68" fmla="*/ 180016 w 962025"/>
                <a:gd name="connsiteY68" fmla="*/ 213254 h 1309688"/>
                <a:gd name="connsiteX69" fmla="*/ 153013 w 962025"/>
                <a:gd name="connsiteY69" fmla="*/ 270404 h 1309688"/>
                <a:gd name="connsiteX70" fmla="*/ 141895 w 962025"/>
                <a:gd name="connsiteY70" fmla="*/ 316971 h 1309688"/>
                <a:gd name="connsiteX71" fmla="*/ 139248 w 962025"/>
                <a:gd name="connsiteY71" fmla="*/ 347134 h 1309688"/>
                <a:gd name="connsiteX72" fmla="*/ 142954 w 962025"/>
                <a:gd name="connsiteY72" fmla="*/ 376767 h 1309688"/>
                <a:gd name="connsiteX73" fmla="*/ 153013 w 962025"/>
                <a:gd name="connsiteY73" fmla="*/ 403754 h 1309688"/>
                <a:gd name="connsiteX74" fmla="*/ 161485 w 962025"/>
                <a:gd name="connsiteY74" fmla="*/ 414867 h 1309688"/>
                <a:gd name="connsiteX75" fmla="*/ 173662 w 962025"/>
                <a:gd name="connsiteY75" fmla="*/ 412221 h 1309688"/>
                <a:gd name="connsiteX76" fmla="*/ 199606 w 962025"/>
                <a:gd name="connsiteY76" fmla="*/ 407459 h 1309688"/>
                <a:gd name="connsiteX77" fmla="*/ 227138 w 962025"/>
                <a:gd name="connsiteY77" fmla="*/ 406400 h 1309688"/>
                <a:gd name="connsiteX78" fmla="*/ 255199 w 962025"/>
                <a:gd name="connsiteY78" fmla="*/ 410634 h 1309688"/>
                <a:gd name="connsiteX79" fmla="*/ 270553 w 962025"/>
                <a:gd name="connsiteY79" fmla="*/ 414338 h 1309688"/>
                <a:gd name="connsiteX80" fmla="*/ 277436 w 962025"/>
                <a:gd name="connsiteY80" fmla="*/ 413279 h 1309688"/>
                <a:gd name="connsiteX81" fmla="*/ 289614 w 962025"/>
                <a:gd name="connsiteY81" fmla="*/ 416454 h 1309688"/>
                <a:gd name="connsiteX82" fmla="*/ 298614 w 962025"/>
                <a:gd name="connsiteY82" fmla="*/ 423334 h 1309688"/>
                <a:gd name="connsiteX83" fmla="*/ 304968 w 962025"/>
                <a:gd name="connsiteY83" fmla="*/ 433388 h 1309688"/>
                <a:gd name="connsiteX84" fmla="*/ 307086 w 962025"/>
                <a:gd name="connsiteY84" fmla="*/ 444500 h 1309688"/>
                <a:gd name="connsiteX85" fmla="*/ 305497 w 962025"/>
                <a:gd name="connsiteY85" fmla="*/ 456671 h 1309688"/>
                <a:gd name="connsiteX86" fmla="*/ 300203 w 962025"/>
                <a:gd name="connsiteY86" fmla="*/ 467784 h 1309688"/>
                <a:gd name="connsiteX87" fmla="*/ 290143 w 962025"/>
                <a:gd name="connsiteY87" fmla="*/ 476779 h 1309688"/>
                <a:gd name="connsiteX88" fmla="*/ 283260 w 962025"/>
                <a:gd name="connsiteY88" fmla="*/ 480484 h 1309688"/>
                <a:gd name="connsiteX89" fmla="*/ 275318 w 962025"/>
                <a:gd name="connsiteY89" fmla="*/ 483659 h 1309688"/>
                <a:gd name="connsiteX90" fmla="*/ 257317 w 962025"/>
                <a:gd name="connsiteY90" fmla="*/ 485775 h 1309688"/>
                <a:gd name="connsiteX91" fmla="*/ 230844 w 962025"/>
                <a:gd name="connsiteY91" fmla="*/ 484188 h 1309688"/>
                <a:gd name="connsiteX92" fmla="*/ 196429 w 962025"/>
                <a:gd name="connsiteY92" fmla="*/ 469900 h 1309688"/>
                <a:gd name="connsiteX93" fmla="*/ 175780 w 962025"/>
                <a:gd name="connsiteY93" fmla="*/ 452438 h 1309688"/>
                <a:gd name="connsiteX94" fmla="*/ 166250 w 962025"/>
                <a:gd name="connsiteY94" fmla="*/ 437621 h 1309688"/>
                <a:gd name="connsiteX95" fmla="*/ 162014 w 962025"/>
                <a:gd name="connsiteY95" fmla="*/ 430213 h 1309688"/>
                <a:gd name="connsiteX96" fmla="*/ 139248 w 962025"/>
                <a:gd name="connsiteY96" fmla="*/ 438679 h 1309688"/>
                <a:gd name="connsiteX97" fmla="*/ 99538 w 962025"/>
                <a:gd name="connsiteY97" fmla="*/ 465138 h 1309688"/>
                <a:gd name="connsiteX98" fmla="*/ 67771 w 962025"/>
                <a:gd name="connsiteY98" fmla="*/ 501121 h 1309688"/>
                <a:gd name="connsiteX99" fmla="*/ 43416 w 962025"/>
                <a:gd name="connsiteY99" fmla="*/ 544513 h 1309688"/>
                <a:gd name="connsiteX100" fmla="*/ 26473 w 962025"/>
                <a:gd name="connsiteY100" fmla="*/ 592667 h 1309688"/>
                <a:gd name="connsiteX101" fmla="*/ 18002 w 962025"/>
                <a:gd name="connsiteY101" fmla="*/ 643467 h 1309688"/>
                <a:gd name="connsiteX102" fmla="*/ 19061 w 962025"/>
                <a:gd name="connsiteY102" fmla="*/ 695855 h 1309688"/>
                <a:gd name="connsiteX103" fmla="*/ 28061 w 962025"/>
                <a:gd name="connsiteY103" fmla="*/ 747713 h 1309688"/>
                <a:gd name="connsiteX104" fmla="*/ 36533 w 962025"/>
                <a:gd name="connsiteY104" fmla="*/ 772055 h 1309688"/>
                <a:gd name="connsiteX105" fmla="*/ 47122 w 962025"/>
                <a:gd name="connsiteY105" fmla="*/ 797984 h 1309688"/>
                <a:gd name="connsiteX106" fmla="*/ 74654 w 962025"/>
                <a:gd name="connsiteY106" fmla="*/ 848784 h 1309688"/>
                <a:gd name="connsiteX107" fmla="*/ 108010 w 962025"/>
                <a:gd name="connsiteY107" fmla="*/ 896938 h 1309688"/>
                <a:gd name="connsiteX108" fmla="*/ 147719 w 962025"/>
                <a:gd name="connsiteY108" fmla="*/ 942446 h 1309688"/>
                <a:gd name="connsiteX109" fmla="*/ 192723 w 962025"/>
                <a:gd name="connsiteY109" fmla="*/ 983192 h 1309688"/>
                <a:gd name="connsiteX110" fmla="*/ 241433 w 962025"/>
                <a:gd name="connsiteY110" fmla="*/ 1017059 h 1309688"/>
                <a:gd name="connsiteX111" fmla="*/ 293849 w 962025"/>
                <a:gd name="connsiteY111" fmla="*/ 1045634 h 1309688"/>
                <a:gd name="connsiteX112" fmla="*/ 348383 w 962025"/>
                <a:gd name="connsiteY112" fmla="*/ 1064684 h 1309688"/>
                <a:gd name="connsiteX113" fmla="*/ 376445 w 962025"/>
                <a:gd name="connsiteY113" fmla="*/ 1070505 h 1309688"/>
                <a:gd name="connsiteX114" fmla="*/ 378033 w 962025"/>
                <a:gd name="connsiteY114" fmla="*/ 1058334 h 1309688"/>
                <a:gd name="connsiteX115" fmla="*/ 384916 w 962025"/>
                <a:gd name="connsiteY115" fmla="*/ 1037167 h 1309688"/>
                <a:gd name="connsiteX116" fmla="*/ 397623 w 962025"/>
                <a:gd name="connsiteY116" fmla="*/ 1016530 h 1309688"/>
                <a:gd name="connsiteX117" fmla="*/ 417742 w 962025"/>
                <a:gd name="connsiteY117" fmla="*/ 998009 h 1309688"/>
                <a:gd name="connsiteX118" fmla="*/ 429920 w 962025"/>
                <a:gd name="connsiteY118" fmla="*/ 990601 h 1309688"/>
                <a:gd name="connsiteX119" fmla="*/ 429920 w 962025"/>
                <a:gd name="connsiteY119" fmla="*/ 989013 h 1309688"/>
                <a:gd name="connsiteX120" fmla="*/ 431508 w 962025"/>
                <a:gd name="connsiteY120" fmla="*/ 988484 h 1309688"/>
                <a:gd name="connsiteX121" fmla="*/ 437332 w 962025"/>
                <a:gd name="connsiteY121" fmla="*/ 983721 h 1309688"/>
                <a:gd name="connsiteX122" fmla="*/ 449510 w 962025"/>
                <a:gd name="connsiteY122" fmla="*/ 980017 h 1309688"/>
                <a:gd name="connsiteX123" fmla="*/ 468041 w 962025"/>
                <a:gd name="connsiteY123" fmla="*/ 981605 h 1309688"/>
                <a:gd name="connsiteX124" fmla="*/ 487631 w 962025"/>
                <a:gd name="connsiteY124" fmla="*/ 995892 h 1309688"/>
                <a:gd name="connsiteX125" fmla="*/ 497691 w 962025"/>
                <a:gd name="connsiteY125" fmla="*/ 1018646 h 1309688"/>
                <a:gd name="connsiteX126" fmla="*/ 496632 w 962025"/>
                <a:gd name="connsiteY126" fmla="*/ 1032405 h 1309688"/>
                <a:gd name="connsiteX127" fmla="*/ 494514 w 962025"/>
                <a:gd name="connsiteY127" fmla="*/ 1042988 h 1309688"/>
                <a:gd name="connsiteX128" fmla="*/ 482336 w 962025"/>
                <a:gd name="connsiteY128" fmla="*/ 1063096 h 1309688"/>
                <a:gd name="connsiteX129" fmla="*/ 463276 w 962025"/>
                <a:gd name="connsiteY129" fmla="*/ 1076855 h 1309688"/>
                <a:gd name="connsiteX130" fmla="*/ 441039 w 962025"/>
                <a:gd name="connsiteY130" fmla="*/ 1083734 h 1309688"/>
                <a:gd name="connsiteX131" fmla="*/ 429920 w 962025"/>
                <a:gd name="connsiteY131" fmla="*/ 1083734 h 1309688"/>
                <a:gd name="connsiteX132" fmla="*/ 412448 w 962025"/>
                <a:gd name="connsiteY132" fmla="*/ 1084792 h 1309688"/>
                <a:gd name="connsiteX133" fmla="*/ 394976 w 962025"/>
                <a:gd name="connsiteY133" fmla="*/ 1084263 h 1309688"/>
                <a:gd name="connsiteX134" fmla="*/ 395505 w 962025"/>
                <a:gd name="connsiteY134" fmla="*/ 1102784 h 1309688"/>
                <a:gd name="connsiteX135" fmla="*/ 405565 w 962025"/>
                <a:gd name="connsiteY135" fmla="*/ 1139296 h 1309688"/>
                <a:gd name="connsiteX136" fmla="*/ 423037 w 962025"/>
                <a:gd name="connsiteY136" fmla="*/ 1174221 h 1309688"/>
                <a:gd name="connsiteX137" fmla="*/ 445804 w 962025"/>
                <a:gd name="connsiteY137" fmla="*/ 1203855 h 1309688"/>
                <a:gd name="connsiteX138" fmla="*/ 458511 w 962025"/>
                <a:gd name="connsiteY138" fmla="*/ 1216026 h 1309688"/>
                <a:gd name="connsiteX139" fmla="*/ 477042 w 962025"/>
                <a:gd name="connsiteY139" fmla="*/ 1231371 h 1309688"/>
                <a:gd name="connsiteX140" fmla="*/ 518339 w 962025"/>
                <a:gd name="connsiteY140" fmla="*/ 1254126 h 1309688"/>
                <a:gd name="connsiteX141" fmla="*/ 563343 w 962025"/>
                <a:gd name="connsiteY141" fmla="*/ 1271059 h 1309688"/>
                <a:gd name="connsiteX142" fmla="*/ 609406 w 962025"/>
                <a:gd name="connsiteY142" fmla="*/ 1280584 h 1309688"/>
                <a:gd name="connsiteX143" fmla="*/ 632702 w 962025"/>
                <a:gd name="connsiteY143" fmla="*/ 1283759 h 1309688"/>
                <a:gd name="connsiteX144" fmla="*/ 673471 w 962025"/>
                <a:gd name="connsiteY144" fmla="*/ 1287463 h 1309688"/>
                <a:gd name="connsiteX145" fmla="*/ 756066 w 962025"/>
                <a:gd name="connsiteY145" fmla="*/ 1285347 h 1309688"/>
                <a:gd name="connsiteX146" fmla="*/ 836014 w 962025"/>
                <a:gd name="connsiteY146" fmla="*/ 1273705 h 1309688"/>
                <a:gd name="connsiteX147" fmla="*/ 915962 w 962025"/>
                <a:gd name="connsiteY147" fmla="*/ 1254126 h 1309688"/>
                <a:gd name="connsiteX148" fmla="*/ 955142 w 962025"/>
                <a:gd name="connsiteY148" fmla="*/ 1241955 h 1309688"/>
                <a:gd name="connsiteX149" fmla="*/ 958848 w 962025"/>
                <a:gd name="connsiteY149" fmla="*/ 1241955 h 1309688"/>
                <a:gd name="connsiteX150" fmla="*/ 962025 w 962025"/>
                <a:gd name="connsiteY150" fmla="*/ 1247776 h 1309688"/>
                <a:gd name="connsiteX151" fmla="*/ 958848 w 962025"/>
                <a:gd name="connsiteY151" fmla="*/ 1250421 h 1309688"/>
                <a:gd name="connsiteX152" fmla="*/ 933434 w 962025"/>
                <a:gd name="connsiteY152" fmla="*/ 1261534 h 1309688"/>
                <a:gd name="connsiteX153" fmla="*/ 879430 w 962025"/>
                <a:gd name="connsiteY153" fmla="*/ 1281642 h 1309688"/>
                <a:gd name="connsiteX154" fmla="*/ 822248 w 962025"/>
                <a:gd name="connsiteY154" fmla="*/ 1295930 h 1309688"/>
                <a:gd name="connsiteX155" fmla="*/ 762949 w 962025"/>
                <a:gd name="connsiteY155" fmla="*/ 1305984 h 1309688"/>
                <a:gd name="connsiteX156" fmla="*/ 702591 w 962025"/>
                <a:gd name="connsiteY156" fmla="*/ 1309688 h 1309688"/>
                <a:gd name="connsiteX157" fmla="*/ 643292 w 962025"/>
                <a:gd name="connsiteY157" fmla="*/ 1306513 h 1309688"/>
                <a:gd name="connsiteX158" fmla="*/ 585051 w 962025"/>
                <a:gd name="connsiteY158" fmla="*/ 1297517 h 1309688"/>
                <a:gd name="connsiteX159" fmla="*/ 530517 w 962025"/>
                <a:gd name="connsiteY159" fmla="*/ 1280055 h 1309688"/>
                <a:gd name="connsiteX160" fmla="*/ 504574 w 962025"/>
                <a:gd name="connsiteY160" fmla="*/ 1268413 h 1309688"/>
                <a:gd name="connsiteX161" fmla="*/ 481807 w 962025"/>
                <a:gd name="connsiteY161" fmla="*/ 1255713 h 1309688"/>
                <a:gd name="connsiteX162" fmla="*/ 438391 w 962025"/>
                <a:gd name="connsiteY162" fmla="*/ 1216555 h 1309688"/>
                <a:gd name="connsiteX163" fmla="*/ 401329 w 962025"/>
                <a:gd name="connsiteY163" fmla="*/ 1166284 h 1309688"/>
                <a:gd name="connsiteX164" fmla="*/ 383328 w 962025"/>
                <a:gd name="connsiteY164" fmla="*/ 1124480 h 1309688"/>
                <a:gd name="connsiteX165" fmla="*/ 376974 w 962025"/>
                <a:gd name="connsiteY165" fmla="*/ 1096963 h 1309688"/>
                <a:gd name="connsiteX166" fmla="*/ 376445 w 962025"/>
                <a:gd name="connsiteY166" fmla="*/ 1083734 h 1309688"/>
                <a:gd name="connsiteX167" fmla="*/ 343618 w 962025"/>
                <a:gd name="connsiteY167" fmla="*/ 1077913 h 1309688"/>
                <a:gd name="connsiteX168" fmla="*/ 279554 w 962025"/>
                <a:gd name="connsiteY168" fmla="*/ 1056746 h 1309688"/>
                <a:gd name="connsiteX169" fmla="*/ 218666 w 962025"/>
                <a:gd name="connsiteY169" fmla="*/ 1023938 h 1309688"/>
                <a:gd name="connsiteX170" fmla="*/ 161485 w 962025"/>
                <a:gd name="connsiteY170" fmla="*/ 980546 h 1309688"/>
                <a:gd name="connsiteX171" fmla="*/ 111186 w 962025"/>
                <a:gd name="connsiteY171" fmla="*/ 928688 h 1309688"/>
                <a:gd name="connsiteX172" fmla="*/ 67771 w 962025"/>
                <a:gd name="connsiteY172" fmla="*/ 872067 h 1309688"/>
                <a:gd name="connsiteX173" fmla="*/ 34415 w 962025"/>
                <a:gd name="connsiteY173" fmla="*/ 811742 h 1309688"/>
                <a:gd name="connsiteX174" fmla="*/ 10589 w 962025"/>
                <a:gd name="connsiteY174" fmla="*/ 749300 h 1309688"/>
                <a:gd name="connsiteX175" fmla="*/ 4236 w 962025"/>
                <a:gd name="connsiteY175" fmla="*/ 718609 h 1309688"/>
                <a:gd name="connsiteX176" fmla="*/ 530 w 962025"/>
                <a:gd name="connsiteY176" fmla="*/ 695855 h 1309688"/>
                <a:gd name="connsiteX177" fmla="*/ 0 w 962025"/>
                <a:gd name="connsiteY177" fmla="*/ 649288 h 1309688"/>
                <a:gd name="connsiteX178" fmla="*/ 6883 w 962025"/>
                <a:gd name="connsiteY178" fmla="*/ 603779 h 1309688"/>
                <a:gd name="connsiteX179" fmla="*/ 20649 w 962025"/>
                <a:gd name="connsiteY179" fmla="*/ 559859 h 1309688"/>
                <a:gd name="connsiteX180" fmla="*/ 39709 w 962025"/>
                <a:gd name="connsiteY180" fmla="*/ 518584 h 1309688"/>
                <a:gd name="connsiteX181" fmla="*/ 65653 w 962025"/>
                <a:gd name="connsiteY181" fmla="*/ 482071 h 1309688"/>
                <a:gd name="connsiteX182" fmla="*/ 95832 w 962025"/>
                <a:gd name="connsiteY182" fmla="*/ 450850 h 1309688"/>
                <a:gd name="connsiteX183" fmla="*/ 131835 w 962025"/>
                <a:gd name="connsiteY183" fmla="*/ 427038 h 1309688"/>
                <a:gd name="connsiteX184" fmla="*/ 151425 w 962025"/>
                <a:gd name="connsiteY184" fmla="*/ 419100 h 1309688"/>
                <a:gd name="connsiteX185" fmla="*/ 140836 w 962025"/>
                <a:gd name="connsiteY185" fmla="*/ 402696 h 1309688"/>
                <a:gd name="connsiteX186" fmla="*/ 128658 w 962025"/>
                <a:gd name="connsiteY186" fmla="*/ 365654 h 1309688"/>
                <a:gd name="connsiteX187" fmla="*/ 127070 w 962025"/>
                <a:gd name="connsiteY187" fmla="*/ 323850 h 1309688"/>
                <a:gd name="connsiteX188" fmla="*/ 133953 w 962025"/>
                <a:gd name="connsiteY188" fmla="*/ 283104 h 1309688"/>
                <a:gd name="connsiteX189" fmla="*/ 139248 w 962025"/>
                <a:gd name="connsiteY189" fmla="*/ 264054 h 1309688"/>
                <a:gd name="connsiteX190" fmla="*/ 151425 w 962025"/>
                <a:gd name="connsiteY190" fmla="*/ 232304 h 1309688"/>
                <a:gd name="connsiteX191" fmla="*/ 185310 w 962025"/>
                <a:gd name="connsiteY191" fmla="*/ 173567 h 1309688"/>
                <a:gd name="connsiteX192" fmla="*/ 228726 w 962025"/>
                <a:gd name="connsiteY192" fmla="*/ 121708 h 1309688"/>
                <a:gd name="connsiteX193" fmla="*/ 280613 w 962025"/>
                <a:gd name="connsiteY193" fmla="*/ 78317 h 1309688"/>
                <a:gd name="connsiteX194" fmla="*/ 308674 w 962025"/>
                <a:gd name="connsiteY194" fmla="*/ 60325 h 1309688"/>
                <a:gd name="connsiteX195" fmla="*/ 341500 w 962025"/>
                <a:gd name="connsiteY195" fmla="*/ 41275 h 1309688"/>
                <a:gd name="connsiteX196" fmla="*/ 408212 w 962025"/>
                <a:gd name="connsiteY196" fmla="*/ 15346 h 1309688"/>
                <a:gd name="connsiteX197" fmla="*/ 478630 w 962025"/>
                <a:gd name="connsiteY197" fmla="*/ 1588 h 130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962025" h="1309688">
                  <a:moveTo>
                    <a:pt x="452967" y="989012"/>
                  </a:moveTo>
                  <a:lnTo>
                    <a:pt x="442912" y="990590"/>
                  </a:lnTo>
                  <a:lnTo>
                    <a:pt x="443971" y="994271"/>
                  </a:lnTo>
                  <a:lnTo>
                    <a:pt x="440796" y="997426"/>
                  </a:lnTo>
                  <a:lnTo>
                    <a:pt x="430212" y="1004788"/>
                  </a:lnTo>
                  <a:lnTo>
                    <a:pt x="413808" y="1022141"/>
                  </a:lnTo>
                  <a:lnTo>
                    <a:pt x="402696" y="1041073"/>
                  </a:lnTo>
                  <a:lnTo>
                    <a:pt x="396345" y="1061581"/>
                  </a:lnTo>
                  <a:lnTo>
                    <a:pt x="395287" y="1072098"/>
                  </a:lnTo>
                  <a:lnTo>
                    <a:pt x="397404" y="1073150"/>
                  </a:lnTo>
                  <a:lnTo>
                    <a:pt x="399520" y="1073150"/>
                  </a:lnTo>
                  <a:lnTo>
                    <a:pt x="395816" y="1069469"/>
                  </a:lnTo>
                  <a:lnTo>
                    <a:pt x="399520" y="1061055"/>
                  </a:lnTo>
                  <a:lnTo>
                    <a:pt x="404812" y="1061055"/>
                  </a:lnTo>
                  <a:lnTo>
                    <a:pt x="425450" y="1065262"/>
                  </a:lnTo>
                  <a:lnTo>
                    <a:pt x="446087" y="1064736"/>
                  </a:lnTo>
                  <a:lnTo>
                    <a:pt x="456671" y="1061581"/>
                  </a:lnTo>
                  <a:lnTo>
                    <a:pt x="473604" y="1049486"/>
                  </a:lnTo>
                  <a:lnTo>
                    <a:pt x="479425" y="1040547"/>
                  </a:lnTo>
                  <a:lnTo>
                    <a:pt x="482600" y="1030555"/>
                  </a:lnTo>
                  <a:lnTo>
                    <a:pt x="481013" y="1011624"/>
                  </a:lnTo>
                  <a:lnTo>
                    <a:pt x="470429" y="995848"/>
                  </a:lnTo>
                  <a:close/>
                  <a:moveTo>
                    <a:pt x="200132" y="420687"/>
                  </a:moveTo>
                  <a:lnTo>
                    <a:pt x="176212" y="425501"/>
                  </a:lnTo>
                  <a:lnTo>
                    <a:pt x="180465" y="430316"/>
                  </a:lnTo>
                  <a:lnTo>
                    <a:pt x="184186" y="434595"/>
                  </a:lnTo>
                  <a:lnTo>
                    <a:pt x="187906" y="437805"/>
                  </a:lnTo>
                  <a:lnTo>
                    <a:pt x="192691" y="439944"/>
                  </a:lnTo>
                  <a:lnTo>
                    <a:pt x="193754" y="442619"/>
                  </a:lnTo>
                  <a:lnTo>
                    <a:pt x="192691" y="443689"/>
                  </a:lnTo>
                  <a:lnTo>
                    <a:pt x="200132" y="451713"/>
                  </a:lnTo>
                  <a:lnTo>
                    <a:pt x="219269" y="462946"/>
                  </a:lnTo>
                  <a:lnTo>
                    <a:pt x="230963" y="467225"/>
                  </a:lnTo>
                  <a:lnTo>
                    <a:pt x="240531" y="469365"/>
                  </a:lnTo>
                  <a:lnTo>
                    <a:pt x="261262" y="469900"/>
                  </a:lnTo>
                  <a:lnTo>
                    <a:pt x="271362" y="467760"/>
                  </a:lnTo>
                  <a:lnTo>
                    <a:pt x="276677" y="467225"/>
                  </a:lnTo>
                  <a:lnTo>
                    <a:pt x="289435" y="460271"/>
                  </a:lnTo>
                  <a:lnTo>
                    <a:pt x="293687" y="455457"/>
                  </a:lnTo>
                  <a:lnTo>
                    <a:pt x="292092" y="441549"/>
                  </a:lnTo>
                  <a:lnTo>
                    <a:pt x="290498" y="427641"/>
                  </a:lnTo>
                  <a:lnTo>
                    <a:pt x="286777" y="427106"/>
                  </a:lnTo>
                  <a:lnTo>
                    <a:pt x="284119" y="429246"/>
                  </a:lnTo>
                  <a:lnTo>
                    <a:pt x="280398" y="429246"/>
                  </a:lnTo>
                  <a:lnTo>
                    <a:pt x="252225" y="422292"/>
                  </a:lnTo>
                  <a:close/>
                  <a:moveTo>
                    <a:pt x="548519" y="0"/>
                  </a:moveTo>
                  <a:lnTo>
                    <a:pt x="617348" y="10583"/>
                  </a:lnTo>
                  <a:lnTo>
                    <a:pt x="684589" y="32808"/>
                  </a:lnTo>
                  <a:lnTo>
                    <a:pt x="747065" y="66146"/>
                  </a:lnTo>
                  <a:lnTo>
                    <a:pt x="803188" y="110596"/>
                  </a:lnTo>
                  <a:lnTo>
                    <a:pt x="829131" y="137054"/>
                  </a:lnTo>
                  <a:lnTo>
                    <a:pt x="830720" y="140229"/>
                  </a:lnTo>
                  <a:lnTo>
                    <a:pt x="827013" y="143933"/>
                  </a:lnTo>
                  <a:lnTo>
                    <a:pt x="823837" y="142346"/>
                  </a:lnTo>
                  <a:lnTo>
                    <a:pt x="802658" y="122767"/>
                  </a:lnTo>
                  <a:lnTo>
                    <a:pt x="755007" y="87842"/>
                  </a:lnTo>
                  <a:lnTo>
                    <a:pt x="704709" y="59267"/>
                  </a:lnTo>
                  <a:lnTo>
                    <a:pt x="650704" y="37571"/>
                  </a:lnTo>
                  <a:lnTo>
                    <a:pt x="595111" y="23813"/>
                  </a:lnTo>
                  <a:lnTo>
                    <a:pt x="537929" y="16933"/>
                  </a:lnTo>
                  <a:lnTo>
                    <a:pt x="480218" y="19050"/>
                  </a:lnTo>
                  <a:lnTo>
                    <a:pt x="421978" y="29633"/>
                  </a:lnTo>
                  <a:lnTo>
                    <a:pt x="393917" y="39158"/>
                  </a:lnTo>
                  <a:lnTo>
                    <a:pt x="364267" y="50271"/>
                  </a:lnTo>
                  <a:lnTo>
                    <a:pt x="308674" y="79904"/>
                  </a:lnTo>
                  <a:lnTo>
                    <a:pt x="257317" y="118004"/>
                  </a:lnTo>
                  <a:lnTo>
                    <a:pt x="213372" y="164571"/>
                  </a:lnTo>
                  <a:lnTo>
                    <a:pt x="194311" y="189442"/>
                  </a:lnTo>
                  <a:lnTo>
                    <a:pt x="180016" y="213254"/>
                  </a:lnTo>
                  <a:lnTo>
                    <a:pt x="153013" y="270404"/>
                  </a:lnTo>
                  <a:lnTo>
                    <a:pt x="141895" y="316971"/>
                  </a:lnTo>
                  <a:lnTo>
                    <a:pt x="139248" y="347134"/>
                  </a:lnTo>
                  <a:lnTo>
                    <a:pt x="142954" y="376767"/>
                  </a:lnTo>
                  <a:lnTo>
                    <a:pt x="153013" y="403754"/>
                  </a:lnTo>
                  <a:lnTo>
                    <a:pt x="161485" y="414867"/>
                  </a:lnTo>
                  <a:lnTo>
                    <a:pt x="173662" y="412221"/>
                  </a:lnTo>
                  <a:lnTo>
                    <a:pt x="199606" y="407459"/>
                  </a:lnTo>
                  <a:lnTo>
                    <a:pt x="227138" y="406400"/>
                  </a:lnTo>
                  <a:lnTo>
                    <a:pt x="255199" y="410634"/>
                  </a:lnTo>
                  <a:lnTo>
                    <a:pt x="270553" y="414338"/>
                  </a:lnTo>
                  <a:lnTo>
                    <a:pt x="277436" y="413279"/>
                  </a:lnTo>
                  <a:lnTo>
                    <a:pt x="289614" y="416454"/>
                  </a:lnTo>
                  <a:lnTo>
                    <a:pt x="298614" y="423334"/>
                  </a:lnTo>
                  <a:lnTo>
                    <a:pt x="304968" y="433388"/>
                  </a:lnTo>
                  <a:lnTo>
                    <a:pt x="307086" y="444500"/>
                  </a:lnTo>
                  <a:lnTo>
                    <a:pt x="305497" y="456671"/>
                  </a:lnTo>
                  <a:lnTo>
                    <a:pt x="300203" y="467784"/>
                  </a:lnTo>
                  <a:lnTo>
                    <a:pt x="290143" y="476779"/>
                  </a:lnTo>
                  <a:lnTo>
                    <a:pt x="283260" y="480484"/>
                  </a:lnTo>
                  <a:lnTo>
                    <a:pt x="275318" y="483659"/>
                  </a:lnTo>
                  <a:lnTo>
                    <a:pt x="257317" y="485775"/>
                  </a:lnTo>
                  <a:lnTo>
                    <a:pt x="230844" y="484188"/>
                  </a:lnTo>
                  <a:lnTo>
                    <a:pt x="196429" y="469900"/>
                  </a:lnTo>
                  <a:lnTo>
                    <a:pt x="175780" y="452438"/>
                  </a:lnTo>
                  <a:lnTo>
                    <a:pt x="166250" y="437621"/>
                  </a:lnTo>
                  <a:lnTo>
                    <a:pt x="162014" y="430213"/>
                  </a:lnTo>
                  <a:lnTo>
                    <a:pt x="139248" y="438679"/>
                  </a:lnTo>
                  <a:lnTo>
                    <a:pt x="99538" y="465138"/>
                  </a:lnTo>
                  <a:lnTo>
                    <a:pt x="67771" y="501121"/>
                  </a:lnTo>
                  <a:lnTo>
                    <a:pt x="43416" y="544513"/>
                  </a:lnTo>
                  <a:lnTo>
                    <a:pt x="26473" y="592667"/>
                  </a:lnTo>
                  <a:lnTo>
                    <a:pt x="18002" y="643467"/>
                  </a:lnTo>
                  <a:lnTo>
                    <a:pt x="19061" y="695855"/>
                  </a:lnTo>
                  <a:lnTo>
                    <a:pt x="28061" y="747713"/>
                  </a:lnTo>
                  <a:lnTo>
                    <a:pt x="36533" y="772055"/>
                  </a:lnTo>
                  <a:lnTo>
                    <a:pt x="47122" y="797984"/>
                  </a:lnTo>
                  <a:lnTo>
                    <a:pt x="74654" y="848784"/>
                  </a:lnTo>
                  <a:lnTo>
                    <a:pt x="108010" y="896938"/>
                  </a:lnTo>
                  <a:lnTo>
                    <a:pt x="147719" y="942446"/>
                  </a:lnTo>
                  <a:lnTo>
                    <a:pt x="192723" y="983192"/>
                  </a:lnTo>
                  <a:lnTo>
                    <a:pt x="241433" y="1017059"/>
                  </a:lnTo>
                  <a:lnTo>
                    <a:pt x="293849" y="1045634"/>
                  </a:lnTo>
                  <a:lnTo>
                    <a:pt x="348383" y="1064684"/>
                  </a:lnTo>
                  <a:lnTo>
                    <a:pt x="376445" y="1070505"/>
                  </a:lnTo>
                  <a:lnTo>
                    <a:pt x="378033" y="1058334"/>
                  </a:lnTo>
                  <a:lnTo>
                    <a:pt x="384916" y="1037167"/>
                  </a:lnTo>
                  <a:lnTo>
                    <a:pt x="397623" y="1016530"/>
                  </a:lnTo>
                  <a:lnTo>
                    <a:pt x="417742" y="998009"/>
                  </a:lnTo>
                  <a:lnTo>
                    <a:pt x="429920" y="990601"/>
                  </a:lnTo>
                  <a:lnTo>
                    <a:pt x="429920" y="989013"/>
                  </a:lnTo>
                  <a:lnTo>
                    <a:pt x="431508" y="988484"/>
                  </a:lnTo>
                  <a:lnTo>
                    <a:pt x="437332" y="983721"/>
                  </a:lnTo>
                  <a:lnTo>
                    <a:pt x="449510" y="980017"/>
                  </a:lnTo>
                  <a:lnTo>
                    <a:pt x="468041" y="981605"/>
                  </a:lnTo>
                  <a:lnTo>
                    <a:pt x="487631" y="995892"/>
                  </a:lnTo>
                  <a:lnTo>
                    <a:pt x="497691" y="1018646"/>
                  </a:lnTo>
                  <a:lnTo>
                    <a:pt x="496632" y="1032405"/>
                  </a:lnTo>
                  <a:lnTo>
                    <a:pt x="494514" y="1042988"/>
                  </a:lnTo>
                  <a:lnTo>
                    <a:pt x="482336" y="1063096"/>
                  </a:lnTo>
                  <a:lnTo>
                    <a:pt x="463276" y="1076855"/>
                  </a:lnTo>
                  <a:lnTo>
                    <a:pt x="441039" y="1083734"/>
                  </a:lnTo>
                  <a:lnTo>
                    <a:pt x="429920" y="1083734"/>
                  </a:lnTo>
                  <a:lnTo>
                    <a:pt x="412448" y="1084792"/>
                  </a:lnTo>
                  <a:lnTo>
                    <a:pt x="394976" y="1084263"/>
                  </a:lnTo>
                  <a:lnTo>
                    <a:pt x="395505" y="1102784"/>
                  </a:lnTo>
                  <a:lnTo>
                    <a:pt x="405565" y="1139296"/>
                  </a:lnTo>
                  <a:lnTo>
                    <a:pt x="423037" y="1174221"/>
                  </a:lnTo>
                  <a:lnTo>
                    <a:pt x="445804" y="1203855"/>
                  </a:lnTo>
                  <a:lnTo>
                    <a:pt x="458511" y="1216026"/>
                  </a:lnTo>
                  <a:lnTo>
                    <a:pt x="477042" y="1231371"/>
                  </a:lnTo>
                  <a:lnTo>
                    <a:pt x="518339" y="1254126"/>
                  </a:lnTo>
                  <a:lnTo>
                    <a:pt x="563343" y="1271059"/>
                  </a:lnTo>
                  <a:lnTo>
                    <a:pt x="609406" y="1280584"/>
                  </a:lnTo>
                  <a:lnTo>
                    <a:pt x="632702" y="1283759"/>
                  </a:lnTo>
                  <a:lnTo>
                    <a:pt x="673471" y="1287463"/>
                  </a:lnTo>
                  <a:lnTo>
                    <a:pt x="756066" y="1285347"/>
                  </a:lnTo>
                  <a:lnTo>
                    <a:pt x="836014" y="1273705"/>
                  </a:lnTo>
                  <a:lnTo>
                    <a:pt x="915962" y="1254126"/>
                  </a:lnTo>
                  <a:lnTo>
                    <a:pt x="955142" y="1241955"/>
                  </a:lnTo>
                  <a:lnTo>
                    <a:pt x="958848" y="1241955"/>
                  </a:lnTo>
                  <a:lnTo>
                    <a:pt x="962025" y="1247776"/>
                  </a:lnTo>
                  <a:lnTo>
                    <a:pt x="958848" y="1250421"/>
                  </a:lnTo>
                  <a:lnTo>
                    <a:pt x="933434" y="1261534"/>
                  </a:lnTo>
                  <a:lnTo>
                    <a:pt x="879430" y="1281642"/>
                  </a:lnTo>
                  <a:lnTo>
                    <a:pt x="822248" y="1295930"/>
                  </a:lnTo>
                  <a:lnTo>
                    <a:pt x="762949" y="1305984"/>
                  </a:lnTo>
                  <a:lnTo>
                    <a:pt x="702591" y="1309688"/>
                  </a:lnTo>
                  <a:lnTo>
                    <a:pt x="643292" y="1306513"/>
                  </a:lnTo>
                  <a:lnTo>
                    <a:pt x="585051" y="1297517"/>
                  </a:lnTo>
                  <a:lnTo>
                    <a:pt x="530517" y="1280055"/>
                  </a:lnTo>
                  <a:lnTo>
                    <a:pt x="504574" y="1268413"/>
                  </a:lnTo>
                  <a:lnTo>
                    <a:pt x="481807" y="1255713"/>
                  </a:lnTo>
                  <a:lnTo>
                    <a:pt x="438391" y="1216555"/>
                  </a:lnTo>
                  <a:lnTo>
                    <a:pt x="401329" y="1166284"/>
                  </a:lnTo>
                  <a:lnTo>
                    <a:pt x="383328" y="1124480"/>
                  </a:lnTo>
                  <a:lnTo>
                    <a:pt x="376974" y="1096963"/>
                  </a:lnTo>
                  <a:lnTo>
                    <a:pt x="376445" y="1083734"/>
                  </a:lnTo>
                  <a:lnTo>
                    <a:pt x="343618" y="1077913"/>
                  </a:lnTo>
                  <a:lnTo>
                    <a:pt x="279554" y="1056746"/>
                  </a:lnTo>
                  <a:lnTo>
                    <a:pt x="218666" y="1023938"/>
                  </a:lnTo>
                  <a:lnTo>
                    <a:pt x="161485" y="980546"/>
                  </a:lnTo>
                  <a:lnTo>
                    <a:pt x="111186" y="928688"/>
                  </a:lnTo>
                  <a:lnTo>
                    <a:pt x="67771" y="872067"/>
                  </a:lnTo>
                  <a:lnTo>
                    <a:pt x="34415" y="811742"/>
                  </a:lnTo>
                  <a:lnTo>
                    <a:pt x="10589" y="749300"/>
                  </a:lnTo>
                  <a:lnTo>
                    <a:pt x="4236" y="718609"/>
                  </a:lnTo>
                  <a:lnTo>
                    <a:pt x="530" y="695855"/>
                  </a:lnTo>
                  <a:lnTo>
                    <a:pt x="0" y="649288"/>
                  </a:lnTo>
                  <a:lnTo>
                    <a:pt x="6883" y="603779"/>
                  </a:lnTo>
                  <a:lnTo>
                    <a:pt x="20649" y="559859"/>
                  </a:lnTo>
                  <a:lnTo>
                    <a:pt x="39709" y="518584"/>
                  </a:lnTo>
                  <a:lnTo>
                    <a:pt x="65653" y="482071"/>
                  </a:lnTo>
                  <a:lnTo>
                    <a:pt x="95832" y="450850"/>
                  </a:lnTo>
                  <a:lnTo>
                    <a:pt x="131835" y="427038"/>
                  </a:lnTo>
                  <a:lnTo>
                    <a:pt x="151425" y="419100"/>
                  </a:lnTo>
                  <a:lnTo>
                    <a:pt x="140836" y="402696"/>
                  </a:lnTo>
                  <a:lnTo>
                    <a:pt x="128658" y="365654"/>
                  </a:lnTo>
                  <a:lnTo>
                    <a:pt x="127070" y="323850"/>
                  </a:lnTo>
                  <a:lnTo>
                    <a:pt x="133953" y="283104"/>
                  </a:lnTo>
                  <a:lnTo>
                    <a:pt x="139248" y="264054"/>
                  </a:lnTo>
                  <a:lnTo>
                    <a:pt x="151425" y="232304"/>
                  </a:lnTo>
                  <a:lnTo>
                    <a:pt x="185310" y="173567"/>
                  </a:lnTo>
                  <a:lnTo>
                    <a:pt x="228726" y="121708"/>
                  </a:lnTo>
                  <a:lnTo>
                    <a:pt x="280613" y="78317"/>
                  </a:lnTo>
                  <a:lnTo>
                    <a:pt x="308674" y="60325"/>
                  </a:lnTo>
                  <a:lnTo>
                    <a:pt x="341500" y="41275"/>
                  </a:lnTo>
                  <a:lnTo>
                    <a:pt x="408212" y="15346"/>
                  </a:lnTo>
                  <a:lnTo>
                    <a:pt x="478630" y="1588"/>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fr-FR" sz="2800" dirty="0"/>
            </a:p>
          </p:txBody>
        </p:sp>
        <p:sp>
          <p:nvSpPr>
            <p:cNvPr id="25" name="Freeform 128">
              <a:extLst>
                <a:ext uri="{FF2B5EF4-FFF2-40B4-BE49-F238E27FC236}">
                  <a16:creationId xmlns:a16="http://schemas.microsoft.com/office/drawing/2014/main" id="{0122F6E8-CB7D-2B32-2F2E-D5F0C2AEF1C1}"/>
                </a:ext>
              </a:extLst>
            </p:cNvPr>
            <p:cNvSpPr>
              <a:spLocks/>
            </p:cNvSpPr>
            <p:nvPr/>
          </p:nvSpPr>
          <p:spPr bwMode="auto">
            <a:xfrm>
              <a:off x="3943453" y="597429"/>
              <a:ext cx="1414923" cy="770128"/>
            </a:xfrm>
            <a:custGeom>
              <a:avLst/>
              <a:gdLst>
                <a:gd name="T0" fmla="*/ 2875 w 2892"/>
                <a:gd name="T1" fmla="*/ 710 h 1574"/>
                <a:gd name="T2" fmla="*/ 2812 w 2892"/>
                <a:gd name="T3" fmla="*/ 552 h 1574"/>
                <a:gd name="T4" fmla="*/ 2710 w 2892"/>
                <a:gd name="T5" fmla="*/ 417 h 1574"/>
                <a:gd name="T6" fmla="*/ 2579 w 2892"/>
                <a:gd name="T7" fmla="*/ 305 h 1574"/>
                <a:gd name="T8" fmla="*/ 2469 w 2892"/>
                <a:gd name="T9" fmla="*/ 237 h 1574"/>
                <a:gd name="T10" fmla="*/ 2200 w 2892"/>
                <a:gd name="T11" fmla="*/ 119 h 1574"/>
                <a:gd name="T12" fmla="*/ 1814 w 2892"/>
                <a:gd name="T13" fmla="*/ 27 h 1574"/>
                <a:gd name="T14" fmla="*/ 1417 w 2892"/>
                <a:gd name="T15" fmla="*/ 0 h 1574"/>
                <a:gd name="T16" fmla="*/ 1024 w 2892"/>
                <a:gd name="T17" fmla="*/ 34 h 1574"/>
                <a:gd name="T18" fmla="*/ 830 w 2892"/>
                <a:gd name="T19" fmla="*/ 71 h 1574"/>
                <a:gd name="T20" fmla="*/ 477 w 2892"/>
                <a:gd name="T21" fmla="*/ 188 h 1574"/>
                <a:gd name="T22" fmla="*/ 296 w 2892"/>
                <a:gd name="T23" fmla="*/ 294 h 1574"/>
                <a:gd name="T24" fmla="*/ 182 w 2892"/>
                <a:gd name="T25" fmla="*/ 399 h 1574"/>
                <a:gd name="T26" fmla="*/ 111 w 2892"/>
                <a:gd name="T27" fmla="*/ 496 h 1574"/>
                <a:gd name="T28" fmla="*/ 42 w 2892"/>
                <a:gd name="T29" fmla="*/ 644 h 1574"/>
                <a:gd name="T30" fmla="*/ 8 w 2892"/>
                <a:gd name="T31" fmla="*/ 804 h 1574"/>
                <a:gd name="T32" fmla="*/ 18 w 2892"/>
                <a:gd name="T33" fmla="*/ 963 h 1574"/>
                <a:gd name="T34" fmla="*/ 15 w 2892"/>
                <a:gd name="T35" fmla="*/ 1015 h 1574"/>
                <a:gd name="T36" fmla="*/ 0 w 2892"/>
                <a:gd name="T37" fmla="*/ 1077 h 1574"/>
                <a:gd name="T38" fmla="*/ 26 w 2892"/>
                <a:gd name="T39" fmla="*/ 1188 h 1574"/>
                <a:gd name="T40" fmla="*/ 107 w 2892"/>
                <a:gd name="T41" fmla="*/ 1300 h 1574"/>
                <a:gd name="T42" fmla="*/ 224 w 2892"/>
                <a:gd name="T43" fmla="*/ 1381 h 1574"/>
                <a:gd name="T44" fmla="*/ 396 w 2892"/>
                <a:gd name="T45" fmla="*/ 1445 h 1574"/>
                <a:gd name="T46" fmla="*/ 697 w 2892"/>
                <a:gd name="T47" fmla="*/ 1515 h 1574"/>
                <a:gd name="T48" fmla="*/ 1105 w 2892"/>
                <a:gd name="T49" fmla="*/ 1565 h 1574"/>
                <a:gd name="T50" fmla="*/ 1313 w 2892"/>
                <a:gd name="T51" fmla="*/ 1574 h 1574"/>
                <a:gd name="T52" fmla="*/ 1734 w 2892"/>
                <a:gd name="T53" fmla="*/ 1555 h 1574"/>
                <a:gd name="T54" fmla="*/ 2047 w 2892"/>
                <a:gd name="T55" fmla="*/ 1510 h 1574"/>
                <a:gd name="T56" fmla="*/ 2292 w 2892"/>
                <a:gd name="T57" fmla="*/ 1457 h 1574"/>
                <a:gd name="T58" fmla="*/ 2561 w 2892"/>
                <a:gd name="T59" fmla="*/ 1349 h 1574"/>
                <a:gd name="T60" fmla="*/ 2666 w 2892"/>
                <a:gd name="T61" fmla="*/ 1280 h 1574"/>
                <a:gd name="T62" fmla="*/ 2751 w 2892"/>
                <a:gd name="T63" fmla="*/ 1204 h 1574"/>
                <a:gd name="T64" fmla="*/ 2836 w 2892"/>
                <a:gd name="T65" fmla="*/ 1081 h 1574"/>
                <a:gd name="T66" fmla="*/ 2884 w 2892"/>
                <a:gd name="T67" fmla="*/ 943 h 1574"/>
                <a:gd name="T68" fmla="*/ 2891 w 2892"/>
                <a:gd name="T69" fmla="*/ 792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92" h="1574">
                  <a:moveTo>
                    <a:pt x="2885" y="753"/>
                  </a:moveTo>
                  <a:lnTo>
                    <a:pt x="2875" y="710"/>
                  </a:lnTo>
                  <a:lnTo>
                    <a:pt x="2849" y="628"/>
                  </a:lnTo>
                  <a:lnTo>
                    <a:pt x="2812" y="552"/>
                  </a:lnTo>
                  <a:lnTo>
                    <a:pt x="2764" y="482"/>
                  </a:lnTo>
                  <a:lnTo>
                    <a:pt x="2710" y="417"/>
                  </a:lnTo>
                  <a:lnTo>
                    <a:pt x="2648" y="356"/>
                  </a:lnTo>
                  <a:lnTo>
                    <a:pt x="2579" y="305"/>
                  </a:lnTo>
                  <a:lnTo>
                    <a:pt x="2507" y="257"/>
                  </a:lnTo>
                  <a:lnTo>
                    <a:pt x="2469" y="237"/>
                  </a:lnTo>
                  <a:lnTo>
                    <a:pt x="2383" y="192"/>
                  </a:lnTo>
                  <a:lnTo>
                    <a:pt x="2200" y="119"/>
                  </a:lnTo>
                  <a:lnTo>
                    <a:pt x="2010" y="64"/>
                  </a:lnTo>
                  <a:lnTo>
                    <a:pt x="1814" y="27"/>
                  </a:lnTo>
                  <a:lnTo>
                    <a:pt x="1616" y="5"/>
                  </a:lnTo>
                  <a:lnTo>
                    <a:pt x="1417" y="0"/>
                  </a:lnTo>
                  <a:lnTo>
                    <a:pt x="1218" y="10"/>
                  </a:lnTo>
                  <a:lnTo>
                    <a:pt x="1024" y="34"/>
                  </a:lnTo>
                  <a:lnTo>
                    <a:pt x="929" y="51"/>
                  </a:lnTo>
                  <a:lnTo>
                    <a:pt x="830" y="71"/>
                  </a:lnTo>
                  <a:lnTo>
                    <a:pt x="625" y="129"/>
                  </a:lnTo>
                  <a:lnTo>
                    <a:pt x="477" y="188"/>
                  </a:lnTo>
                  <a:lnTo>
                    <a:pt x="383" y="237"/>
                  </a:lnTo>
                  <a:lnTo>
                    <a:pt x="296" y="294"/>
                  </a:lnTo>
                  <a:lnTo>
                    <a:pt x="216" y="362"/>
                  </a:lnTo>
                  <a:lnTo>
                    <a:pt x="182" y="399"/>
                  </a:lnTo>
                  <a:lnTo>
                    <a:pt x="156" y="430"/>
                  </a:lnTo>
                  <a:lnTo>
                    <a:pt x="111" y="496"/>
                  </a:lnTo>
                  <a:lnTo>
                    <a:pt x="72" y="568"/>
                  </a:lnTo>
                  <a:lnTo>
                    <a:pt x="42" y="644"/>
                  </a:lnTo>
                  <a:lnTo>
                    <a:pt x="19" y="723"/>
                  </a:lnTo>
                  <a:lnTo>
                    <a:pt x="8" y="804"/>
                  </a:lnTo>
                  <a:lnTo>
                    <a:pt x="6" y="884"/>
                  </a:lnTo>
                  <a:lnTo>
                    <a:pt x="18" y="963"/>
                  </a:lnTo>
                  <a:lnTo>
                    <a:pt x="28" y="1001"/>
                  </a:lnTo>
                  <a:lnTo>
                    <a:pt x="15" y="1015"/>
                  </a:lnTo>
                  <a:lnTo>
                    <a:pt x="0" y="1053"/>
                  </a:lnTo>
                  <a:lnTo>
                    <a:pt x="0" y="1077"/>
                  </a:lnTo>
                  <a:lnTo>
                    <a:pt x="5" y="1117"/>
                  </a:lnTo>
                  <a:lnTo>
                    <a:pt x="26" y="1188"/>
                  </a:lnTo>
                  <a:lnTo>
                    <a:pt x="61" y="1248"/>
                  </a:lnTo>
                  <a:lnTo>
                    <a:pt x="107" y="1300"/>
                  </a:lnTo>
                  <a:lnTo>
                    <a:pt x="162" y="1345"/>
                  </a:lnTo>
                  <a:lnTo>
                    <a:pt x="224" y="1381"/>
                  </a:lnTo>
                  <a:lnTo>
                    <a:pt x="326" y="1424"/>
                  </a:lnTo>
                  <a:lnTo>
                    <a:pt x="396" y="1445"/>
                  </a:lnTo>
                  <a:lnTo>
                    <a:pt x="496" y="1471"/>
                  </a:lnTo>
                  <a:lnTo>
                    <a:pt x="697" y="1515"/>
                  </a:lnTo>
                  <a:lnTo>
                    <a:pt x="900" y="1545"/>
                  </a:lnTo>
                  <a:lnTo>
                    <a:pt x="1105" y="1565"/>
                  </a:lnTo>
                  <a:lnTo>
                    <a:pt x="1207" y="1571"/>
                  </a:lnTo>
                  <a:lnTo>
                    <a:pt x="1313" y="1574"/>
                  </a:lnTo>
                  <a:lnTo>
                    <a:pt x="1523" y="1571"/>
                  </a:lnTo>
                  <a:lnTo>
                    <a:pt x="1734" y="1555"/>
                  </a:lnTo>
                  <a:lnTo>
                    <a:pt x="1944" y="1529"/>
                  </a:lnTo>
                  <a:lnTo>
                    <a:pt x="2047" y="1510"/>
                  </a:lnTo>
                  <a:lnTo>
                    <a:pt x="2130" y="1496"/>
                  </a:lnTo>
                  <a:lnTo>
                    <a:pt x="2292" y="1457"/>
                  </a:lnTo>
                  <a:lnTo>
                    <a:pt x="2451" y="1404"/>
                  </a:lnTo>
                  <a:lnTo>
                    <a:pt x="2561" y="1349"/>
                  </a:lnTo>
                  <a:lnTo>
                    <a:pt x="2632" y="1306"/>
                  </a:lnTo>
                  <a:lnTo>
                    <a:pt x="2666" y="1280"/>
                  </a:lnTo>
                  <a:lnTo>
                    <a:pt x="2697" y="1257"/>
                  </a:lnTo>
                  <a:lnTo>
                    <a:pt x="2751" y="1204"/>
                  </a:lnTo>
                  <a:lnTo>
                    <a:pt x="2797" y="1145"/>
                  </a:lnTo>
                  <a:lnTo>
                    <a:pt x="2836" y="1081"/>
                  </a:lnTo>
                  <a:lnTo>
                    <a:pt x="2865" y="1014"/>
                  </a:lnTo>
                  <a:lnTo>
                    <a:pt x="2884" y="943"/>
                  </a:lnTo>
                  <a:lnTo>
                    <a:pt x="2892" y="869"/>
                  </a:lnTo>
                  <a:lnTo>
                    <a:pt x="2891" y="792"/>
                  </a:lnTo>
                  <a:lnTo>
                    <a:pt x="2885" y="753"/>
                  </a:lnTo>
                </a:path>
              </a:pathLst>
            </a:custGeom>
            <a:solidFill>
              <a:srgbClr val="0057A2"/>
            </a:solidFill>
            <a:ln>
              <a:noFill/>
            </a:ln>
          </p:spPr>
          <p:txBody>
            <a:bodyPr vert="horz" wrap="square" lIns="91440" tIns="45720" rIns="91440" bIns="45720" numCol="1" anchor="ctr" anchorCtr="0" compatLnSpc="1">
              <a:prstTxWarp prst="textNoShape">
                <a:avLst/>
              </a:prstTxWarp>
            </a:bodyPr>
            <a:lstStyle/>
            <a:p>
              <a:pPr algn="ctr">
                <a:lnSpc>
                  <a:spcPct val="115000"/>
                </a:lnSpc>
                <a:buNone/>
              </a:pPr>
              <a:r>
                <a:rPr lang="en-US" sz="32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02</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TextBox 21">
              <a:extLst>
                <a:ext uri="{FF2B5EF4-FFF2-40B4-BE49-F238E27FC236}">
                  <a16:creationId xmlns:a16="http://schemas.microsoft.com/office/drawing/2014/main" id="{61801D61-09BE-68EB-E41D-B236ABBF52DB}"/>
                </a:ext>
              </a:extLst>
            </p:cNvPr>
            <p:cNvSpPr txBox="1"/>
            <p:nvPr/>
          </p:nvSpPr>
          <p:spPr>
            <a:xfrm>
              <a:off x="0" y="12266"/>
              <a:ext cx="3187694" cy="1481157"/>
            </a:xfrm>
            <a:prstGeom prst="rect">
              <a:avLst/>
            </a:prstGeom>
            <a:noFill/>
          </p:spPr>
          <p:txBody>
            <a:bodyPr wrap="square" lIns="0" rIns="0" rtlCol="0" anchor="ctr">
              <a:noAutofit/>
            </a:bodyPr>
            <a:lstStyle/>
            <a:p>
              <a:pPr algn="ctr">
                <a:lnSpc>
                  <a:spcPct val="115000"/>
                </a:lnSpc>
                <a:buNone/>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جمع البيانات</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7" name="Group 32">
            <a:extLst>
              <a:ext uri="{FF2B5EF4-FFF2-40B4-BE49-F238E27FC236}">
                <a16:creationId xmlns:a16="http://schemas.microsoft.com/office/drawing/2014/main" id="{ED5D8714-4D91-12AD-4933-FEEAAFAD6C46}"/>
              </a:ext>
            </a:extLst>
          </p:cNvPr>
          <p:cNvGrpSpPr/>
          <p:nvPr/>
        </p:nvGrpSpPr>
        <p:grpSpPr>
          <a:xfrm>
            <a:off x="6799969" y="2676248"/>
            <a:ext cx="5126362" cy="1999466"/>
            <a:chOff x="3278872" y="793436"/>
            <a:chExt cx="4822294" cy="1880863"/>
          </a:xfrm>
        </p:grpSpPr>
        <p:sp>
          <p:nvSpPr>
            <p:cNvPr id="28" name="Freeform: Shape 8">
              <a:extLst>
                <a:ext uri="{FF2B5EF4-FFF2-40B4-BE49-F238E27FC236}">
                  <a16:creationId xmlns:a16="http://schemas.microsoft.com/office/drawing/2014/main" id="{CCCC8CC0-AFD6-853F-A1AD-3891A9B580A7}"/>
                </a:ext>
              </a:extLst>
            </p:cNvPr>
            <p:cNvSpPr>
              <a:spLocks/>
            </p:cNvSpPr>
            <p:nvPr/>
          </p:nvSpPr>
          <p:spPr bwMode="auto">
            <a:xfrm>
              <a:off x="4602793" y="1402489"/>
              <a:ext cx="526927" cy="1271810"/>
            </a:xfrm>
            <a:custGeom>
              <a:avLst/>
              <a:gdLst>
                <a:gd name="connsiteX0" fmla="*/ 291888 w 569913"/>
                <a:gd name="connsiteY0" fmla="*/ 917575 h 1376363"/>
                <a:gd name="connsiteX1" fmla="*/ 274496 w 569913"/>
                <a:gd name="connsiteY1" fmla="*/ 921780 h 1376363"/>
                <a:gd name="connsiteX2" fmla="*/ 259212 w 569913"/>
                <a:gd name="connsiteY2" fmla="*/ 932819 h 1376363"/>
                <a:gd name="connsiteX3" fmla="*/ 245510 w 569913"/>
                <a:gd name="connsiteY3" fmla="*/ 952269 h 1376363"/>
                <a:gd name="connsiteX4" fmla="*/ 240239 w 569913"/>
                <a:gd name="connsiteY4" fmla="*/ 965936 h 1376363"/>
                <a:gd name="connsiteX5" fmla="*/ 240239 w 569913"/>
                <a:gd name="connsiteY5" fmla="*/ 966462 h 1376363"/>
                <a:gd name="connsiteX6" fmla="*/ 239712 w 569913"/>
                <a:gd name="connsiteY6" fmla="*/ 967513 h 1376363"/>
                <a:gd name="connsiteX7" fmla="*/ 244982 w 569913"/>
                <a:gd name="connsiteY7" fmla="*/ 975924 h 1376363"/>
                <a:gd name="connsiteX8" fmla="*/ 259212 w 569913"/>
                <a:gd name="connsiteY8" fmla="*/ 988014 h 1376363"/>
                <a:gd name="connsiteX9" fmla="*/ 276604 w 569913"/>
                <a:gd name="connsiteY9" fmla="*/ 994847 h 1376363"/>
                <a:gd name="connsiteX10" fmla="*/ 295577 w 569913"/>
                <a:gd name="connsiteY10" fmla="*/ 996950 h 1376363"/>
                <a:gd name="connsiteX11" fmla="*/ 305590 w 569913"/>
                <a:gd name="connsiteY11" fmla="*/ 995373 h 1376363"/>
                <a:gd name="connsiteX12" fmla="*/ 323509 w 569913"/>
                <a:gd name="connsiteY12" fmla="*/ 990117 h 1376363"/>
                <a:gd name="connsiteX13" fmla="*/ 354077 w 569913"/>
                <a:gd name="connsiteY13" fmla="*/ 970667 h 1376363"/>
                <a:gd name="connsiteX14" fmla="*/ 369360 w 569913"/>
                <a:gd name="connsiteY14" fmla="*/ 959102 h 1376363"/>
                <a:gd name="connsiteX15" fmla="*/ 369887 w 569913"/>
                <a:gd name="connsiteY15" fmla="*/ 959102 h 1376363"/>
                <a:gd name="connsiteX16" fmla="*/ 354604 w 569913"/>
                <a:gd name="connsiteY16" fmla="*/ 943858 h 1376363"/>
                <a:gd name="connsiteX17" fmla="*/ 328779 w 569913"/>
                <a:gd name="connsiteY17" fmla="*/ 926511 h 1376363"/>
                <a:gd name="connsiteX18" fmla="*/ 309806 w 569913"/>
                <a:gd name="connsiteY18" fmla="*/ 919678 h 1376363"/>
                <a:gd name="connsiteX19" fmla="*/ 306387 w 569913"/>
                <a:gd name="connsiteY19" fmla="*/ 360362 h 1376363"/>
                <a:gd name="connsiteX20" fmla="*/ 296333 w 569913"/>
                <a:gd name="connsiteY20" fmla="*/ 363008 h 1376363"/>
                <a:gd name="connsiteX21" fmla="*/ 283104 w 569913"/>
                <a:gd name="connsiteY21" fmla="*/ 370945 h 1376363"/>
                <a:gd name="connsiteX22" fmla="*/ 276754 w 569913"/>
                <a:gd name="connsiteY22" fmla="*/ 378354 h 1376363"/>
                <a:gd name="connsiteX23" fmla="*/ 275166 w 569913"/>
                <a:gd name="connsiteY23" fmla="*/ 383116 h 1376363"/>
                <a:gd name="connsiteX24" fmla="*/ 274637 w 569913"/>
                <a:gd name="connsiteY24" fmla="*/ 388937 h 1376363"/>
                <a:gd name="connsiteX25" fmla="*/ 278341 w 569913"/>
                <a:gd name="connsiteY25" fmla="*/ 399520 h 1376363"/>
                <a:gd name="connsiteX26" fmla="*/ 292100 w 569913"/>
                <a:gd name="connsiteY26" fmla="*/ 411691 h 1376363"/>
                <a:gd name="connsiteX27" fmla="*/ 304271 w 569913"/>
                <a:gd name="connsiteY27" fmla="*/ 414337 h 1376363"/>
                <a:gd name="connsiteX28" fmla="*/ 313266 w 569913"/>
                <a:gd name="connsiteY28" fmla="*/ 414337 h 1376363"/>
                <a:gd name="connsiteX29" fmla="*/ 330200 w 569913"/>
                <a:gd name="connsiteY29" fmla="*/ 407458 h 1376363"/>
                <a:gd name="connsiteX30" fmla="*/ 349779 w 569913"/>
                <a:gd name="connsiteY30" fmla="*/ 387350 h 1376363"/>
                <a:gd name="connsiteX31" fmla="*/ 360362 w 569913"/>
                <a:gd name="connsiteY31" fmla="*/ 371475 h 1376363"/>
                <a:gd name="connsiteX32" fmla="*/ 357716 w 569913"/>
                <a:gd name="connsiteY32" fmla="*/ 369887 h 1376363"/>
                <a:gd name="connsiteX33" fmla="*/ 356129 w 569913"/>
                <a:gd name="connsiteY33" fmla="*/ 366183 h 1376363"/>
                <a:gd name="connsiteX34" fmla="*/ 333375 w 569913"/>
                <a:gd name="connsiteY34" fmla="*/ 362479 h 1376363"/>
                <a:gd name="connsiteX35" fmla="*/ 307975 w 569913"/>
                <a:gd name="connsiteY35" fmla="*/ 360891 h 1376363"/>
                <a:gd name="connsiteX36" fmla="*/ 307446 w 569913"/>
                <a:gd name="connsiteY36" fmla="*/ 360891 h 1376363"/>
                <a:gd name="connsiteX37" fmla="*/ 77788 w 569913"/>
                <a:gd name="connsiteY37" fmla="*/ 0 h 1376363"/>
                <a:gd name="connsiteX38" fmla="*/ 110596 w 569913"/>
                <a:gd name="connsiteY38" fmla="*/ 2118 h 1376363"/>
                <a:gd name="connsiteX39" fmla="*/ 159280 w 569913"/>
                <a:gd name="connsiteY39" fmla="*/ 13234 h 1376363"/>
                <a:gd name="connsiteX40" fmla="*/ 222250 w 569913"/>
                <a:gd name="connsiteY40" fmla="*/ 41291 h 1376363"/>
                <a:gd name="connsiteX41" fmla="*/ 279400 w 569913"/>
                <a:gd name="connsiteY41" fmla="*/ 81523 h 1376363"/>
                <a:gd name="connsiteX42" fmla="*/ 327026 w 569913"/>
                <a:gd name="connsiteY42" fmla="*/ 131813 h 1376363"/>
                <a:gd name="connsiteX43" fmla="*/ 354013 w 569913"/>
                <a:gd name="connsiteY43" fmla="*/ 174692 h 1376363"/>
                <a:gd name="connsiteX44" fmla="*/ 368830 w 569913"/>
                <a:gd name="connsiteY44" fmla="*/ 204866 h 1376363"/>
                <a:gd name="connsiteX45" fmla="*/ 377826 w 569913"/>
                <a:gd name="connsiteY45" fmla="*/ 236099 h 1376363"/>
                <a:gd name="connsiteX46" fmla="*/ 383117 w 569913"/>
                <a:gd name="connsiteY46" fmla="*/ 268391 h 1376363"/>
                <a:gd name="connsiteX47" fmla="*/ 384176 w 569913"/>
                <a:gd name="connsiteY47" fmla="*/ 300683 h 1376363"/>
                <a:gd name="connsiteX48" fmla="*/ 378884 w 569913"/>
                <a:gd name="connsiteY48" fmla="*/ 334562 h 1376363"/>
                <a:gd name="connsiteX49" fmla="*/ 373063 w 569913"/>
                <a:gd name="connsiteY49" fmla="*/ 350443 h 1376363"/>
                <a:gd name="connsiteX50" fmla="*/ 391584 w 569913"/>
                <a:gd name="connsiteY50" fmla="*/ 355208 h 1376363"/>
                <a:gd name="connsiteX51" fmla="*/ 426509 w 569913"/>
                <a:gd name="connsiteY51" fmla="*/ 368442 h 1376363"/>
                <a:gd name="connsiteX52" fmla="*/ 459317 w 569913"/>
                <a:gd name="connsiteY52" fmla="*/ 386970 h 1376363"/>
                <a:gd name="connsiteX53" fmla="*/ 488950 w 569913"/>
                <a:gd name="connsiteY53" fmla="*/ 409733 h 1376363"/>
                <a:gd name="connsiteX54" fmla="*/ 514880 w 569913"/>
                <a:gd name="connsiteY54" fmla="*/ 437260 h 1376363"/>
                <a:gd name="connsiteX55" fmla="*/ 536046 w 569913"/>
                <a:gd name="connsiteY55" fmla="*/ 467434 h 1376363"/>
                <a:gd name="connsiteX56" fmla="*/ 552980 w 569913"/>
                <a:gd name="connsiteY56" fmla="*/ 501843 h 1376363"/>
                <a:gd name="connsiteX57" fmla="*/ 564621 w 569913"/>
                <a:gd name="connsiteY57" fmla="*/ 537840 h 1376363"/>
                <a:gd name="connsiteX58" fmla="*/ 567796 w 569913"/>
                <a:gd name="connsiteY58" fmla="*/ 556898 h 1376363"/>
                <a:gd name="connsiteX59" fmla="*/ 569913 w 569913"/>
                <a:gd name="connsiteY59" fmla="*/ 583366 h 1376363"/>
                <a:gd name="connsiteX60" fmla="*/ 568855 w 569913"/>
                <a:gd name="connsiteY60" fmla="*/ 638950 h 1376363"/>
                <a:gd name="connsiteX61" fmla="*/ 559859 w 569913"/>
                <a:gd name="connsiteY61" fmla="*/ 695593 h 1376363"/>
                <a:gd name="connsiteX62" fmla="*/ 542926 w 569913"/>
                <a:gd name="connsiteY62" fmla="*/ 751706 h 1376363"/>
                <a:gd name="connsiteX63" fmla="*/ 520171 w 569913"/>
                <a:gd name="connsiteY63" fmla="*/ 805702 h 1376363"/>
                <a:gd name="connsiteX64" fmla="*/ 491596 w 569913"/>
                <a:gd name="connsiteY64" fmla="*/ 857051 h 1376363"/>
                <a:gd name="connsiteX65" fmla="*/ 457730 w 569913"/>
                <a:gd name="connsiteY65" fmla="*/ 903106 h 1376363"/>
                <a:gd name="connsiteX66" fmla="*/ 419101 w 569913"/>
                <a:gd name="connsiteY66" fmla="*/ 942279 h 1376363"/>
                <a:gd name="connsiteX67" fmla="*/ 397405 w 569913"/>
                <a:gd name="connsiteY67" fmla="*/ 959219 h 1376363"/>
                <a:gd name="connsiteX68" fmla="*/ 405871 w 569913"/>
                <a:gd name="connsiteY68" fmla="*/ 974042 h 1376363"/>
                <a:gd name="connsiteX69" fmla="*/ 417513 w 569913"/>
                <a:gd name="connsiteY69" fmla="*/ 1006333 h 1376363"/>
                <a:gd name="connsiteX70" fmla="*/ 422276 w 569913"/>
                <a:gd name="connsiteY70" fmla="*/ 1041272 h 1376363"/>
                <a:gd name="connsiteX71" fmla="*/ 420688 w 569913"/>
                <a:gd name="connsiteY71" fmla="*/ 1075681 h 1376363"/>
                <a:gd name="connsiteX72" fmla="*/ 417513 w 569913"/>
                <a:gd name="connsiteY72" fmla="*/ 1092091 h 1376363"/>
                <a:gd name="connsiteX73" fmla="*/ 413809 w 569913"/>
                <a:gd name="connsiteY73" fmla="*/ 1107443 h 1376363"/>
                <a:gd name="connsiteX74" fmla="*/ 402167 w 569913"/>
                <a:gd name="connsiteY74" fmla="*/ 1137088 h 1376363"/>
                <a:gd name="connsiteX75" fmla="*/ 379413 w 569913"/>
                <a:gd name="connsiteY75" fmla="*/ 1179967 h 1376363"/>
                <a:gd name="connsiteX76" fmla="*/ 337609 w 569913"/>
                <a:gd name="connsiteY76" fmla="*/ 1232904 h 1376363"/>
                <a:gd name="connsiteX77" fmla="*/ 285750 w 569913"/>
                <a:gd name="connsiteY77" fmla="*/ 1280547 h 1376363"/>
                <a:gd name="connsiteX78" fmla="*/ 226484 w 569913"/>
                <a:gd name="connsiteY78" fmla="*/ 1319191 h 1376363"/>
                <a:gd name="connsiteX79" fmla="*/ 162984 w 569913"/>
                <a:gd name="connsiteY79" fmla="*/ 1349895 h 1376363"/>
                <a:gd name="connsiteX80" fmla="*/ 98425 w 569913"/>
                <a:gd name="connsiteY80" fmla="*/ 1368952 h 1376363"/>
                <a:gd name="connsiteX81" fmla="*/ 34396 w 569913"/>
                <a:gd name="connsiteY81" fmla="*/ 1376363 h 1376363"/>
                <a:gd name="connsiteX82" fmla="*/ 3704 w 569913"/>
                <a:gd name="connsiteY82" fmla="*/ 1374246 h 1376363"/>
                <a:gd name="connsiteX83" fmla="*/ 0 w 569913"/>
                <a:gd name="connsiteY83" fmla="*/ 1372658 h 1376363"/>
                <a:gd name="connsiteX84" fmla="*/ 0 w 569913"/>
                <a:gd name="connsiteY84" fmla="*/ 1365776 h 1376363"/>
                <a:gd name="connsiteX85" fmla="*/ 3704 w 569913"/>
                <a:gd name="connsiteY85" fmla="*/ 1364717 h 1376363"/>
                <a:gd name="connsiteX86" fmla="*/ 26459 w 569913"/>
                <a:gd name="connsiteY86" fmla="*/ 1365776 h 1376363"/>
                <a:gd name="connsiteX87" fmla="*/ 70379 w 569913"/>
                <a:gd name="connsiteY87" fmla="*/ 1362070 h 1376363"/>
                <a:gd name="connsiteX88" fmla="*/ 112184 w 569913"/>
                <a:gd name="connsiteY88" fmla="*/ 1352012 h 1376363"/>
                <a:gd name="connsiteX89" fmla="*/ 152400 w 569913"/>
                <a:gd name="connsiteY89" fmla="*/ 1337719 h 1376363"/>
                <a:gd name="connsiteX90" fmla="*/ 190500 w 569913"/>
                <a:gd name="connsiteY90" fmla="*/ 1318662 h 1376363"/>
                <a:gd name="connsiteX91" fmla="*/ 227542 w 569913"/>
                <a:gd name="connsiteY91" fmla="*/ 1295370 h 1376363"/>
                <a:gd name="connsiteX92" fmla="*/ 279400 w 569913"/>
                <a:gd name="connsiteY92" fmla="*/ 1256196 h 1376363"/>
                <a:gd name="connsiteX93" fmla="*/ 311680 w 569913"/>
                <a:gd name="connsiteY93" fmla="*/ 1225493 h 1376363"/>
                <a:gd name="connsiteX94" fmla="*/ 328084 w 569913"/>
                <a:gd name="connsiteY94" fmla="*/ 1208553 h 1376363"/>
                <a:gd name="connsiteX95" fmla="*/ 358776 w 569913"/>
                <a:gd name="connsiteY95" fmla="*/ 1172026 h 1376363"/>
                <a:gd name="connsiteX96" fmla="*/ 384176 w 569913"/>
                <a:gd name="connsiteY96" fmla="*/ 1131794 h 1376363"/>
                <a:gd name="connsiteX97" fmla="*/ 400051 w 569913"/>
                <a:gd name="connsiteY97" fmla="*/ 1087856 h 1376363"/>
                <a:gd name="connsiteX98" fmla="*/ 403226 w 569913"/>
                <a:gd name="connsiteY98" fmla="*/ 1064035 h 1376363"/>
                <a:gd name="connsiteX99" fmla="*/ 403755 w 569913"/>
                <a:gd name="connsiteY99" fmla="*/ 1046565 h 1376363"/>
                <a:gd name="connsiteX100" fmla="*/ 400051 w 569913"/>
                <a:gd name="connsiteY100" fmla="*/ 1013215 h 1376363"/>
                <a:gd name="connsiteX101" fmla="*/ 394759 w 569913"/>
                <a:gd name="connsiteY101" fmla="*/ 996805 h 1376363"/>
                <a:gd name="connsiteX102" fmla="*/ 388409 w 569913"/>
                <a:gd name="connsiteY102" fmla="*/ 982512 h 1376363"/>
                <a:gd name="connsiteX103" fmla="*/ 377826 w 569913"/>
                <a:gd name="connsiteY103" fmla="*/ 968219 h 1376363"/>
                <a:gd name="connsiteX104" fmla="*/ 377826 w 569913"/>
                <a:gd name="connsiteY104" fmla="*/ 968748 h 1376363"/>
                <a:gd name="connsiteX105" fmla="*/ 377296 w 569913"/>
                <a:gd name="connsiteY105" fmla="*/ 969807 h 1376363"/>
                <a:gd name="connsiteX106" fmla="*/ 362480 w 569913"/>
                <a:gd name="connsiteY106" fmla="*/ 984100 h 1376363"/>
                <a:gd name="connsiteX107" fmla="*/ 332846 w 569913"/>
                <a:gd name="connsiteY107" fmla="*/ 999981 h 1376363"/>
                <a:gd name="connsiteX108" fmla="*/ 310621 w 569913"/>
                <a:gd name="connsiteY108" fmla="*/ 1007921 h 1376363"/>
                <a:gd name="connsiteX109" fmla="*/ 288925 w 569913"/>
                <a:gd name="connsiteY109" fmla="*/ 1010568 h 1376363"/>
                <a:gd name="connsiteX110" fmla="*/ 268288 w 569913"/>
                <a:gd name="connsiteY110" fmla="*/ 1007921 h 1376363"/>
                <a:gd name="connsiteX111" fmla="*/ 250825 w 569913"/>
                <a:gd name="connsiteY111" fmla="*/ 998393 h 1376363"/>
                <a:gd name="connsiteX112" fmla="*/ 237067 w 569913"/>
                <a:gd name="connsiteY112" fmla="*/ 982512 h 1376363"/>
                <a:gd name="connsiteX113" fmla="*/ 232305 w 569913"/>
                <a:gd name="connsiteY113" fmla="*/ 971395 h 1376363"/>
                <a:gd name="connsiteX114" fmla="*/ 230188 w 569913"/>
                <a:gd name="connsiteY114" fmla="*/ 970336 h 1376363"/>
                <a:gd name="connsiteX115" fmla="*/ 227013 w 569913"/>
                <a:gd name="connsiteY115" fmla="*/ 965572 h 1376363"/>
                <a:gd name="connsiteX116" fmla="*/ 227542 w 569913"/>
                <a:gd name="connsiteY116" fmla="*/ 962925 h 1376363"/>
                <a:gd name="connsiteX117" fmla="*/ 230717 w 569913"/>
                <a:gd name="connsiteY117" fmla="*/ 952337 h 1376363"/>
                <a:gd name="connsiteX118" fmla="*/ 240242 w 569913"/>
                <a:gd name="connsiteY118" fmla="*/ 933280 h 1376363"/>
                <a:gd name="connsiteX119" fmla="*/ 253471 w 569913"/>
                <a:gd name="connsiteY119" fmla="*/ 919517 h 1376363"/>
                <a:gd name="connsiteX120" fmla="*/ 270405 w 569913"/>
                <a:gd name="connsiteY120" fmla="*/ 909988 h 1376363"/>
                <a:gd name="connsiteX121" fmla="*/ 288925 w 569913"/>
                <a:gd name="connsiteY121" fmla="*/ 904694 h 1376363"/>
                <a:gd name="connsiteX122" fmla="*/ 308505 w 569913"/>
                <a:gd name="connsiteY122" fmla="*/ 904165 h 1376363"/>
                <a:gd name="connsiteX123" fmla="*/ 329142 w 569913"/>
                <a:gd name="connsiteY123" fmla="*/ 907341 h 1376363"/>
                <a:gd name="connsiteX124" fmla="*/ 348721 w 569913"/>
                <a:gd name="connsiteY124" fmla="*/ 914223 h 1376363"/>
                <a:gd name="connsiteX125" fmla="*/ 358246 w 569913"/>
                <a:gd name="connsiteY125" fmla="*/ 920046 h 1376363"/>
                <a:gd name="connsiteX126" fmla="*/ 367771 w 569913"/>
                <a:gd name="connsiteY126" fmla="*/ 926398 h 1376363"/>
                <a:gd name="connsiteX127" fmla="*/ 384705 w 569913"/>
                <a:gd name="connsiteY127" fmla="*/ 942279 h 1376363"/>
                <a:gd name="connsiteX128" fmla="*/ 391584 w 569913"/>
                <a:gd name="connsiteY128" fmla="*/ 950749 h 1376363"/>
                <a:gd name="connsiteX129" fmla="*/ 409046 w 569913"/>
                <a:gd name="connsiteY129" fmla="*/ 934339 h 1376363"/>
                <a:gd name="connsiteX130" fmla="*/ 440267 w 569913"/>
                <a:gd name="connsiteY130" fmla="*/ 899400 h 1376363"/>
                <a:gd name="connsiteX131" fmla="*/ 468313 w 569913"/>
                <a:gd name="connsiteY131" fmla="*/ 861286 h 1376363"/>
                <a:gd name="connsiteX132" fmla="*/ 492655 w 569913"/>
                <a:gd name="connsiteY132" fmla="*/ 819466 h 1376363"/>
                <a:gd name="connsiteX133" fmla="*/ 512763 w 569913"/>
                <a:gd name="connsiteY133" fmla="*/ 776057 h 1376363"/>
                <a:gd name="connsiteX134" fmla="*/ 528638 w 569913"/>
                <a:gd name="connsiteY134" fmla="*/ 731061 h 1376363"/>
                <a:gd name="connsiteX135" fmla="*/ 540809 w 569913"/>
                <a:gd name="connsiteY135" fmla="*/ 685535 h 1376363"/>
                <a:gd name="connsiteX136" fmla="*/ 548746 w 569913"/>
                <a:gd name="connsiteY136" fmla="*/ 638421 h 1376363"/>
                <a:gd name="connsiteX137" fmla="*/ 550863 w 569913"/>
                <a:gd name="connsiteY137" fmla="*/ 614599 h 1376363"/>
                <a:gd name="connsiteX138" fmla="*/ 551392 w 569913"/>
                <a:gd name="connsiteY138" fmla="*/ 592366 h 1376363"/>
                <a:gd name="connsiteX139" fmla="*/ 547159 w 569913"/>
                <a:gd name="connsiteY139" fmla="*/ 550016 h 1376363"/>
                <a:gd name="connsiteX140" fmla="*/ 535517 w 569913"/>
                <a:gd name="connsiteY140" fmla="*/ 511372 h 1376363"/>
                <a:gd name="connsiteX141" fmla="*/ 518055 w 569913"/>
                <a:gd name="connsiteY141" fmla="*/ 475375 h 1376363"/>
                <a:gd name="connsiteX142" fmla="*/ 494242 w 569913"/>
                <a:gd name="connsiteY142" fmla="*/ 444142 h 1376363"/>
                <a:gd name="connsiteX143" fmla="*/ 466196 w 569913"/>
                <a:gd name="connsiteY143" fmla="*/ 416615 h 1376363"/>
                <a:gd name="connsiteX144" fmla="*/ 433388 w 569913"/>
                <a:gd name="connsiteY144" fmla="*/ 394381 h 1376363"/>
                <a:gd name="connsiteX145" fmla="*/ 396876 w 569913"/>
                <a:gd name="connsiteY145" fmla="*/ 377971 h 1376363"/>
                <a:gd name="connsiteX146" fmla="*/ 377296 w 569913"/>
                <a:gd name="connsiteY146" fmla="*/ 371618 h 1376363"/>
                <a:gd name="connsiteX147" fmla="*/ 369359 w 569913"/>
                <a:gd name="connsiteY147" fmla="*/ 385382 h 1376363"/>
                <a:gd name="connsiteX148" fmla="*/ 348192 w 569913"/>
                <a:gd name="connsiteY148" fmla="*/ 411850 h 1376363"/>
                <a:gd name="connsiteX149" fmla="*/ 328084 w 569913"/>
                <a:gd name="connsiteY149" fmla="*/ 425614 h 1376363"/>
                <a:gd name="connsiteX150" fmla="*/ 313796 w 569913"/>
                <a:gd name="connsiteY150" fmla="*/ 430378 h 1376363"/>
                <a:gd name="connsiteX151" fmla="*/ 299509 w 569913"/>
                <a:gd name="connsiteY151" fmla="*/ 430378 h 1376363"/>
                <a:gd name="connsiteX152" fmla="*/ 283634 w 569913"/>
                <a:gd name="connsiteY152" fmla="*/ 425085 h 1376363"/>
                <a:gd name="connsiteX153" fmla="*/ 275696 w 569913"/>
                <a:gd name="connsiteY153" fmla="*/ 419791 h 1376363"/>
                <a:gd name="connsiteX154" fmla="*/ 266700 w 569913"/>
                <a:gd name="connsiteY154" fmla="*/ 410792 h 1376363"/>
                <a:gd name="connsiteX155" fmla="*/ 259292 w 569913"/>
                <a:gd name="connsiteY155" fmla="*/ 393852 h 1376363"/>
                <a:gd name="connsiteX156" fmla="*/ 259821 w 569913"/>
                <a:gd name="connsiteY156" fmla="*/ 381676 h 1376363"/>
                <a:gd name="connsiteX157" fmla="*/ 261938 w 569913"/>
                <a:gd name="connsiteY157" fmla="*/ 375324 h 1376363"/>
                <a:gd name="connsiteX158" fmla="*/ 268817 w 569913"/>
                <a:gd name="connsiteY158" fmla="*/ 364736 h 1376363"/>
                <a:gd name="connsiteX159" fmla="*/ 290513 w 569913"/>
                <a:gd name="connsiteY159" fmla="*/ 354149 h 1376363"/>
                <a:gd name="connsiteX160" fmla="*/ 302684 w 569913"/>
                <a:gd name="connsiteY160" fmla="*/ 352031 h 1376363"/>
                <a:gd name="connsiteX161" fmla="*/ 303742 w 569913"/>
                <a:gd name="connsiteY161" fmla="*/ 348326 h 1376363"/>
                <a:gd name="connsiteX162" fmla="*/ 308505 w 569913"/>
                <a:gd name="connsiteY162" fmla="*/ 346738 h 1376363"/>
                <a:gd name="connsiteX163" fmla="*/ 334963 w 569913"/>
                <a:gd name="connsiteY163" fmla="*/ 345150 h 1376363"/>
                <a:gd name="connsiteX164" fmla="*/ 360892 w 569913"/>
                <a:gd name="connsiteY164" fmla="*/ 348326 h 1376363"/>
                <a:gd name="connsiteX165" fmla="*/ 365126 w 569913"/>
                <a:gd name="connsiteY165" fmla="*/ 331915 h 1376363"/>
                <a:gd name="connsiteX166" fmla="*/ 367771 w 569913"/>
                <a:gd name="connsiteY166" fmla="*/ 300153 h 1376363"/>
                <a:gd name="connsiteX167" fmla="*/ 366184 w 569913"/>
                <a:gd name="connsiteY167" fmla="*/ 270508 h 1376363"/>
                <a:gd name="connsiteX168" fmla="*/ 360363 w 569913"/>
                <a:gd name="connsiteY168" fmla="*/ 241393 h 1376363"/>
                <a:gd name="connsiteX169" fmla="*/ 345017 w 569913"/>
                <a:gd name="connsiteY169" fmla="*/ 201161 h 1376363"/>
                <a:gd name="connsiteX170" fmla="*/ 311680 w 569913"/>
                <a:gd name="connsiteY170" fmla="*/ 149283 h 1376363"/>
                <a:gd name="connsiteX171" fmla="*/ 289455 w 569913"/>
                <a:gd name="connsiteY171" fmla="*/ 123343 h 1376363"/>
                <a:gd name="connsiteX172" fmla="*/ 266700 w 569913"/>
                <a:gd name="connsiteY172" fmla="*/ 98992 h 1376363"/>
                <a:gd name="connsiteX173" fmla="*/ 215371 w 569913"/>
                <a:gd name="connsiteY173" fmla="*/ 59290 h 1376363"/>
                <a:gd name="connsiteX174" fmla="*/ 173038 w 569913"/>
                <a:gd name="connsiteY174" fmla="*/ 38644 h 1376363"/>
                <a:gd name="connsiteX175" fmla="*/ 142346 w 569913"/>
                <a:gd name="connsiteY175" fmla="*/ 28057 h 1376363"/>
                <a:gd name="connsiteX176" fmla="*/ 111125 w 569913"/>
                <a:gd name="connsiteY176" fmla="*/ 22234 h 1376363"/>
                <a:gd name="connsiteX177" fmla="*/ 78317 w 569913"/>
                <a:gd name="connsiteY177" fmla="*/ 19587 h 1376363"/>
                <a:gd name="connsiteX178" fmla="*/ 61913 w 569913"/>
                <a:gd name="connsiteY178" fmla="*/ 20646 h 1376363"/>
                <a:gd name="connsiteX179" fmla="*/ 57150 w 569913"/>
                <a:gd name="connsiteY179" fmla="*/ 19587 h 1376363"/>
                <a:gd name="connsiteX180" fmla="*/ 52388 w 569913"/>
                <a:gd name="connsiteY180" fmla="*/ 14293 h 1376363"/>
                <a:gd name="connsiteX181" fmla="*/ 52388 w 569913"/>
                <a:gd name="connsiteY181" fmla="*/ 6882 h 1376363"/>
                <a:gd name="connsiteX182" fmla="*/ 57150 w 569913"/>
                <a:gd name="connsiteY182" fmla="*/ 1588 h 1376363"/>
                <a:gd name="connsiteX183" fmla="*/ 61913 w 569913"/>
                <a:gd name="connsiteY183" fmla="*/ 1059 h 1376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569913" h="1376363">
                  <a:moveTo>
                    <a:pt x="291888" y="917575"/>
                  </a:moveTo>
                  <a:lnTo>
                    <a:pt x="274496" y="921780"/>
                  </a:lnTo>
                  <a:lnTo>
                    <a:pt x="259212" y="932819"/>
                  </a:lnTo>
                  <a:lnTo>
                    <a:pt x="245510" y="952269"/>
                  </a:lnTo>
                  <a:lnTo>
                    <a:pt x="240239" y="965936"/>
                  </a:lnTo>
                  <a:lnTo>
                    <a:pt x="240239" y="966462"/>
                  </a:lnTo>
                  <a:lnTo>
                    <a:pt x="239712" y="967513"/>
                  </a:lnTo>
                  <a:lnTo>
                    <a:pt x="244982" y="975924"/>
                  </a:lnTo>
                  <a:lnTo>
                    <a:pt x="259212" y="988014"/>
                  </a:lnTo>
                  <a:lnTo>
                    <a:pt x="276604" y="994847"/>
                  </a:lnTo>
                  <a:lnTo>
                    <a:pt x="295577" y="996950"/>
                  </a:lnTo>
                  <a:lnTo>
                    <a:pt x="305590" y="995373"/>
                  </a:lnTo>
                  <a:lnTo>
                    <a:pt x="323509" y="990117"/>
                  </a:lnTo>
                  <a:lnTo>
                    <a:pt x="354077" y="970667"/>
                  </a:lnTo>
                  <a:lnTo>
                    <a:pt x="369360" y="959102"/>
                  </a:lnTo>
                  <a:lnTo>
                    <a:pt x="369887" y="959102"/>
                  </a:lnTo>
                  <a:lnTo>
                    <a:pt x="354604" y="943858"/>
                  </a:lnTo>
                  <a:lnTo>
                    <a:pt x="328779" y="926511"/>
                  </a:lnTo>
                  <a:lnTo>
                    <a:pt x="309806" y="919678"/>
                  </a:lnTo>
                  <a:close/>
                  <a:moveTo>
                    <a:pt x="306387" y="360362"/>
                  </a:moveTo>
                  <a:lnTo>
                    <a:pt x="296333" y="363008"/>
                  </a:lnTo>
                  <a:lnTo>
                    <a:pt x="283104" y="370945"/>
                  </a:lnTo>
                  <a:lnTo>
                    <a:pt x="276754" y="378354"/>
                  </a:lnTo>
                  <a:lnTo>
                    <a:pt x="275166" y="383116"/>
                  </a:lnTo>
                  <a:lnTo>
                    <a:pt x="274637" y="388937"/>
                  </a:lnTo>
                  <a:lnTo>
                    <a:pt x="278341" y="399520"/>
                  </a:lnTo>
                  <a:lnTo>
                    <a:pt x="292100" y="411691"/>
                  </a:lnTo>
                  <a:lnTo>
                    <a:pt x="304271" y="414337"/>
                  </a:lnTo>
                  <a:lnTo>
                    <a:pt x="313266" y="414337"/>
                  </a:lnTo>
                  <a:lnTo>
                    <a:pt x="330200" y="407458"/>
                  </a:lnTo>
                  <a:lnTo>
                    <a:pt x="349779" y="387350"/>
                  </a:lnTo>
                  <a:lnTo>
                    <a:pt x="360362" y="371475"/>
                  </a:lnTo>
                  <a:lnTo>
                    <a:pt x="357716" y="369887"/>
                  </a:lnTo>
                  <a:lnTo>
                    <a:pt x="356129" y="366183"/>
                  </a:lnTo>
                  <a:lnTo>
                    <a:pt x="333375" y="362479"/>
                  </a:lnTo>
                  <a:lnTo>
                    <a:pt x="307975" y="360891"/>
                  </a:lnTo>
                  <a:lnTo>
                    <a:pt x="307446" y="360891"/>
                  </a:lnTo>
                  <a:close/>
                  <a:moveTo>
                    <a:pt x="77788" y="0"/>
                  </a:moveTo>
                  <a:lnTo>
                    <a:pt x="110596" y="2118"/>
                  </a:lnTo>
                  <a:lnTo>
                    <a:pt x="159280" y="13234"/>
                  </a:lnTo>
                  <a:lnTo>
                    <a:pt x="222250" y="41291"/>
                  </a:lnTo>
                  <a:lnTo>
                    <a:pt x="279400" y="81523"/>
                  </a:lnTo>
                  <a:lnTo>
                    <a:pt x="327026" y="131813"/>
                  </a:lnTo>
                  <a:lnTo>
                    <a:pt x="354013" y="174692"/>
                  </a:lnTo>
                  <a:lnTo>
                    <a:pt x="368830" y="204866"/>
                  </a:lnTo>
                  <a:lnTo>
                    <a:pt x="377826" y="236099"/>
                  </a:lnTo>
                  <a:lnTo>
                    <a:pt x="383117" y="268391"/>
                  </a:lnTo>
                  <a:lnTo>
                    <a:pt x="384176" y="300683"/>
                  </a:lnTo>
                  <a:lnTo>
                    <a:pt x="378884" y="334562"/>
                  </a:lnTo>
                  <a:lnTo>
                    <a:pt x="373063" y="350443"/>
                  </a:lnTo>
                  <a:lnTo>
                    <a:pt x="391584" y="355208"/>
                  </a:lnTo>
                  <a:lnTo>
                    <a:pt x="426509" y="368442"/>
                  </a:lnTo>
                  <a:lnTo>
                    <a:pt x="459317" y="386970"/>
                  </a:lnTo>
                  <a:lnTo>
                    <a:pt x="488950" y="409733"/>
                  </a:lnTo>
                  <a:lnTo>
                    <a:pt x="514880" y="437260"/>
                  </a:lnTo>
                  <a:lnTo>
                    <a:pt x="536046" y="467434"/>
                  </a:lnTo>
                  <a:lnTo>
                    <a:pt x="552980" y="501843"/>
                  </a:lnTo>
                  <a:lnTo>
                    <a:pt x="564621" y="537840"/>
                  </a:lnTo>
                  <a:lnTo>
                    <a:pt x="567796" y="556898"/>
                  </a:lnTo>
                  <a:lnTo>
                    <a:pt x="569913" y="583366"/>
                  </a:lnTo>
                  <a:lnTo>
                    <a:pt x="568855" y="638950"/>
                  </a:lnTo>
                  <a:lnTo>
                    <a:pt x="559859" y="695593"/>
                  </a:lnTo>
                  <a:lnTo>
                    <a:pt x="542926" y="751706"/>
                  </a:lnTo>
                  <a:lnTo>
                    <a:pt x="520171" y="805702"/>
                  </a:lnTo>
                  <a:lnTo>
                    <a:pt x="491596" y="857051"/>
                  </a:lnTo>
                  <a:lnTo>
                    <a:pt x="457730" y="903106"/>
                  </a:lnTo>
                  <a:lnTo>
                    <a:pt x="419101" y="942279"/>
                  </a:lnTo>
                  <a:lnTo>
                    <a:pt x="397405" y="959219"/>
                  </a:lnTo>
                  <a:lnTo>
                    <a:pt x="405871" y="974042"/>
                  </a:lnTo>
                  <a:lnTo>
                    <a:pt x="417513" y="1006333"/>
                  </a:lnTo>
                  <a:lnTo>
                    <a:pt x="422276" y="1041272"/>
                  </a:lnTo>
                  <a:lnTo>
                    <a:pt x="420688" y="1075681"/>
                  </a:lnTo>
                  <a:lnTo>
                    <a:pt x="417513" y="1092091"/>
                  </a:lnTo>
                  <a:lnTo>
                    <a:pt x="413809" y="1107443"/>
                  </a:lnTo>
                  <a:lnTo>
                    <a:pt x="402167" y="1137088"/>
                  </a:lnTo>
                  <a:lnTo>
                    <a:pt x="379413" y="1179967"/>
                  </a:lnTo>
                  <a:lnTo>
                    <a:pt x="337609" y="1232904"/>
                  </a:lnTo>
                  <a:lnTo>
                    <a:pt x="285750" y="1280547"/>
                  </a:lnTo>
                  <a:lnTo>
                    <a:pt x="226484" y="1319191"/>
                  </a:lnTo>
                  <a:lnTo>
                    <a:pt x="162984" y="1349895"/>
                  </a:lnTo>
                  <a:lnTo>
                    <a:pt x="98425" y="1368952"/>
                  </a:lnTo>
                  <a:lnTo>
                    <a:pt x="34396" y="1376363"/>
                  </a:lnTo>
                  <a:lnTo>
                    <a:pt x="3704" y="1374246"/>
                  </a:lnTo>
                  <a:lnTo>
                    <a:pt x="0" y="1372658"/>
                  </a:lnTo>
                  <a:lnTo>
                    <a:pt x="0" y="1365776"/>
                  </a:lnTo>
                  <a:lnTo>
                    <a:pt x="3704" y="1364717"/>
                  </a:lnTo>
                  <a:lnTo>
                    <a:pt x="26459" y="1365776"/>
                  </a:lnTo>
                  <a:lnTo>
                    <a:pt x="70379" y="1362070"/>
                  </a:lnTo>
                  <a:lnTo>
                    <a:pt x="112184" y="1352012"/>
                  </a:lnTo>
                  <a:lnTo>
                    <a:pt x="152400" y="1337719"/>
                  </a:lnTo>
                  <a:lnTo>
                    <a:pt x="190500" y="1318662"/>
                  </a:lnTo>
                  <a:lnTo>
                    <a:pt x="227542" y="1295370"/>
                  </a:lnTo>
                  <a:lnTo>
                    <a:pt x="279400" y="1256196"/>
                  </a:lnTo>
                  <a:lnTo>
                    <a:pt x="311680" y="1225493"/>
                  </a:lnTo>
                  <a:lnTo>
                    <a:pt x="328084" y="1208553"/>
                  </a:lnTo>
                  <a:lnTo>
                    <a:pt x="358776" y="1172026"/>
                  </a:lnTo>
                  <a:lnTo>
                    <a:pt x="384176" y="1131794"/>
                  </a:lnTo>
                  <a:lnTo>
                    <a:pt x="400051" y="1087856"/>
                  </a:lnTo>
                  <a:lnTo>
                    <a:pt x="403226" y="1064035"/>
                  </a:lnTo>
                  <a:lnTo>
                    <a:pt x="403755" y="1046565"/>
                  </a:lnTo>
                  <a:lnTo>
                    <a:pt x="400051" y="1013215"/>
                  </a:lnTo>
                  <a:lnTo>
                    <a:pt x="394759" y="996805"/>
                  </a:lnTo>
                  <a:lnTo>
                    <a:pt x="388409" y="982512"/>
                  </a:lnTo>
                  <a:lnTo>
                    <a:pt x="377826" y="968219"/>
                  </a:lnTo>
                  <a:lnTo>
                    <a:pt x="377826" y="968748"/>
                  </a:lnTo>
                  <a:lnTo>
                    <a:pt x="377296" y="969807"/>
                  </a:lnTo>
                  <a:lnTo>
                    <a:pt x="362480" y="984100"/>
                  </a:lnTo>
                  <a:lnTo>
                    <a:pt x="332846" y="999981"/>
                  </a:lnTo>
                  <a:lnTo>
                    <a:pt x="310621" y="1007921"/>
                  </a:lnTo>
                  <a:lnTo>
                    <a:pt x="288925" y="1010568"/>
                  </a:lnTo>
                  <a:lnTo>
                    <a:pt x="268288" y="1007921"/>
                  </a:lnTo>
                  <a:lnTo>
                    <a:pt x="250825" y="998393"/>
                  </a:lnTo>
                  <a:lnTo>
                    <a:pt x="237067" y="982512"/>
                  </a:lnTo>
                  <a:lnTo>
                    <a:pt x="232305" y="971395"/>
                  </a:lnTo>
                  <a:lnTo>
                    <a:pt x="230188" y="970336"/>
                  </a:lnTo>
                  <a:lnTo>
                    <a:pt x="227013" y="965572"/>
                  </a:lnTo>
                  <a:lnTo>
                    <a:pt x="227542" y="962925"/>
                  </a:lnTo>
                  <a:lnTo>
                    <a:pt x="230717" y="952337"/>
                  </a:lnTo>
                  <a:lnTo>
                    <a:pt x="240242" y="933280"/>
                  </a:lnTo>
                  <a:lnTo>
                    <a:pt x="253471" y="919517"/>
                  </a:lnTo>
                  <a:lnTo>
                    <a:pt x="270405" y="909988"/>
                  </a:lnTo>
                  <a:lnTo>
                    <a:pt x="288925" y="904694"/>
                  </a:lnTo>
                  <a:lnTo>
                    <a:pt x="308505" y="904165"/>
                  </a:lnTo>
                  <a:lnTo>
                    <a:pt x="329142" y="907341"/>
                  </a:lnTo>
                  <a:lnTo>
                    <a:pt x="348721" y="914223"/>
                  </a:lnTo>
                  <a:lnTo>
                    <a:pt x="358246" y="920046"/>
                  </a:lnTo>
                  <a:lnTo>
                    <a:pt x="367771" y="926398"/>
                  </a:lnTo>
                  <a:lnTo>
                    <a:pt x="384705" y="942279"/>
                  </a:lnTo>
                  <a:lnTo>
                    <a:pt x="391584" y="950749"/>
                  </a:lnTo>
                  <a:lnTo>
                    <a:pt x="409046" y="934339"/>
                  </a:lnTo>
                  <a:lnTo>
                    <a:pt x="440267" y="899400"/>
                  </a:lnTo>
                  <a:lnTo>
                    <a:pt x="468313" y="861286"/>
                  </a:lnTo>
                  <a:lnTo>
                    <a:pt x="492655" y="819466"/>
                  </a:lnTo>
                  <a:lnTo>
                    <a:pt x="512763" y="776057"/>
                  </a:lnTo>
                  <a:lnTo>
                    <a:pt x="528638" y="731061"/>
                  </a:lnTo>
                  <a:lnTo>
                    <a:pt x="540809" y="685535"/>
                  </a:lnTo>
                  <a:lnTo>
                    <a:pt x="548746" y="638421"/>
                  </a:lnTo>
                  <a:lnTo>
                    <a:pt x="550863" y="614599"/>
                  </a:lnTo>
                  <a:lnTo>
                    <a:pt x="551392" y="592366"/>
                  </a:lnTo>
                  <a:lnTo>
                    <a:pt x="547159" y="550016"/>
                  </a:lnTo>
                  <a:lnTo>
                    <a:pt x="535517" y="511372"/>
                  </a:lnTo>
                  <a:lnTo>
                    <a:pt x="518055" y="475375"/>
                  </a:lnTo>
                  <a:lnTo>
                    <a:pt x="494242" y="444142"/>
                  </a:lnTo>
                  <a:lnTo>
                    <a:pt x="466196" y="416615"/>
                  </a:lnTo>
                  <a:lnTo>
                    <a:pt x="433388" y="394381"/>
                  </a:lnTo>
                  <a:lnTo>
                    <a:pt x="396876" y="377971"/>
                  </a:lnTo>
                  <a:lnTo>
                    <a:pt x="377296" y="371618"/>
                  </a:lnTo>
                  <a:lnTo>
                    <a:pt x="369359" y="385382"/>
                  </a:lnTo>
                  <a:lnTo>
                    <a:pt x="348192" y="411850"/>
                  </a:lnTo>
                  <a:lnTo>
                    <a:pt x="328084" y="425614"/>
                  </a:lnTo>
                  <a:lnTo>
                    <a:pt x="313796" y="430378"/>
                  </a:lnTo>
                  <a:lnTo>
                    <a:pt x="299509" y="430378"/>
                  </a:lnTo>
                  <a:lnTo>
                    <a:pt x="283634" y="425085"/>
                  </a:lnTo>
                  <a:lnTo>
                    <a:pt x="275696" y="419791"/>
                  </a:lnTo>
                  <a:lnTo>
                    <a:pt x="266700" y="410792"/>
                  </a:lnTo>
                  <a:lnTo>
                    <a:pt x="259292" y="393852"/>
                  </a:lnTo>
                  <a:lnTo>
                    <a:pt x="259821" y="381676"/>
                  </a:lnTo>
                  <a:lnTo>
                    <a:pt x="261938" y="375324"/>
                  </a:lnTo>
                  <a:lnTo>
                    <a:pt x="268817" y="364736"/>
                  </a:lnTo>
                  <a:lnTo>
                    <a:pt x="290513" y="354149"/>
                  </a:lnTo>
                  <a:lnTo>
                    <a:pt x="302684" y="352031"/>
                  </a:lnTo>
                  <a:lnTo>
                    <a:pt x="303742" y="348326"/>
                  </a:lnTo>
                  <a:lnTo>
                    <a:pt x="308505" y="346738"/>
                  </a:lnTo>
                  <a:lnTo>
                    <a:pt x="334963" y="345150"/>
                  </a:lnTo>
                  <a:lnTo>
                    <a:pt x="360892" y="348326"/>
                  </a:lnTo>
                  <a:lnTo>
                    <a:pt x="365126" y="331915"/>
                  </a:lnTo>
                  <a:lnTo>
                    <a:pt x="367771" y="300153"/>
                  </a:lnTo>
                  <a:lnTo>
                    <a:pt x="366184" y="270508"/>
                  </a:lnTo>
                  <a:lnTo>
                    <a:pt x="360363" y="241393"/>
                  </a:lnTo>
                  <a:lnTo>
                    <a:pt x="345017" y="201161"/>
                  </a:lnTo>
                  <a:lnTo>
                    <a:pt x="311680" y="149283"/>
                  </a:lnTo>
                  <a:lnTo>
                    <a:pt x="289455" y="123343"/>
                  </a:lnTo>
                  <a:lnTo>
                    <a:pt x="266700" y="98992"/>
                  </a:lnTo>
                  <a:lnTo>
                    <a:pt x="215371" y="59290"/>
                  </a:lnTo>
                  <a:lnTo>
                    <a:pt x="173038" y="38644"/>
                  </a:lnTo>
                  <a:lnTo>
                    <a:pt x="142346" y="28057"/>
                  </a:lnTo>
                  <a:lnTo>
                    <a:pt x="111125" y="22234"/>
                  </a:lnTo>
                  <a:lnTo>
                    <a:pt x="78317" y="19587"/>
                  </a:lnTo>
                  <a:lnTo>
                    <a:pt x="61913" y="20646"/>
                  </a:lnTo>
                  <a:lnTo>
                    <a:pt x="57150" y="19587"/>
                  </a:lnTo>
                  <a:lnTo>
                    <a:pt x="52388" y="14293"/>
                  </a:lnTo>
                  <a:lnTo>
                    <a:pt x="52388" y="6882"/>
                  </a:lnTo>
                  <a:lnTo>
                    <a:pt x="57150" y="1588"/>
                  </a:lnTo>
                  <a:lnTo>
                    <a:pt x="61913" y="1059"/>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fr-FR" sz="2800" dirty="0"/>
            </a:p>
          </p:txBody>
        </p:sp>
        <p:sp>
          <p:nvSpPr>
            <p:cNvPr id="29" name="Freeform 390">
              <a:extLst>
                <a:ext uri="{FF2B5EF4-FFF2-40B4-BE49-F238E27FC236}">
                  <a16:creationId xmlns:a16="http://schemas.microsoft.com/office/drawing/2014/main" id="{22330591-352D-E4F0-1D4C-C604E08A7F00}"/>
                </a:ext>
              </a:extLst>
            </p:cNvPr>
            <p:cNvSpPr>
              <a:spLocks/>
            </p:cNvSpPr>
            <p:nvPr/>
          </p:nvSpPr>
          <p:spPr bwMode="auto">
            <a:xfrm>
              <a:off x="3278872" y="1006424"/>
              <a:ext cx="1425197" cy="827337"/>
            </a:xfrm>
            <a:custGeom>
              <a:avLst/>
              <a:gdLst>
                <a:gd name="T0" fmla="*/ 2897 w 2912"/>
                <a:gd name="T1" fmla="*/ 645 h 1693"/>
                <a:gd name="T2" fmla="*/ 2886 w 2912"/>
                <a:gd name="T3" fmla="*/ 614 h 1693"/>
                <a:gd name="T4" fmla="*/ 2861 w 2912"/>
                <a:gd name="T5" fmla="*/ 560 h 1693"/>
                <a:gd name="T6" fmla="*/ 2809 w 2912"/>
                <a:gd name="T7" fmla="*/ 483 h 1693"/>
                <a:gd name="T8" fmla="*/ 2721 w 2912"/>
                <a:gd name="T9" fmla="*/ 400 h 1693"/>
                <a:gd name="T10" fmla="*/ 2619 w 2912"/>
                <a:gd name="T11" fmla="*/ 331 h 1693"/>
                <a:gd name="T12" fmla="*/ 2565 w 2912"/>
                <a:gd name="T13" fmla="*/ 302 h 1693"/>
                <a:gd name="T14" fmla="*/ 2496 w 2912"/>
                <a:gd name="T15" fmla="*/ 268 h 1693"/>
                <a:gd name="T16" fmla="*/ 2355 w 2912"/>
                <a:gd name="T17" fmla="*/ 207 h 1693"/>
                <a:gd name="T18" fmla="*/ 2210 w 2912"/>
                <a:gd name="T19" fmla="*/ 155 h 1693"/>
                <a:gd name="T20" fmla="*/ 2062 w 2912"/>
                <a:gd name="T21" fmla="*/ 111 h 1693"/>
                <a:gd name="T22" fmla="*/ 1910 w 2912"/>
                <a:gd name="T23" fmla="*/ 73 h 1693"/>
                <a:gd name="T24" fmla="*/ 1758 w 2912"/>
                <a:gd name="T25" fmla="*/ 45 h 1693"/>
                <a:gd name="T26" fmla="*/ 1529 w 2912"/>
                <a:gd name="T27" fmla="*/ 14 h 1693"/>
                <a:gd name="T28" fmla="*/ 1375 w 2912"/>
                <a:gd name="T29" fmla="*/ 6 h 1693"/>
                <a:gd name="T30" fmla="*/ 1228 w 2912"/>
                <a:gd name="T31" fmla="*/ 0 h 1693"/>
                <a:gd name="T32" fmla="*/ 996 w 2912"/>
                <a:gd name="T33" fmla="*/ 9 h 1693"/>
                <a:gd name="T34" fmla="*/ 842 w 2912"/>
                <a:gd name="T35" fmla="*/ 26 h 1693"/>
                <a:gd name="T36" fmla="*/ 691 w 2912"/>
                <a:gd name="T37" fmla="*/ 56 h 1693"/>
                <a:gd name="T38" fmla="*/ 546 w 2912"/>
                <a:gd name="T39" fmla="*/ 101 h 1693"/>
                <a:gd name="T40" fmla="*/ 408 w 2912"/>
                <a:gd name="T41" fmla="*/ 163 h 1693"/>
                <a:gd name="T42" fmla="*/ 281 w 2912"/>
                <a:gd name="T43" fmla="*/ 245 h 1693"/>
                <a:gd name="T44" fmla="*/ 223 w 2912"/>
                <a:gd name="T45" fmla="*/ 295 h 1693"/>
                <a:gd name="T46" fmla="*/ 174 w 2912"/>
                <a:gd name="T47" fmla="*/ 344 h 1693"/>
                <a:gd name="T48" fmla="*/ 97 w 2912"/>
                <a:gd name="T49" fmla="*/ 449 h 1693"/>
                <a:gd name="T50" fmla="*/ 41 w 2912"/>
                <a:gd name="T51" fmla="*/ 563 h 1693"/>
                <a:gd name="T52" fmla="*/ 9 w 2912"/>
                <a:gd name="T53" fmla="*/ 682 h 1693"/>
                <a:gd name="T54" fmla="*/ 0 w 2912"/>
                <a:gd name="T55" fmla="*/ 804 h 1693"/>
                <a:gd name="T56" fmla="*/ 15 w 2912"/>
                <a:gd name="T57" fmla="*/ 928 h 1693"/>
                <a:gd name="T58" fmla="*/ 52 w 2912"/>
                <a:gd name="T59" fmla="*/ 1049 h 1693"/>
                <a:gd name="T60" fmla="*/ 114 w 2912"/>
                <a:gd name="T61" fmla="*/ 1164 h 1693"/>
                <a:gd name="T62" fmla="*/ 154 w 2912"/>
                <a:gd name="T63" fmla="*/ 1219 h 1693"/>
                <a:gd name="T64" fmla="*/ 202 w 2912"/>
                <a:gd name="T65" fmla="*/ 1276 h 1693"/>
                <a:gd name="T66" fmla="*/ 310 w 2912"/>
                <a:gd name="T67" fmla="*/ 1374 h 1693"/>
                <a:gd name="T68" fmla="*/ 432 w 2912"/>
                <a:gd name="T69" fmla="*/ 1455 h 1693"/>
                <a:gd name="T70" fmla="*/ 563 w 2912"/>
                <a:gd name="T71" fmla="*/ 1518 h 1693"/>
                <a:gd name="T72" fmla="*/ 701 w 2912"/>
                <a:gd name="T73" fmla="*/ 1570 h 1693"/>
                <a:gd name="T74" fmla="*/ 845 w 2912"/>
                <a:gd name="T75" fmla="*/ 1609 h 1693"/>
                <a:gd name="T76" fmla="*/ 1064 w 2912"/>
                <a:gd name="T77" fmla="*/ 1652 h 1693"/>
                <a:gd name="T78" fmla="*/ 1207 w 2912"/>
                <a:gd name="T79" fmla="*/ 1670 h 1693"/>
                <a:gd name="T80" fmla="*/ 1289 w 2912"/>
                <a:gd name="T81" fmla="*/ 1681 h 1693"/>
                <a:gd name="T82" fmla="*/ 1458 w 2912"/>
                <a:gd name="T83" fmla="*/ 1692 h 1693"/>
                <a:gd name="T84" fmla="*/ 1630 w 2912"/>
                <a:gd name="T85" fmla="*/ 1693 h 1693"/>
                <a:gd name="T86" fmla="*/ 1801 w 2912"/>
                <a:gd name="T87" fmla="*/ 1682 h 1693"/>
                <a:gd name="T88" fmla="*/ 1971 w 2912"/>
                <a:gd name="T89" fmla="*/ 1658 h 1693"/>
                <a:gd name="T90" fmla="*/ 2136 w 2912"/>
                <a:gd name="T91" fmla="*/ 1617 h 1693"/>
                <a:gd name="T92" fmla="*/ 2295 w 2912"/>
                <a:gd name="T93" fmla="*/ 1560 h 1693"/>
                <a:gd name="T94" fmla="*/ 2446 w 2912"/>
                <a:gd name="T95" fmla="*/ 1482 h 1693"/>
                <a:gd name="T96" fmla="*/ 2518 w 2912"/>
                <a:gd name="T97" fmla="*/ 1435 h 1693"/>
                <a:gd name="T98" fmla="*/ 2563 w 2912"/>
                <a:gd name="T99" fmla="*/ 1401 h 1693"/>
                <a:gd name="T100" fmla="*/ 2646 w 2912"/>
                <a:gd name="T101" fmla="*/ 1324 h 1693"/>
                <a:gd name="T102" fmla="*/ 2719 w 2912"/>
                <a:gd name="T103" fmla="*/ 1235 h 1693"/>
                <a:gd name="T104" fmla="*/ 2780 w 2912"/>
                <a:gd name="T105" fmla="*/ 1135 h 1693"/>
                <a:gd name="T106" fmla="*/ 2804 w 2912"/>
                <a:gd name="T107" fmla="*/ 1083 h 1693"/>
                <a:gd name="T108" fmla="*/ 2836 w 2912"/>
                <a:gd name="T109" fmla="*/ 1035 h 1693"/>
                <a:gd name="T110" fmla="*/ 2884 w 2912"/>
                <a:gd name="T111" fmla="*/ 929 h 1693"/>
                <a:gd name="T112" fmla="*/ 2911 w 2912"/>
                <a:gd name="T113" fmla="*/ 817 h 1693"/>
                <a:gd name="T114" fmla="*/ 2912 w 2912"/>
                <a:gd name="T115" fmla="*/ 731 h 1693"/>
                <a:gd name="T116" fmla="*/ 2904 w 2912"/>
                <a:gd name="T117" fmla="*/ 673 h 1693"/>
                <a:gd name="T118" fmla="*/ 2897 w 2912"/>
                <a:gd name="T119" fmla="*/ 645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2" h="1693">
                  <a:moveTo>
                    <a:pt x="2897" y="645"/>
                  </a:moveTo>
                  <a:lnTo>
                    <a:pt x="2886" y="614"/>
                  </a:lnTo>
                  <a:lnTo>
                    <a:pt x="2861" y="560"/>
                  </a:lnTo>
                  <a:lnTo>
                    <a:pt x="2809" y="483"/>
                  </a:lnTo>
                  <a:lnTo>
                    <a:pt x="2721" y="400"/>
                  </a:lnTo>
                  <a:lnTo>
                    <a:pt x="2619" y="331"/>
                  </a:lnTo>
                  <a:lnTo>
                    <a:pt x="2565" y="302"/>
                  </a:lnTo>
                  <a:lnTo>
                    <a:pt x="2496" y="268"/>
                  </a:lnTo>
                  <a:lnTo>
                    <a:pt x="2355" y="207"/>
                  </a:lnTo>
                  <a:lnTo>
                    <a:pt x="2210" y="155"/>
                  </a:lnTo>
                  <a:lnTo>
                    <a:pt x="2062" y="111"/>
                  </a:lnTo>
                  <a:lnTo>
                    <a:pt x="1910" y="73"/>
                  </a:lnTo>
                  <a:lnTo>
                    <a:pt x="1758" y="45"/>
                  </a:lnTo>
                  <a:lnTo>
                    <a:pt x="1529" y="14"/>
                  </a:lnTo>
                  <a:lnTo>
                    <a:pt x="1375" y="6"/>
                  </a:lnTo>
                  <a:lnTo>
                    <a:pt x="1228" y="0"/>
                  </a:lnTo>
                  <a:lnTo>
                    <a:pt x="996" y="9"/>
                  </a:lnTo>
                  <a:lnTo>
                    <a:pt x="842" y="26"/>
                  </a:lnTo>
                  <a:lnTo>
                    <a:pt x="691" y="56"/>
                  </a:lnTo>
                  <a:lnTo>
                    <a:pt x="546" y="101"/>
                  </a:lnTo>
                  <a:lnTo>
                    <a:pt x="408" y="163"/>
                  </a:lnTo>
                  <a:lnTo>
                    <a:pt x="281" y="245"/>
                  </a:lnTo>
                  <a:lnTo>
                    <a:pt x="223" y="295"/>
                  </a:lnTo>
                  <a:lnTo>
                    <a:pt x="174" y="344"/>
                  </a:lnTo>
                  <a:lnTo>
                    <a:pt x="97" y="449"/>
                  </a:lnTo>
                  <a:lnTo>
                    <a:pt x="41" y="563"/>
                  </a:lnTo>
                  <a:lnTo>
                    <a:pt x="9" y="682"/>
                  </a:lnTo>
                  <a:lnTo>
                    <a:pt x="0" y="804"/>
                  </a:lnTo>
                  <a:lnTo>
                    <a:pt x="15" y="928"/>
                  </a:lnTo>
                  <a:lnTo>
                    <a:pt x="52" y="1049"/>
                  </a:lnTo>
                  <a:lnTo>
                    <a:pt x="114" y="1164"/>
                  </a:lnTo>
                  <a:lnTo>
                    <a:pt x="154" y="1219"/>
                  </a:lnTo>
                  <a:lnTo>
                    <a:pt x="202" y="1276"/>
                  </a:lnTo>
                  <a:lnTo>
                    <a:pt x="310" y="1374"/>
                  </a:lnTo>
                  <a:lnTo>
                    <a:pt x="432" y="1455"/>
                  </a:lnTo>
                  <a:lnTo>
                    <a:pt x="563" y="1518"/>
                  </a:lnTo>
                  <a:lnTo>
                    <a:pt x="701" y="1570"/>
                  </a:lnTo>
                  <a:lnTo>
                    <a:pt x="845" y="1609"/>
                  </a:lnTo>
                  <a:lnTo>
                    <a:pt x="1064" y="1652"/>
                  </a:lnTo>
                  <a:lnTo>
                    <a:pt x="1207" y="1670"/>
                  </a:lnTo>
                  <a:lnTo>
                    <a:pt x="1289" y="1681"/>
                  </a:lnTo>
                  <a:lnTo>
                    <a:pt x="1458" y="1692"/>
                  </a:lnTo>
                  <a:lnTo>
                    <a:pt x="1630" y="1693"/>
                  </a:lnTo>
                  <a:lnTo>
                    <a:pt x="1801" y="1682"/>
                  </a:lnTo>
                  <a:lnTo>
                    <a:pt x="1971" y="1658"/>
                  </a:lnTo>
                  <a:lnTo>
                    <a:pt x="2136" y="1617"/>
                  </a:lnTo>
                  <a:lnTo>
                    <a:pt x="2295" y="1560"/>
                  </a:lnTo>
                  <a:lnTo>
                    <a:pt x="2446" y="1482"/>
                  </a:lnTo>
                  <a:lnTo>
                    <a:pt x="2518" y="1435"/>
                  </a:lnTo>
                  <a:lnTo>
                    <a:pt x="2563" y="1401"/>
                  </a:lnTo>
                  <a:lnTo>
                    <a:pt x="2646" y="1324"/>
                  </a:lnTo>
                  <a:lnTo>
                    <a:pt x="2719" y="1235"/>
                  </a:lnTo>
                  <a:lnTo>
                    <a:pt x="2780" y="1135"/>
                  </a:lnTo>
                  <a:lnTo>
                    <a:pt x="2804" y="1083"/>
                  </a:lnTo>
                  <a:lnTo>
                    <a:pt x="2836" y="1035"/>
                  </a:lnTo>
                  <a:lnTo>
                    <a:pt x="2884" y="929"/>
                  </a:lnTo>
                  <a:lnTo>
                    <a:pt x="2911" y="817"/>
                  </a:lnTo>
                  <a:lnTo>
                    <a:pt x="2912" y="731"/>
                  </a:lnTo>
                  <a:lnTo>
                    <a:pt x="2904" y="673"/>
                  </a:lnTo>
                  <a:lnTo>
                    <a:pt x="2897" y="645"/>
                  </a:lnTo>
                </a:path>
              </a:pathLst>
            </a:custGeom>
            <a:solidFill>
              <a:schemeClr val="bg1">
                <a:lumMod val="50000"/>
              </a:schemeClr>
            </a:solidFill>
            <a:ln>
              <a:noFill/>
            </a:ln>
          </p:spPr>
          <p:txBody>
            <a:bodyPr vert="horz" wrap="square" lIns="91440" tIns="45720" rIns="91440" bIns="45720" numCol="1" anchor="ctr" anchorCtr="0" compatLnSpc="1">
              <a:prstTxWarp prst="textNoShape">
                <a:avLst/>
              </a:prstTxWarp>
            </a:bodyPr>
            <a:lstStyle/>
            <a:p>
              <a:pPr algn="ctr">
                <a:lnSpc>
                  <a:spcPct val="115000"/>
                </a:lnSpc>
                <a:buNone/>
              </a:pPr>
              <a:r>
                <a:rPr lang="en-US" sz="32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04</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TextBox 23">
              <a:extLst>
                <a:ext uri="{FF2B5EF4-FFF2-40B4-BE49-F238E27FC236}">
                  <a16:creationId xmlns:a16="http://schemas.microsoft.com/office/drawing/2014/main" id="{5D1F7642-0C20-C9AF-C338-FD9993B0C0D3}"/>
                </a:ext>
              </a:extLst>
            </p:cNvPr>
            <p:cNvSpPr txBox="1"/>
            <p:nvPr/>
          </p:nvSpPr>
          <p:spPr>
            <a:xfrm>
              <a:off x="5129955" y="793436"/>
              <a:ext cx="2971211" cy="1191964"/>
            </a:xfrm>
            <a:prstGeom prst="rect">
              <a:avLst/>
            </a:prstGeom>
            <a:noFill/>
          </p:spPr>
          <p:txBody>
            <a:bodyPr wrap="square" lIns="0" rIns="0" rtlCol="0" anchor="ctr">
              <a:noAutofit/>
            </a:bodyPr>
            <a:lstStyle/>
            <a:p>
              <a:pPr algn="ctr">
                <a:lnSpc>
                  <a:spcPct val="115000"/>
                </a:lnSpc>
                <a:buNone/>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الاستكشاف والتحليل</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1" name="Group 31">
            <a:extLst>
              <a:ext uri="{FF2B5EF4-FFF2-40B4-BE49-F238E27FC236}">
                <a16:creationId xmlns:a16="http://schemas.microsoft.com/office/drawing/2014/main" id="{03A41EB0-5283-13B2-9C7B-0B0FF3A140D1}"/>
              </a:ext>
            </a:extLst>
          </p:cNvPr>
          <p:cNvGrpSpPr/>
          <p:nvPr/>
        </p:nvGrpSpPr>
        <p:grpSpPr>
          <a:xfrm>
            <a:off x="265445" y="2960367"/>
            <a:ext cx="6623478" cy="821790"/>
            <a:chOff x="36960" y="934395"/>
            <a:chExt cx="6230601" cy="773041"/>
          </a:xfrm>
        </p:grpSpPr>
        <p:sp>
          <p:nvSpPr>
            <p:cNvPr id="32" name="Freeform: Shape 9">
              <a:extLst>
                <a:ext uri="{FF2B5EF4-FFF2-40B4-BE49-F238E27FC236}">
                  <a16:creationId xmlns:a16="http://schemas.microsoft.com/office/drawing/2014/main" id="{9DC4A9C5-1393-9ADD-B817-85C4FD36556D}"/>
                </a:ext>
              </a:extLst>
            </p:cNvPr>
            <p:cNvSpPr>
              <a:spLocks/>
            </p:cNvSpPr>
            <p:nvPr/>
          </p:nvSpPr>
          <p:spPr bwMode="auto">
            <a:xfrm>
              <a:off x="5047850" y="1210173"/>
              <a:ext cx="1219711" cy="416602"/>
            </a:xfrm>
            <a:custGeom>
              <a:avLst/>
              <a:gdLst>
                <a:gd name="connsiteX0" fmla="*/ 340949 w 1319213"/>
                <a:gd name="connsiteY0" fmla="*/ 307975 h 450850"/>
                <a:gd name="connsiteX1" fmla="*/ 333987 w 1319213"/>
                <a:gd name="connsiteY1" fmla="*/ 321671 h 450850"/>
                <a:gd name="connsiteX2" fmla="*/ 327025 w 1319213"/>
                <a:gd name="connsiteY2" fmla="*/ 350643 h 450850"/>
                <a:gd name="connsiteX3" fmla="*/ 330239 w 1319213"/>
                <a:gd name="connsiteY3" fmla="*/ 379088 h 450850"/>
                <a:gd name="connsiteX4" fmla="*/ 344698 w 1319213"/>
                <a:gd name="connsiteY4" fmla="*/ 408587 h 450850"/>
                <a:gd name="connsiteX5" fmla="*/ 358087 w 1319213"/>
                <a:gd name="connsiteY5" fmla="*/ 423336 h 450850"/>
                <a:gd name="connsiteX6" fmla="*/ 359693 w 1319213"/>
                <a:gd name="connsiteY6" fmla="*/ 422283 h 450850"/>
                <a:gd name="connsiteX7" fmla="*/ 361300 w 1319213"/>
                <a:gd name="connsiteY7" fmla="*/ 423863 h 450850"/>
                <a:gd name="connsiteX8" fmla="*/ 378973 w 1319213"/>
                <a:gd name="connsiteY8" fmla="*/ 423336 h 450850"/>
                <a:gd name="connsiteX9" fmla="*/ 403608 w 1319213"/>
                <a:gd name="connsiteY9" fmla="*/ 417015 h 450850"/>
                <a:gd name="connsiteX10" fmla="*/ 415925 w 1319213"/>
                <a:gd name="connsiteY10" fmla="*/ 405953 h 450850"/>
                <a:gd name="connsiteX11" fmla="*/ 414854 w 1319213"/>
                <a:gd name="connsiteY11" fmla="*/ 389097 h 450850"/>
                <a:gd name="connsiteX12" fmla="*/ 409499 w 1319213"/>
                <a:gd name="connsiteY12" fmla="*/ 378561 h 450850"/>
                <a:gd name="connsiteX13" fmla="*/ 406821 w 1319213"/>
                <a:gd name="connsiteY13" fmla="*/ 365392 h 450850"/>
                <a:gd name="connsiteX14" fmla="*/ 393432 w 1319213"/>
                <a:gd name="connsiteY14" fmla="*/ 343795 h 450850"/>
                <a:gd name="connsiteX15" fmla="*/ 382722 w 1319213"/>
                <a:gd name="connsiteY15" fmla="*/ 334313 h 450850"/>
                <a:gd name="connsiteX16" fmla="*/ 362907 w 1319213"/>
                <a:gd name="connsiteY16" fmla="*/ 319564 h 450850"/>
                <a:gd name="connsiteX17" fmla="*/ 773971 w 1319213"/>
                <a:gd name="connsiteY17" fmla="*/ 165100 h 450850"/>
                <a:gd name="connsiteX18" fmla="*/ 762407 w 1319213"/>
                <a:gd name="connsiteY18" fmla="*/ 179388 h 450850"/>
                <a:gd name="connsiteX19" fmla="*/ 747165 w 1319213"/>
                <a:gd name="connsiteY19" fmla="*/ 208492 h 450850"/>
                <a:gd name="connsiteX20" fmla="*/ 744537 w 1319213"/>
                <a:gd name="connsiteY20" fmla="*/ 230188 h 450850"/>
                <a:gd name="connsiteX21" fmla="*/ 746640 w 1319213"/>
                <a:gd name="connsiteY21" fmla="*/ 243946 h 450850"/>
                <a:gd name="connsiteX22" fmla="*/ 753472 w 1319213"/>
                <a:gd name="connsiteY22" fmla="*/ 257175 h 450850"/>
                <a:gd name="connsiteX23" fmla="*/ 765035 w 1319213"/>
                <a:gd name="connsiteY23" fmla="*/ 269346 h 450850"/>
                <a:gd name="connsiteX24" fmla="*/ 772394 w 1319213"/>
                <a:gd name="connsiteY24" fmla="*/ 274638 h 450850"/>
                <a:gd name="connsiteX25" fmla="*/ 783957 w 1319213"/>
                <a:gd name="connsiteY25" fmla="*/ 276225 h 450850"/>
                <a:gd name="connsiteX26" fmla="*/ 802878 w 1319213"/>
                <a:gd name="connsiteY26" fmla="*/ 268288 h 450850"/>
                <a:gd name="connsiteX27" fmla="*/ 816018 w 1319213"/>
                <a:gd name="connsiteY27" fmla="*/ 253471 h 450850"/>
                <a:gd name="connsiteX28" fmla="*/ 822325 w 1319213"/>
                <a:gd name="connsiteY28" fmla="*/ 233363 h 450850"/>
                <a:gd name="connsiteX29" fmla="*/ 822325 w 1319213"/>
                <a:gd name="connsiteY29" fmla="*/ 222779 h 450850"/>
                <a:gd name="connsiteX30" fmla="*/ 820748 w 1319213"/>
                <a:gd name="connsiteY30" fmla="*/ 213783 h 450850"/>
                <a:gd name="connsiteX31" fmla="*/ 812339 w 1319213"/>
                <a:gd name="connsiteY31" fmla="*/ 196850 h 450850"/>
                <a:gd name="connsiteX32" fmla="*/ 793418 w 1319213"/>
                <a:gd name="connsiteY32" fmla="*/ 176213 h 450850"/>
                <a:gd name="connsiteX33" fmla="*/ 778175 w 1319213"/>
                <a:gd name="connsiteY33" fmla="*/ 165629 h 450850"/>
                <a:gd name="connsiteX34" fmla="*/ 776073 w 1319213"/>
                <a:gd name="connsiteY34" fmla="*/ 165100 h 450850"/>
                <a:gd name="connsiteX35" fmla="*/ 1134153 w 1319213"/>
                <a:gd name="connsiteY35" fmla="*/ 0 h 450850"/>
                <a:gd name="connsiteX36" fmla="*/ 1188614 w 1319213"/>
                <a:gd name="connsiteY36" fmla="*/ 5298 h 450850"/>
                <a:gd name="connsiteX37" fmla="*/ 1241488 w 1319213"/>
                <a:gd name="connsiteY37" fmla="*/ 17483 h 450850"/>
                <a:gd name="connsiteX38" fmla="*/ 1291719 w 1319213"/>
                <a:gd name="connsiteY38" fmla="*/ 37615 h 450850"/>
                <a:gd name="connsiteX39" fmla="*/ 1314983 w 1319213"/>
                <a:gd name="connsiteY39" fmla="*/ 50330 h 450850"/>
                <a:gd name="connsiteX40" fmla="*/ 1319213 w 1319213"/>
                <a:gd name="connsiteY40" fmla="*/ 53509 h 450850"/>
                <a:gd name="connsiteX41" fmla="*/ 1314983 w 1319213"/>
                <a:gd name="connsiteY41" fmla="*/ 60926 h 450850"/>
                <a:gd name="connsiteX42" fmla="*/ 1310753 w 1319213"/>
                <a:gd name="connsiteY42" fmla="*/ 60926 h 450850"/>
                <a:gd name="connsiteX43" fmla="*/ 1273213 w 1319213"/>
                <a:gd name="connsiteY43" fmla="*/ 48741 h 450850"/>
                <a:gd name="connsiteX44" fmla="*/ 1198660 w 1319213"/>
                <a:gd name="connsiteY44" fmla="*/ 29668 h 450850"/>
                <a:gd name="connsiteX45" fmla="*/ 1123578 w 1319213"/>
                <a:gd name="connsiteY45" fmla="*/ 20662 h 450850"/>
                <a:gd name="connsiteX46" fmla="*/ 1047439 w 1319213"/>
                <a:gd name="connsiteY46" fmla="*/ 22781 h 450850"/>
                <a:gd name="connsiteX47" fmla="*/ 1007784 w 1319213"/>
                <a:gd name="connsiteY47" fmla="*/ 30728 h 450850"/>
                <a:gd name="connsiteX48" fmla="*/ 972887 w 1319213"/>
                <a:gd name="connsiteY48" fmla="*/ 39204 h 450850"/>
                <a:gd name="connsiteX49" fmla="*/ 904150 w 1319213"/>
                <a:gd name="connsiteY49" fmla="*/ 65694 h 450850"/>
                <a:gd name="connsiteX50" fmla="*/ 872426 w 1319213"/>
                <a:gd name="connsiteY50" fmla="*/ 82647 h 450850"/>
                <a:gd name="connsiteX51" fmla="*/ 854448 w 1319213"/>
                <a:gd name="connsiteY51" fmla="*/ 93773 h 450850"/>
                <a:gd name="connsiteX52" fmla="*/ 808448 w 1319213"/>
                <a:gd name="connsiteY52" fmla="*/ 128739 h 450850"/>
                <a:gd name="connsiteX53" fmla="*/ 785183 w 1319213"/>
                <a:gd name="connsiteY53" fmla="*/ 150990 h 450850"/>
                <a:gd name="connsiteX54" fmla="*/ 797344 w 1319213"/>
                <a:gd name="connsiteY54" fmla="*/ 157877 h 450850"/>
                <a:gd name="connsiteX55" fmla="*/ 817965 w 1319213"/>
                <a:gd name="connsiteY55" fmla="*/ 176420 h 450850"/>
                <a:gd name="connsiteX56" fmla="*/ 833299 w 1319213"/>
                <a:gd name="connsiteY56" fmla="*/ 199201 h 450850"/>
                <a:gd name="connsiteX57" fmla="*/ 839644 w 1319213"/>
                <a:gd name="connsiteY57" fmla="*/ 225690 h 450850"/>
                <a:gd name="connsiteX58" fmla="*/ 837000 w 1319213"/>
                <a:gd name="connsiteY58" fmla="*/ 239465 h 450850"/>
                <a:gd name="connsiteX59" fmla="*/ 834885 w 1319213"/>
                <a:gd name="connsiteY59" fmla="*/ 247941 h 450850"/>
                <a:gd name="connsiteX60" fmla="*/ 825896 w 1319213"/>
                <a:gd name="connsiteY60" fmla="*/ 263305 h 450850"/>
                <a:gd name="connsiteX61" fmla="*/ 813735 w 1319213"/>
                <a:gd name="connsiteY61" fmla="*/ 275490 h 450850"/>
                <a:gd name="connsiteX62" fmla="*/ 797344 w 1319213"/>
                <a:gd name="connsiteY62" fmla="*/ 282377 h 450850"/>
                <a:gd name="connsiteX63" fmla="*/ 789413 w 1319213"/>
                <a:gd name="connsiteY63" fmla="*/ 283967 h 450850"/>
                <a:gd name="connsiteX64" fmla="*/ 790999 w 1319213"/>
                <a:gd name="connsiteY64" fmla="*/ 286616 h 450850"/>
                <a:gd name="connsiteX65" fmla="*/ 786769 w 1319213"/>
                <a:gd name="connsiteY65" fmla="*/ 292973 h 450850"/>
                <a:gd name="connsiteX66" fmla="*/ 782539 w 1319213"/>
                <a:gd name="connsiteY66" fmla="*/ 292973 h 450850"/>
                <a:gd name="connsiteX67" fmla="*/ 774080 w 1319213"/>
                <a:gd name="connsiteY67" fmla="*/ 290324 h 450850"/>
                <a:gd name="connsiteX68" fmla="*/ 759275 w 1319213"/>
                <a:gd name="connsiteY68" fmla="*/ 282377 h 450850"/>
                <a:gd name="connsiteX69" fmla="*/ 742884 w 1319213"/>
                <a:gd name="connsiteY69" fmla="*/ 265424 h 450850"/>
                <a:gd name="connsiteX70" fmla="*/ 732309 w 1319213"/>
                <a:gd name="connsiteY70" fmla="*/ 236286 h 450850"/>
                <a:gd name="connsiteX71" fmla="*/ 732309 w 1319213"/>
                <a:gd name="connsiteY71" fmla="*/ 203439 h 450850"/>
                <a:gd name="connsiteX72" fmla="*/ 737596 w 1319213"/>
                <a:gd name="connsiteY72" fmla="*/ 187015 h 450850"/>
                <a:gd name="connsiteX73" fmla="*/ 743412 w 1319213"/>
                <a:gd name="connsiteY73" fmla="*/ 173241 h 450850"/>
                <a:gd name="connsiteX74" fmla="*/ 751872 w 1319213"/>
                <a:gd name="connsiteY74" fmla="*/ 159996 h 450850"/>
                <a:gd name="connsiteX75" fmla="*/ 720148 w 1319213"/>
                <a:gd name="connsiteY75" fmla="*/ 156288 h 450850"/>
                <a:gd name="connsiteX76" fmla="*/ 656699 w 1319213"/>
                <a:gd name="connsiteY76" fmla="*/ 153109 h 450850"/>
                <a:gd name="connsiteX77" fmla="*/ 593778 w 1319213"/>
                <a:gd name="connsiteY77" fmla="*/ 158937 h 450850"/>
                <a:gd name="connsiteX78" fmla="*/ 531387 w 1319213"/>
                <a:gd name="connsiteY78" fmla="*/ 171652 h 450850"/>
                <a:gd name="connsiteX79" fmla="*/ 500720 w 1319213"/>
                <a:gd name="connsiteY79" fmla="*/ 182247 h 450850"/>
                <a:gd name="connsiteX80" fmla="*/ 482742 w 1319213"/>
                <a:gd name="connsiteY80" fmla="*/ 190194 h 450850"/>
                <a:gd name="connsiteX81" fmla="*/ 442029 w 1319213"/>
                <a:gd name="connsiteY81" fmla="*/ 210326 h 450850"/>
                <a:gd name="connsiteX82" fmla="*/ 401845 w 1319213"/>
                <a:gd name="connsiteY82" fmla="*/ 238935 h 450850"/>
                <a:gd name="connsiteX83" fmla="*/ 366948 w 1319213"/>
                <a:gd name="connsiteY83" fmla="*/ 271252 h 450850"/>
                <a:gd name="connsiteX84" fmla="*/ 352143 w 1319213"/>
                <a:gd name="connsiteY84" fmla="*/ 289794 h 450850"/>
                <a:gd name="connsiteX85" fmla="*/ 375936 w 1319213"/>
                <a:gd name="connsiteY85" fmla="*/ 303569 h 450850"/>
                <a:gd name="connsiteX86" fmla="*/ 395500 w 1319213"/>
                <a:gd name="connsiteY86" fmla="*/ 321052 h 450850"/>
                <a:gd name="connsiteX87" fmla="*/ 405546 w 1319213"/>
                <a:gd name="connsiteY87" fmla="*/ 331648 h 450850"/>
                <a:gd name="connsiteX88" fmla="*/ 422466 w 1319213"/>
                <a:gd name="connsiteY88" fmla="*/ 357607 h 450850"/>
                <a:gd name="connsiteX89" fmla="*/ 431983 w 1319213"/>
                <a:gd name="connsiteY89" fmla="*/ 387276 h 450850"/>
                <a:gd name="connsiteX90" fmla="*/ 431454 w 1319213"/>
                <a:gd name="connsiteY90" fmla="*/ 410056 h 450850"/>
                <a:gd name="connsiteX91" fmla="*/ 426696 w 1319213"/>
                <a:gd name="connsiteY91" fmla="*/ 424891 h 450850"/>
                <a:gd name="connsiteX92" fmla="*/ 422466 w 1319213"/>
                <a:gd name="connsiteY92" fmla="*/ 431778 h 450850"/>
                <a:gd name="connsiteX93" fmla="*/ 417178 w 1319213"/>
                <a:gd name="connsiteY93" fmla="*/ 438665 h 450850"/>
                <a:gd name="connsiteX94" fmla="*/ 403960 w 1319213"/>
                <a:gd name="connsiteY94" fmla="*/ 446612 h 450850"/>
                <a:gd name="connsiteX95" fmla="*/ 390212 w 1319213"/>
                <a:gd name="connsiteY95" fmla="*/ 450850 h 450850"/>
                <a:gd name="connsiteX96" fmla="*/ 376465 w 1319213"/>
                <a:gd name="connsiteY96" fmla="*/ 448201 h 450850"/>
                <a:gd name="connsiteX97" fmla="*/ 370649 w 1319213"/>
                <a:gd name="connsiteY97" fmla="*/ 444493 h 450850"/>
                <a:gd name="connsiteX98" fmla="*/ 366948 w 1319213"/>
                <a:gd name="connsiteY98" fmla="*/ 447671 h 450850"/>
                <a:gd name="connsiteX99" fmla="*/ 362189 w 1319213"/>
                <a:gd name="connsiteY99" fmla="*/ 446082 h 450850"/>
                <a:gd name="connsiteX100" fmla="*/ 353200 w 1319213"/>
                <a:gd name="connsiteY100" fmla="*/ 438665 h 450850"/>
                <a:gd name="connsiteX101" fmla="*/ 337867 w 1319213"/>
                <a:gd name="connsiteY101" fmla="*/ 422242 h 450850"/>
                <a:gd name="connsiteX102" fmla="*/ 322005 w 1319213"/>
                <a:gd name="connsiteY102" fmla="*/ 395752 h 450850"/>
                <a:gd name="connsiteX103" fmla="*/ 315131 w 1319213"/>
                <a:gd name="connsiteY103" fmla="*/ 358667 h 450850"/>
                <a:gd name="connsiteX104" fmla="*/ 320418 w 1319213"/>
                <a:gd name="connsiteY104" fmla="*/ 319463 h 450850"/>
                <a:gd name="connsiteX105" fmla="*/ 327821 w 1319213"/>
                <a:gd name="connsiteY105" fmla="*/ 300390 h 450850"/>
                <a:gd name="connsiteX106" fmla="*/ 304556 w 1319213"/>
                <a:gd name="connsiteY106" fmla="*/ 291914 h 450850"/>
                <a:gd name="connsiteX107" fmla="*/ 255912 w 1319213"/>
                <a:gd name="connsiteY107" fmla="*/ 280788 h 450850"/>
                <a:gd name="connsiteX108" fmla="*/ 231061 w 1319213"/>
                <a:gd name="connsiteY108" fmla="*/ 277609 h 450850"/>
                <a:gd name="connsiteX109" fmla="*/ 201451 w 1319213"/>
                <a:gd name="connsiteY109" fmla="*/ 275490 h 450850"/>
                <a:gd name="connsiteX110" fmla="*/ 145933 w 1319213"/>
                <a:gd name="connsiteY110" fmla="*/ 278139 h 450850"/>
                <a:gd name="connsiteX111" fmla="*/ 91473 w 1319213"/>
                <a:gd name="connsiteY111" fmla="*/ 288205 h 450850"/>
                <a:gd name="connsiteX112" fmla="*/ 38070 w 1319213"/>
                <a:gd name="connsiteY112" fmla="*/ 304099 h 450850"/>
                <a:gd name="connsiteX113" fmla="*/ 10575 w 1319213"/>
                <a:gd name="connsiteY113" fmla="*/ 314165 h 450850"/>
                <a:gd name="connsiteX114" fmla="*/ 6874 w 1319213"/>
                <a:gd name="connsiteY114" fmla="*/ 314695 h 450850"/>
                <a:gd name="connsiteX115" fmla="*/ 2115 w 1319213"/>
                <a:gd name="connsiteY115" fmla="*/ 312046 h 450850"/>
                <a:gd name="connsiteX116" fmla="*/ 0 w 1319213"/>
                <a:gd name="connsiteY116" fmla="*/ 306748 h 450850"/>
                <a:gd name="connsiteX117" fmla="*/ 1586 w 1319213"/>
                <a:gd name="connsiteY117" fmla="*/ 300390 h 450850"/>
                <a:gd name="connsiteX118" fmla="*/ 3701 w 1319213"/>
                <a:gd name="connsiteY118" fmla="*/ 298271 h 450850"/>
                <a:gd name="connsiteX119" fmla="*/ 20621 w 1319213"/>
                <a:gd name="connsiteY119" fmla="*/ 289265 h 450850"/>
                <a:gd name="connsiteX120" fmla="*/ 58691 w 1319213"/>
                <a:gd name="connsiteY120" fmla="*/ 273901 h 450850"/>
                <a:gd name="connsiteX121" fmla="*/ 99404 w 1319213"/>
                <a:gd name="connsiteY121" fmla="*/ 262245 h 450850"/>
                <a:gd name="connsiteX122" fmla="*/ 142761 w 1319213"/>
                <a:gd name="connsiteY122" fmla="*/ 254828 h 450850"/>
                <a:gd name="connsiteX123" fmla="*/ 187704 w 1319213"/>
                <a:gd name="connsiteY123" fmla="*/ 252709 h 450850"/>
                <a:gd name="connsiteX124" fmla="*/ 232647 w 1319213"/>
                <a:gd name="connsiteY124" fmla="*/ 253769 h 450850"/>
                <a:gd name="connsiteX125" fmla="*/ 277061 w 1319213"/>
                <a:gd name="connsiteY125" fmla="*/ 260656 h 450850"/>
                <a:gd name="connsiteX126" fmla="*/ 318303 w 1319213"/>
                <a:gd name="connsiteY126" fmla="*/ 272841 h 450850"/>
                <a:gd name="connsiteX127" fmla="*/ 337338 w 1319213"/>
                <a:gd name="connsiteY127" fmla="*/ 281318 h 450850"/>
                <a:gd name="connsiteX128" fmla="*/ 348442 w 1319213"/>
                <a:gd name="connsiteY128" fmla="*/ 263305 h 450850"/>
                <a:gd name="connsiteX129" fmla="*/ 378051 w 1319213"/>
                <a:gd name="connsiteY129" fmla="*/ 230988 h 450850"/>
                <a:gd name="connsiteX130" fmla="*/ 394971 w 1319213"/>
                <a:gd name="connsiteY130" fmla="*/ 217213 h 450850"/>
                <a:gd name="connsiteX131" fmla="*/ 414006 w 1319213"/>
                <a:gd name="connsiteY131" fmla="*/ 203439 h 450850"/>
                <a:gd name="connsiteX132" fmla="*/ 455776 w 1319213"/>
                <a:gd name="connsiteY132" fmla="*/ 180658 h 450850"/>
                <a:gd name="connsiteX133" fmla="*/ 500191 w 1319213"/>
                <a:gd name="connsiteY133" fmla="*/ 162645 h 450850"/>
                <a:gd name="connsiteX134" fmla="*/ 546191 w 1319213"/>
                <a:gd name="connsiteY134" fmla="*/ 148871 h 450850"/>
                <a:gd name="connsiteX135" fmla="*/ 593778 w 1319213"/>
                <a:gd name="connsiteY135" fmla="*/ 139864 h 450850"/>
                <a:gd name="connsiteX136" fmla="*/ 641365 w 1319213"/>
                <a:gd name="connsiteY136" fmla="*/ 135626 h 450850"/>
                <a:gd name="connsiteX137" fmla="*/ 690009 w 1319213"/>
                <a:gd name="connsiteY137" fmla="*/ 137215 h 450850"/>
                <a:gd name="connsiteX138" fmla="*/ 737596 w 1319213"/>
                <a:gd name="connsiteY138" fmla="*/ 143573 h 450850"/>
                <a:gd name="connsiteX139" fmla="*/ 760861 w 1319213"/>
                <a:gd name="connsiteY139" fmla="*/ 147811 h 450850"/>
                <a:gd name="connsiteX140" fmla="*/ 774080 w 1319213"/>
                <a:gd name="connsiteY140" fmla="*/ 131917 h 450850"/>
                <a:gd name="connsiteX141" fmla="*/ 805804 w 1319213"/>
                <a:gd name="connsiteY141" fmla="*/ 103309 h 450850"/>
                <a:gd name="connsiteX142" fmla="*/ 860793 w 1319213"/>
                <a:gd name="connsiteY142" fmla="*/ 67283 h 450850"/>
                <a:gd name="connsiteX143" fmla="*/ 895690 w 1319213"/>
                <a:gd name="connsiteY143" fmla="*/ 49800 h 450850"/>
                <a:gd name="connsiteX144" fmla="*/ 919484 w 1319213"/>
                <a:gd name="connsiteY144" fmla="*/ 38145 h 450850"/>
                <a:gd name="connsiteX145" fmla="*/ 970243 w 1319213"/>
                <a:gd name="connsiteY145" fmla="*/ 20662 h 450850"/>
                <a:gd name="connsiteX146" fmla="*/ 1023646 w 1319213"/>
                <a:gd name="connsiteY146" fmla="*/ 7947 h 450850"/>
                <a:gd name="connsiteX147" fmla="*/ 1078635 w 1319213"/>
                <a:gd name="connsiteY147" fmla="*/ 106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319213" h="450850">
                  <a:moveTo>
                    <a:pt x="340949" y="307975"/>
                  </a:moveTo>
                  <a:lnTo>
                    <a:pt x="333987" y="321671"/>
                  </a:lnTo>
                  <a:lnTo>
                    <a:pt x="327025" y="350643"/>
                  </a:lnTo>
                  <a:lnTo>
                    <a:pt x="330239" y="379088"/>
                  </a:lnTo>
                  <a:lnTo>
                    <a:pt x="344698" y="408587"/>
                  </a:lnTo>
                  <a:lnTo>
                    <a:pt x="358087" y="423336"/>
                  </a:lnTo>
                  <a:lnTo>
                    <a:pt x="359693" y="422283"/>
                  </a:lnTo>
                  <a:lnTo>
                    <a:pt x="361300" y="423863"/>
                  </a:lnTo>
                  <a:lnTo>
                    <a:pt x="378973" y="423336"/>
                  </a:lnTo>
                  <a:lnTo>
                    <a:pt x="403608" y="417015"/>
                  </a:lnTo>
                  <a:lnTo>
                    <a:pt x="415925" y="405953"/>
                  </a:lnTo>
                  <a:lnTo>
                    <a:pt x="414854" y="389097"/>
                  </a:lnTo>
                  <a:lnTo>
                    <a:pt x="409499" y="378561"/>
                  </a:lnTo>
                  <a:lnTo>
                    <a:pt x="406821" y="365392"/>
                  </a:lnTo>
                  <a:lnTo>
                    <a:pt x="393432" y="343795"/>
                  </a:lnTo>
                  <a:lnTo>
                    <a:pt x="382722" y="334313"/>
                  </a:lnTo>
                  <a:lnTo>
                    <a:pt x="362907" y="319564"/>
                  </a:lnTo>
                  <a:close/>
                  <a:moveTo>
                    <a:pt x="773971" y="165100"/>
                  </a:moveTo>
                  <a:lnTo>
                    <a:pt x="762407" y="179388"/>
                  </a:lnTo>
                  <a:lnTo>
                    <a:pt x="747165" y="208492"/>
                  </a:lnTo>
                  <a:lnTo>
                    <a:pt x="744537" y="230188"/>
                  </a:lnTo>
                  <a:lnTo>
                    <a:pt x="746640" y="243946"/>
                  </a:lnTo>
                  <a:lnTo>
                    <a:pt x="753472" y="257175"/>
                  </a:lnTo>
                  <a:lnTo>
                    <a:pt x="765035" y="269346"/>
                  </a:lnTo>
                  <a:lnTo>
                    <a:pt x="772394" y="274638"/>
                  </a:lnTo>
                  <a:lnTo>
                    <a:pt x="783957" y="276225"/>
                  </a:lnTo>
                  <a:lnTo>
                    <a:pt x="802878" y="268288"/>
                  </a:lnTo>
                  <a:lnTo>
                    <a:pt x="816018" y="253471"/>
                  </a:lnTo>
                  <a:lnTo>
                    <a:pt x="822325" y="233363"/>
                  </a:lnTo>
                  <a:lnTo>
                    <a:pt x="822325" y="222779"/>
                  </a:lnTo>
                  <a:lnTo>
                    <a:pt x="820748" y="213783"/>
                  </a:lnTo>
                  <a:lnTo>
                    <a:pt x="812339" y="196850"/>
                  </a:lnTo>
                  <a:lnTo>
                    <a:pt x="793418" y="176213"/>
                  </a:lnTo>
                  <a:lnTo>
                    <a:pt x="778175" y="165629"/>
                  </a:lnTo>
                  <a:lnTo>
                    <a:pt x="776073" y="165100"/>
                  </a:lnTo>
                  <a:close/>
                  <a:moveTo>
                    <a:pt x="1134153" y="0"/>
                  </a:moveTo>
                  <a:lnTo>
                    <a:pt x="1188614" y="5298"/>
                  </a:lnTo>
                  <a:lnTo>
                    <a:pt x="1241488" y="17483"/>
                  </a:lnTo>
                  <a:lnTo>
                    <a:pt x="1291719" y="37615"/>
                  </a:lnTo>
                  <a:lnTo>
                    <a:pt x="1314983" y="50330"/>
                  </a:lnTo>
                  <a:lnTo>
                    <a:pt x="1319213" y="53509"/>
                  </a:lnTo>
                  <a:lnTo>
                    <a:pt x="1314983" y="60926"/>
                  </a:lnTo>
                  <a:lnTo>
                    <a:pt x="1310753" y="60926"/>
                  </a:lnTo>
                  <a:lnTo>
                    <a:pt x="1273213" y="48741"/>
                  </a:lnTo>
                  <a:lnTo>
                    <a:pt x="1198660" y="29668"/>
                  </a:lnTo>
                  <a:lnTo>
                    <a:pt x="1123578" y="20662"/>
                  </a:lnTo>
                  <a:lnTo>
                    <a:pt x="1047439" y="22781"/>
                  </a:lnTo>
                  <a:lnTo>
                    <a:pt x="1007784" y="30728"/>
                  </a:lnTo>
                  <a:lnTo>
                    <a:pt x="972887" y="39204"/>
                  </a:lnTo>
                  <a:lnTo>
                    <a:pt x="904150" y="65694"/>
                  </a:lnTo>
                  <a:lnTo>
                    <a:pt x="872426" y="82647"/>
                  </a:lnTo>
                  <a:lnTo>
                    <a:pt x="854448" y="93773"/>
                  </a:lnTo>
                  <a:lnTo>
                    <a:pt x="808448" y="128739"/>
                  </a:lnTo>
                  <a:lnTo>
                    <a:pt x="785183" y="150990"/>
                  </a:lnTo>
                  <a:lnTo>
                    <a:pt x="797344" y="157877"/>
                  </a:lnTo>
                  <a:lnTo>
                    <a:pt x="817965" y="176420"/>
                  </a:lnTo>
                  <a:lnTo>
                    <a:pt x="833299" y="199201"/>
                  </a:lnTo>
                  <a:lnTo>
                    <a:pt x="839644" y="225690"/>
                  </a:lnTo>
                  <a:lnTo>
                    <a:pt x="837000" y="239465"/>
                  </a:lnTo>
                  <a:lnTo>
                    <a:pt x="834885" y="247941"/>
                  </a:lnTo>
                  <a:lnTo>
                    <a:pt x="825896" y="263305"/>
                  </a:lnTo>
                  <a:lnTo>
                    <a:pt x="813735" y="275490"/>
                  </a:lnTo>
                  <a:lnTo>
                    <a:pt x="797344" y="282377"/>
                  </a:lnTo>
                  <a:lnTo>
                    <a:pt x="789413" y="283967"/>
                  </a:lnTo>
                  <a:lnTo>
                    <a:pt x="790999" y="286616"/>
                  </a:lnTo>
                  <a:lnTo>
                    <a:pt x="786769" y="292973"/>
                  </a:lnTo>
                  <a:lnTo>
                    <a:pt x="782539" y="292973"/>
                  </a:lnTo>
                  <a:lnTo>
                    <a:pt x="774080" y="290324"/>
                  </a:lnTo>
                  <a:lnTo>
                    <a:pt x="759275" y="282377"/>
                  </a:lnTo>
                  <a:lnTo>
                    <a:pt x="742884" y="265424"/>
                  </a:lnTo>
                  <a:lnTo>
                    <a:pt x="732309" y="236286"/>
                  </a:lnTo>
                  <a:lnTo>
                    <a:pt x="732309" y="203439"/>
                  </a:lnTo>
                  <a:lnTo>
                    <a:pt x="737596" y="187015"/>
                  </a:lnTo>
                  <a:lnTo>
                    <a:pt x="743412" y="173241"/>
                  </a:lnTo>
                  <a:lnTo>
                    <a:pt x="751872" y="159996"/>
                  </a:lnTo>
                  <a:lnTo>
                    <a:pt x="720148" y="156288"/>
                  </a:lnTo>
                  <a:lnTo>
                    <a:pt x="656699" y="153109"/>
                  </a:lnTo>
                  <a:lnTo>
                    <a:pt x="593778" y="158937"/>
                  </a:lnTo>
                  <a:lnTo>
                    <a:pt x="531387" y="171652"/>
                  </a:lnTo>
                  <a:lnTo>
                    <a:pt x="500720" y="182247"/>
                  </a:lnTo>
                  <a:lnTo>
                    <a:pt x="482742" y="190194"/>
                  </a:lnTo>
                  <a:lnTo>
                    <a:pt x="442029" y="210326"/>
                  </a:lnTo>
                  <a:lnTo>
                    <a:pt x="401845" y="238935"/>
                  </a:lnTo>
                  <a:lnTo>
                    <a:pt x="366948" y="271252"/>
                  </a:lnTo>
                  <a:lnTo>
                    <a:pt x="352143" y="289794"/>
                  </a:lnTo>
                  <a:lnTo>
                    <a:pt x="375936" y="303569"/>
                  </a:lnTo>
                  <a:lnTo>
                    <a:pt x="395500" y="321052"/>
                  </a:lnTo>
                  <a:lnTo>
                    <a:pt x="405546" y="331648"/>
                  </a:lnTo>
                  <a:lnTo>
                    <a:pt x="422466" y="357607"/>
                  </a:lnTo>
                  <a:lnTo>
                    <a:pt x="431983" y="387276"/>
                  </a:lnTo>
                  <a:lnTo>
                    <a:pt x="431454" y="410056"/>
                  </a:lnTo>
                  <a:lnTo>
                    <a:pt x="426696" y="424891"/>
                  </a:lnTo>
                  <a:lnTo>
                    <a:pt x="422466" y="431778"/>
                  </a:lnTo>
                  <a:lnTo>
                    <a:pt x="417178" y="438665"/>
                  </a:lnTo>
                  <a:lnTo>
                    <a:pt x="403960" y="446612"/>
                  </a:lnTo>
                  <a:lnTo>
                    <a:pt x="390212" y="450850"/>
                  </a:lnTo>
                  <a:lnTo>
                    <a:pt x="376465" y="448201"/>
                  </a:lnTo>
                  <a:lnTo>
                    <a:pt x="370649" y="444493"/>
                  </a:lnTo>
                  <a:lnTo>
                    <a:pt x="366948" y="447671"/>
                  </a:lnTo>
                  <a:lnTo>
                    <a:pt x="362189" y="446082"/>
                  </a:lnTo>
                  <a:lnTo>
                    <a:pt x="353200" y="438665"/>
                  </a:lnTo>
                  <a:lnTo>
                    <a:pt x="337867" y="422242"/>
                  </a:lnTo>
                  <a:lnTo>
                    <a:pt x="322005" y="395752"/>
                  </a:lnTo>
                  <a:lnTo>
                    <a:pt x="315131" y="358667"/>
                  </a:lnTo>
                  <a:lnTo>
                    <a:pt x="320418" y="319463"/>
                  </a:lnTo>
                  <a:lnTo>
                    <a:pt x="327821" y="300390"/>
                  </a:lnTo>
                  <a:lnTo>
                    <a:pt x="304556" y="291914"/>
                  </a:lnTo>
                  <a:lnTo>
                    <a:pt x="255912" y="280788"/>
                  </a:lnTo>
                  <a:lnTo>
                    <a:pt x="231061" y="277609"/>
                  </a:lnTo>
                  <a:lnTo>
                    <a:pt x="201451" y="275490"/>
                  </a:lnTo>
                  <a:lnTo>
                    <a:pt x="145933" y="278139"/>
                  </a:lnTo>
                  <a:lnTo>
                    <a:pt x="91473" y="288205"/>
                  </a:lnTo>
                  <a:lnTo>
                    <a:pt x="38070" y="304099"/>
                  </a:lnTo>
                  <a:lnTo>
                    <a:pt x="10575" y="314165"/>
                  </a:lnTo>
                  <a:lnTo>
                    <a:pt x="6874" y="314695"/>
                  </a:lnTo>
                  <a:lnTo>
                    <a:pt x="2115" y="312046"/>
                  </a:lnTo>
                  <a:lnTo>
                    <a:pt x="0" y="306748"/>
                  </a:lnTo>
                  <a:lnTo>
                    <a:pt x="1586" y="300390"/>
                  </a:lnTo>
                  <a:lnTo>
                    <a:pt x="3701" y="298271"/>
                  </a:lnTo>
                  <a:lnTo>
                    <a:pt x="20621" y="289265"/>
                  </a:lnTo>
                  <a:lnTo>
                    <a:pt x="58691" y="273901"/>
                  </a:lnTo>
                  <a:lnTo>
                    <a:pt x="99404" y="262245"/>
                  </a:lnTo>
                  <a:lnTo>
                    <a:pt x="142761" y="254828"/>
                  </a:lnTo>
                  <a:lnTo>
                    <a:pt x="187704" y="252709"/>
                  </a:lnTo>
                  <a:lnTo>
                    <a:pt x="232647" y="253769"/>
                  </a:lnTo>
                  <a:lnTo>
                    <a:pt x="277061" y="260656"/>
                  </a:lnTo>
                  <a:lnTo>
                    <a:pt x="318303" y="272841"/>
                  </a:lnTo>
                  <a:lnTo>
                    <a:pt x="337338" y="281318"/>
                  </a:lnTo>
                  <a:lnTo>
                    <a:pt x="348442" y="263305"/>
                  </a:lnTo>
                  <a:lnTo>
                    <a:pt x="378051" y="230988"/>
                  </a:lnTo>
                  <a:lnTo>
                    <a:pt x="394971" y="217213"/>
                  </a:lnTo>
                  <a:lnTo>
                    <a:pt x="414006" y="203439"/>
                  </a:lnTo>
                  <a:lnTo>
                    <a:pt x="455776" y="180658"/>
                  </a:lnTo>
                  <a:lnTo>
                    <a:pt x="500191" y="162645"/>
                  </a:lnTo>
                  <a:lnTo>
                    <a:pt x="546191" y="148871"/>
                  </a:lnTo>
                  <a:lnTo>
                    <a:pt x="593778" y="139864"/>
                  </a:lnTo>
                  <a:lnTo>
                    <a:pt x="641365" y="135626"/>
                  </a:lnTo>
                  <a:lnTo>
                    <a:pt x="690009" y="137215"/>
                  </a:lnTo>
                  <a:lnTo>
                    <a:pt x="737596" y="143573"/>
                  </a:lnTo>
                  <a:lnTo>
                    <a:pt x="760861" y="147811"/>
                  </a:lnTo>
                  <a:lnTo>
                    <a:pt x="774080" y="131917"/>
                  </a:lnTo>
                  <a:lnTo>
                    <a:pt x="805804" y="103309"/>
                  </a:lnTo>
                  <a:lnTo>
                    <a:pt x="860793" y="67283"/>
                  </a:lnTo>
                  <a:lnTo>
                    <a:pt x="895690" y="49800"/>
                  </a:lnTo>
                  <a:lnTo>
                    <a:pt x="919484" y="38145"/>
                  </a:lnTo>
                  <a:lnTo>
                    <a:pt x="970243" y="20662"/>
                  </a:lnTo>
                  <a:lnTo>
                    <a:pt x="1023646" y="7947"/>
                  </a:lnTo>
                  <a:lnTo>
                    <a:pt x="1078635" y="1060"/>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fr-FR" sz="2800" dirty="0"/>
            </a:p>
          </p:txBody>
        </p:sp>
        <p:sp>
          <p:nvSpPr>
            <p:cNvPr id="33" name="Freeform 281">
              <a:extLst>
                <a:ext uri="{FF2B5EF4-FFF2-40B4-BE49-F238E27FC236}">
                  <a16:creationId xmlns:a16="http://schemas.microsoft.com/office/drawing/2014/main" id="{28F1D4BB-38D8-639E-9B43-86A4FBFAFEF8}"/>
                </a:ext>
              </a:extLst>
            </p:cNvPr>
            <p:cNvSpPr>
              <a:spLocks/>
            </p:cNvSpPr>
            <p:nvPr/>
          </p:nvSpPr>
          <p:spPr bwMode="auto">
            <a:xfrm>
              <a:off x="3999868" y="934395"/>
              <a:ext cx="1252001" cy="729054"/>
            </a:xfrm>
            <a:custGeom>
              <a:avLst/>
              <a:gdLst>
                <a:gd name="T0" fmla="*/ 2434 w 2559"/>
                <a:gd name="T1" fmla="*/ 347 h 1492"/>
                <a:gd name="T2" fmla="*/ 2398 w 2559"/>
                <a:gd name="T3" fmla="*/ 306 h 1492"/>
                <a:gd name="T4" fmla="*/ 2317 w 2559"/>
                <a:gd name="T5" fmla="*/ 239 h 1492"/>
                <a:gd name="T6" fmla="*/ 2228 w 2559"/>
                <a:gd name="T7" fmla="*/ 183 h 1492"/>
                <a:gd name="T8" fmla="*/ 2132 w 2559"/>
                <a:gd name="T9" fmla="*/ 138 h 1492"/>
                <a:gd name="T10" fmla="*/ 2030 w 2559"/>
                <a:gd name="T11" fmla="*/ 103 h 1492"/>
                <a:gd name="T12" fmla="*/ 1926 w 2559"/>
                <a:gd name="T13" fmla="*/ 76 h 1492"/>
                <a:gd name="T14" fmla="*/ 1768 w 2559"/>
                <a:gd name="T15" fmla="*/ 46 h 1492"/>
                <a:gd name="T16" fmla="*/ 1664 w 2559"/>
                <a:gd name="T17" fmla="*/ 31 h 1492"/>
                <a:gd name="T18" fmla="*/ 1533 w 2559"/>
                <a:gd name="T19" fmla="*/ 16 h 1492"/>
                <a:gd name="T20" fmla="*/ 1271 w 2559"/>
                <a:gd name="T21" fmla="*/ 0 h 1492"/>
                <a:gd name="T22" fmla="*/ 1009 w 2559"/>
                <a:gd name="T23" fmla="*/ 3 h 1492"/>
                <a:gd name="T24" fmla="*/ 747 w 2559"/>
                <a:gd name="T25" fmla="*/ 24 h 1492"/>
                <a:gd name="T26" fmla="*/ 616 w 2559"/>
                <a:gd name="T27" fmla="*/ 43 h 1492"/>
                <a:gd name="T28" fmla="*/ 504 w 2559"/>
                <a:gd name="T29" fmla="*/ 59 h 1492"/>
                <a:gd name="T30" fmla="*/ 334 w 2559"/>
                <a:gd name="T31" fmla="*/ 99 h 1492"/>
                <a:gd name="T32" fmla="*/ 256 w 2559"/>
                <a:gd name="T33" fmla="*/ 134 h 1492"/>
                <a:gd name="T34" fmla="*/ 207 w 2559"/>
                <a:gd name="T35" fmla="*/ 165 h 1492"/>
                <a:gd name="T36" fmla="*/ 186 w 2559"/>
                <a:gd name="T37" fmla="*/ 184 h 1492"/>
                <a:gd name="T38" fmla="*/ 167 w 2559"/>
                <a:gd name="T39" fmla="*/ 201 h 1492"/>
                <a:gd name="T40" fmla="*/ 131 w 2559"/>
                <a:gd name="T41" fmla="*/ 243 h 1492"/>
                <a:gd name="T42" fmla="*/ 89 w 2559"/>
                <a:gd name="T43" fmla="*/ 312 h 1492"/>
                <a:gd name="T44" fmla="*/ 70 w 2559"/>
                <a:gd name="T45" fmla="*/ 362 h 1492"/>
                <a:gd name="T46" fmla="*/ 55 w 2559"/>
                <a:gd name="T47" fmla="*/ 391 h 1492"/>
                <a:gd name="T48" fmla="*/ 29 w 2559"/>
                <a:gd name="T49" fmla="*/ 454 h 1492"/>
                <a:gd name="T50" fmla="*/ 11 w 2559"/>
                <a:gd name="T51" fmla="*/ 519 h 1492"/>
                <a:gd name="T52" fmla="*/ 1 w 2559"/>
                <a:gd name="T53" fmla="*/ 587 h 1492"/>
                <a:gd name="T54" fmla="*/ 0 w 2559"/>
                <a:gd name="T55" fmla="*/ 690 h 1492"/>
                <a:gd name="T56" fmla="*/ 24 w 2559"/>
                <a:gd name="T57" fmla="*/ 826 h 1492"/>
                <a:gd name="T58" fmla="*/ 47 w 2559"/>
                <a:gd name="T59" fmla="*/ 892 h 1492"/>
                <a:gd name="T60" fmla="*/ 68 w 2559"/>
                <a:gd name="T61" fmla="*/ 938 h 1492"/>
                <a:gd name="T62" fmla="*/ 118 w 2559"/>
                <a:gd name="T63" fmla="*/ 1023 h 1492"/>
                <a:gd name="T64" fmla="*/ 180 w 2559"/>
                <a:gd name="T65" fmla="*/ 1099 h 1492"/>
                <a:gd name="T66" fmla="*/ 252 w 2559"/>
                <a:gd name="T67" fmla="*/ 1167 h 1492"/>
                <a:gd name="T68" fmla="*/ 331 w 2559"/>
                <a:gd name="T69" fmla="*/ 1226 h 1492"/>
                <a:gd name="T70" fmla="*/ 416 w 2559"/>
                <a:gd name="T71" fmla="*/ 1277 h 1492"/>
                <a:gd name="T72" fmla="*/ 551 w 2559"/>
                <a:gd name="T73" fmla="*/ 1341 h 1492"/>
                <a:gd name="T74" fmla="*/ 645 w 2559"/>
                <a:gd name="T75" fmla="*/ 1374 h 1492"/>
                <a:gd name="T76" fmla="*/ 761 w 2559"/>
                <a:gd name="T77" fmla="*/ 1410 h 1492"/>
                <a:gd name="T78" fmla="*/ 1006 w 2559"/>
                <a:gd name="T79" fmla="*/ 1463 h 1492"/>
                <a:gd name="T80" fmla="*/ 1257 w 2559"/>
                <a:gd name="T81" fmla="*/ 1490 h 1492"/>
                <a:gd name="T82" fmla="*/ 1506 w 2559"/>
                <a:gd name="T83" fmla="*/ 1492 h 1492"/>
                <a:gd name="T84" fmla="*/ 1628 w 2559"/>
                <a:gd name="T85" fmla="*/ 1482 h 1492"/>
                <a:gd name="T86" fmla="*/ 1737 w 2559"/>
                <a:gd name="T87" fmla="*/ 1467 h 1492"/>
                <a:gd name="T88" fmla="*/ 1900 w 2559"/>
                <a:gd name="T89" fmla="*/ 1431 h 1492"/>
                <a:gd name="T90" fmla="*/ 2007 w 2559"/>
                <a:gd name="T91" fmla="*/ 1398 h 1492"/>
                <a:gd name="T92" fmla="*/ 2109 w 2559"/>
                <a:gd name="T93" fmla="*/ 1357 h 1492"/>
                <a:gd name="T94" fmla="*/ 2205 w 2559"/>
                <a:gd name="T95" fmla="*/ 1303 h 1492"/>
                <a:gd name="T96" fmla="*/ 2294 w 2559"/>
                <a:gd name="T97" fmla="*/ 1239 h 1492"/>
                <a:gd name="T98" fmla="*/ 2375 w 2559"/>
                <a:gd name="T99" fmla="*/ 1162 h 1492"/>
                <a:gd name="T100" fmla="*/ 2411 w 2559"/>
                <a:gd name="T101" fmla="*/ 1119 h 1492"/>
                <a:gd name="T102" fmla="*/ 2443 w 2559"/>
                <a:gd name="T103" fmla="*/ 1077 h 1492"/>
                <a:gd name="T104" fmla="*/ 2495 w 2559"/>
                <a:gd name="T105" fmla="*/ 985 h 1492"/>
                <a:gd name="T106" fmla="*/ 2532 w 2559"/>
                <a:gd name="T107" fmla="*/ 888 h 1492"/>
                <a:gd name="T108" fmla="*/ 2554 w 2559"/>
                <a:gd name="T109" fmla="*/ 785 h 1492"/>
                <a:gd name="T110" fmla="*/ 2559 w 2559"/>
                <a:gd name="T111" fmla="*/ 683 h 1492"/>
                <a:gd name="T112" fmla="*/ 2548 w 2559"/>
                <a:gd name="T113" fmla="*/ 581 h 1492"/>
                <a:gd name="T114" fmla="*/ 2518 w 2559"/>
                <a:gd name="T115" fmla="*/ 483 h 1492"/>
                <a:gd name="T116" fmla="*/ 2467 w 2559"/>
                <a:gd name="T117" fmla="*/ 390 h 1492"/>
                <a:gd name="T118" fmla="*/ 2434 w 2559"/>
                <a:gd name="T119" fmla="*/ 347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59" h="1492">
                  <a:moveTo>
                    <a:pt x="2434" y="347"/>
                  </a:moveTo>
                  <a:lnTo>
                    <a:pt x="2398" y="306"/>
                  </a:lnTo>
                  <a:lnTo>
                    <a:pt x="2317" y="239"/>
                  </a:lnTo>
                  <a:lnTo>
                    <a:pt x="2228" y="183"/>
                  </a:lnTo>
                  <a:lnTo>
                    <a:pt x="2132" y="138"/>
                  </a:lnTo>
                  <a:lnTo>
                    <a:pt x="2030" y="103"/>
                  </a:lnTo>
                  <a:lnTo>
                    <a:pt x="1926" y="76"/>
                  </a:lnTo>
                  <a:lnTo>
                    <a:pt x="1768" y="46"/>
                  </a:lnTo>
                  <a:lnTo>
                    <a:pt x="1664" y="31"/>
                  </a:lnTo>
                  <a:lnTo>
                    <a:pt x="1533" y="16"/>
                  </a:lnTo>
                  <a:lnTo>
                    <a:pt x="1271" y="0"/>
                  </a:lnTo>
                  <a:lnTo>
                    <a:pt x="1009" y="3"/>
                  </a:lnTo>
                  <a:lnTo>
                    <a:pt x="747" y="24"/>
                  </a:lnTo>
                  <a:lnTo>
                    <a:pt x="616" y="43"/>
                  </a:lnTo>
                  <a:lnTo>
                    <a:pt x="504" y="59"/>
                  </a:lnTo>
                  <a:lnTo>
                    <a:pt x="334" y="99"/>
                  </a:lnTo>
                  <a:lnTo>
                    <a:pt x="256" y="134"/>
                  </a:lnTo>
                  <a:lnTo>
                    <a:pt x="207" y="165"/>
                  </a:lnTo>
                  <a:lnTo>
                    <a:pt x="186" y="184"/>
                  </a:lnTo>
                  <a:lnTo>
                    <a:pt x="167" y="201"/>
                  </a:lnTo>
                  <a:lnTo>
                    <a:pt x="131" y="243"/>
                  </a:lnTo>
                  <a:lnTo>
                    <a:pt x="89" y="312"/>
                  </a:lnTo>
                  <a:lnTo>
                    <a:pt x="70" y="362"/>
                  </a:lnTo>
                  <a:lnTo>
                    <a:pt x="55" y="391"/>
                  </a:lnTo>
                  <a:lnTo>
                    <a:pt x="29" y="454"/>
                  </a:lnTo>
                  <a:lnTo>
                    <a:pt x="11" y="519"/>
                  </a:lnTo>
                  <a:lnTo>
                    <a:pt x="1" y="587"/>
                  </a:lnTo>
                  <a:lnTo>
                    <a:pt x="0" y="690"/>
                  </a:lnTo>
                  <a:lnTo>
                    <a:pt x="24" y="826"/>
                  </a:lnTo>
                  <a:lnTo>
                    <a:pt x="47" y="892"/>
                  </a:lnTo>
                  <a:lnTo>
                    <a:pt x="68" y="938"/>
                  </a:lnTo>
                  <a:lnTo>
                    <a:pt x="118" y="1023"/>
                  </a:lnTo>
                  <a:lnTo>
                    <a:pt x="180" y="1099"/>
                  </a:lnTo>
                  <a:lnTo>
                    <a:pt x="252" y="1167"/>
                  </a:lnTo>
                  <a:lnTo>
                    <a:pt x="331" y="1226"/>
                  </a:lnTo>
                  <a:lnTo>
                    <a:pt x="416" y="1277"/>
                  </a:lnTo>
                  <a:lnTo>
                    <a:pt x="551" y="1341"/>
                  </a:lnTo>
                  <a:lnTo>
                    <a:pt x="645" y="1374"/>
                  </a:lnTo>
                  <a:lnTo>
                    <a:pt x="761" y="1410"/>
                  </a:lnTo>
                  <a:lnTo>
                    <a:pt x="1006" y="1463"/>
                  </a:lnTo>
                  <a:lnTo>
                    <a:pt x="1257" y="1490"/>
                  </a:lnTo>
                  <a:lnTo>
                    <a:pt x="1506" y="1492"/>
                  </a:lnTo>
                  <a:lnTo>
                    <a:pt x="1628" y="1482"/>
                  </a:lnTo>
                  <a:lnTo>
                    <a:pt x="1737" y="1467"/>
                  </a:lnTo>
                  <a:lnTo>
                    <a:pt x="1900" y="1431"/>
                  </a:lnTo>
                  <a:lnTo>
                    <a:pt x="2007" y="1398"/>
                  </a:lnTo>
                  <a:lnTo>
                    <a:pt x="2109" y="1357"/>
                  </a:lnTo>
                  <a:lnTo>
                    <a:pt x="2205" y="1303"/>
                  </a:lnTo>
                  <a:lnTo>
                    <a:pt x="2294" y="1239"/>
                  </a:lnTo>
                  <a:lnTo>
                    <a:pt x="2375" y="1162"/>
                  </a:lnTo>
                  <a:lnTo>
                    <a:pt x="2411" y="1119"/>
                  </a:lnTo>
                  <a:lnTo>
                    <a:pt x="2443" y="1077"/>
                  </a:lnTo>
                  <a:lnTo>
                    <a:pt x="2495" y="985"/>
                  </a:lnTo>
                  <a:lnTo>
                    <a:pt x="2532" y="888"/>
                  </a:lnTo>
                  <a:lnTo>
                    <a:pt x="2554" y="785"/>
                  </a:lnTo>
                  <a:lnTo>
                    <a:pt x="2559" y="683"/>
                  </a:lnTo>
                  <a:lnTo>
                    <a:pt x="2548" y="581"/>
                  </a:lnTo>
                  <a:lnTo>
                    <a:pt x="2518" y="483"/>
                  </a:lnTo>
                  <a:lnTo>
                    <a:pt x="2467" y="390"/>
                  </a:lnTo>
                  <a:lnTo>
                    <a:pt x="2434" y="347"/>
                  </a:lnTo>
                  <a:close/>
                </a:path>
              </a:pathLst>
            </a:custGeom>
            <a:solidFill>
              <a:srgbClr val="FFD366"/>
            </a:solidFill>
            <a:ln>
              <a:noFill/>
            </a:ln>
          </p:spPr>
          <p:txBody>
            <a:bodyPr vert="horz" wrap="square" lIns="91440" tIns="45720" rIns="91440" bIns="45720" numCol="1" anchor="ctr" anchorCtr="0" compatLnSpc="1">
              <a:prstTxWarp prst="textNoShape">
                <a:avLst/>
              </a:prstTxWarp>
            </a:bodyPr>
            <a:lstStyle/>
            <a:p>
              <a:pPr algn="ctr">
                <a:lnSpc>
                  <a:spcPct val="115000"/>
                </a:lnSpc>
                <a:buNone/>
              </a:pPr>
              <a:r>
                <a:rPr lang="en-US" sz="32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03</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TextBox 25">
              <a:extLst>
                <a:ext uri="{FF2B5EF4-FFF2-40B4-BE49-F238E27FC236}">
                  <a16:creationId xmlns:a16="http://schemas.microsoft.com/office/drawing/2014/main" id="{F52DE192-37E3-3EA5-BAEF-212F88AF0BA9}"/>
                </a:ext>
              </a:extLst>
            </p:cNvPr>
            <p:cNvSpPr txBox="1"/>
            <p:nvPr/>
          </p:nvSpPr>
          <p:spPr>
            <a:xfrm>
              <a:off x="36960" y="962221"/>
              <a:ext cx="3187696" cy="745215"/>
            </a:xfrm>
            <a:prstGeom prst="rect">
              <a:avLst/>
            </a:prstGeom>
            <a:noFill/>
          </p:spPr>
          <p:txBody>
            <a:bodyPr wrap="square" lIns="0" rIns="0" rtlCol="0" anchor="ctr">
              <a:noAutofit/>
            </a:bodyPr>
            <a:lstStyle/>
            <a:p>
              <a:pPr algn="ctr">
                <a:lnSpc>
                  <a:spcPct val="115000"/>
                </a:lnSpc>
                <a:buNone/>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تنظيف ومعالجة البيانات</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5" name="Group 33">
            <a:extLst>
              <a:ext uri="{FF2B5EF4-FFF2-40B4-BE49-F238E27FC236}">
                <a16:creationId xmlns:a16="http://schemas.microsoft.com/office/drawing/2014/main" id="{68FB4591-99B4-5F6C-9773-020616C47B33}"/>
              </a:ext>
            </a:extLst>
          </p:cNvPr>
          <p:cNvGrpSpPr/>
          <p:nvPr/>
        </p:nvGrpSpPr>
        <p:grpSpPr>
          <a:xfrm>
            <a:off x="5801389" y="4256805"/>
            <a:ext cx="5998735" cy="1267128"/>
            <a:chOff x="2783455" y="1577583"/>
            <a:chExt cx="5642913" cy="1191962"/>
          </a:xfrm>
        </p:grpSpPr>
        <p:sp>
          <p:nvSpPr>
            <p:cNvPr id="36" name="Freeform: Shape 7">
              <a:extLst>
                <a:ext uri="{FF2B5EF4-FFF2-40B4-BE49-F238E27FC236}">
                  <a16:creationId xmlns:a16="http://schemas.microsoft.com/office/drawing/2014/main" id="{44E90826-75AF-A827-616F-F9F596164263}"/>
                </a:ext>
              </a:extLst>
            </p:cNvPr>
            <p:cNvSpPr>
              <a:spLocks/>
            </p:cNvSpPr>
            <p:nvPr/>
          </p:nvSpPr>
          <p:spPr bwMode="auto">
            <a:xfrm>
              <a:off x="2783455" y="2197556"/>
              <a:ext cx="1279888" cy="277246"/>
            </a:xfrm>
            <a:custGeom>
              <a:avLst/>
              <a:gdLst>
                <a:gd name="connsiteX0" fmla="*/ 393700 w 1384300"/>
                <a:gd name="connsiteY0" fmla="*/ 53975 h 300038"/>
                <a:gd name="connsiteX1" fmla="*/ 375179 w 1384300"/>
                <a:gd name="connsiteY1" fmla="*/ 58689 h 300038"/>
                <a:gd name="connsiteX2" fmla="*/ 359834 w 1384300"/>
                <a:gd name="connsiteY2" fmla="*/ 70734 h 300038"/>
                <a:gd name="connsiteX3" fmla="*/ 354542 w 1384300"/>
                <a:gd name="connsiteY3" fmla="*/ 79637 h 300038"/>
                <a:gd name="connsiteX4" fmla="*/ 350309 w 1384300"/>
                <a:gd name="connsiteY4" fmla="*/ 90111 h 300038"/>
                <a:gd name="connsiteX5" fmla="*/ 349250 w 1384300"/>
                <a:gd name="connsiteY5" fmla="*/ 111060 h 300038"/>
                <a:gd name="connsiteX6" fmla="*/ 357188 w 1384300"/>
                <a:gd name="connsiteY6" fmla="*/ 129913 h 300038"/>
                <a:gd name="connsiteX7" fmla="*/ 369359 w 1384300"/>
                <a:gd name="connsiteY7" fmla="*/ 147196 h 300038"/>
                <a:gd name="connsiteX8" fmla="*/ 377296 w 1384300"/>
                <a:gd name="connsiteY8" fmla="*/ 155575 h 300038"/>
                <a:gd name="connsiteX9" fmla="*/ 389996 w 1384300"/>
                <a:gd name="connsiteY9" fmla="*/ 146672 h 300038"/>
                <a:gd name="connsiteX10" fmla="*/ 411692 w 1384300"/>
                <a:gd name="connsiteY10" fmla="*/ 127295 h 300038"/>
                <a:gd name="connsiteX11" fmla="*/ 424921 w 1384300"/>
                <a:gd name="connsiteY11" fmla="*/ 102680 h 300038"/>
                <a:gd name="connsiteX12" fmla="*/ 425450 w 1384300"/>
                <a:gd name="connsiteY12" fmla="*/ 76495 h 300038"/>
                <a:gd name="connsiteX13" fmla="*/ 419629 w 1384300"/>
                <a:gd name="connsiteY13" fmla="*/ 62355 h 300038"/>
                <a:gd name="connsiteX14" fmla="*/ 411163 w 1384300"/>
                <a:gd name="connsiteY14" fmla="*/ 57118 h 300038"/>
                <a:gd name="connsiteX15" fmla="*/ 1004358 w 1384300"/>
                <a:gd name="connsiteY15" fmla="*/ 17463 h 300038"/>
                <a:gd name="connsiteX16" fmla="*/ 986896 w 1384300"/>
                <a:gd name="connsiteY16" fmla="*/ 21721 h 300038"/>
                <a:gd name="connsiteX17" fmla="*/ 973137 w 1384300"/>
                <a:gd name="connsiteY17" fmla="*/ 33962 h 300038"/>
                <a:gd name="connsiteX18" fmla="*/ 968904 w 1384300"/>
                <a:gd name="connsiteY18" fmla="*/ 44607 h 300038"/>
                <a:gd name="connsiteX19" fmla="*/ 966787 w 1384300"/>
                <a:gd name="connsiteY19" fmla="*/ 56848 h 300038"/>
                <a:gd name="connsiteX20" fmla="*/ 973137 w 1384300"/>
                <a:gd name="connsiteY20" fmla="*/ 76540 h 300038"/>
                <a:gd name="connsiteX21" fmla="*/ 987425 w 1384300"/>
                <a:gd name="connsiteY21" fmla="*/ 90910 h 300038"/>
                <a:gd name="connsiteX22" fmla="*/ 1007004 w 1384300"/>
                <a:gd name="connsiteY22" fmla="*/ 102087 h 300038"/>
                <a:gd name="connsiteX23" fmla="*/ 1018117 w 1384300"/>
                <a:gd name="connsiteY23" fmla="*/ 106345 h 300038"/>
                <a:gd name="connsiteX24" fmla="*/ 1020234 w 1384300"/>
                <a:gd name="connsiteY24" fmla="*/ 107942 h 300038"/>
                <a:gd name="connsiteX25" fmla="*/ 1020763 w 1384300"/>
                <a:gd name="connsiteY25" fmla="*/ 109538 h 300038"/>
                <a:gd name="connsiteX26" fmla="*/ 1025525 w 1384300"/>
                <a:gd name="connsiteY26" fmla="*/ 91975 h 300038"/>
                <a:gd name="connsiteX27" fmla="*/ 1028700 w 1384300"/>
                <a:gd name="connsiteY27" fmla="*/ 54187 h 300038"/>
                <a:gd name="connsiteX28" fmla="*/ 1027642 w 1384300"/>
                <a:gd name="connsiteY28" fmla="*/ 32898 h 300038"/>
                <a:gd name="connsiteX29" fmla="*/ 1027642 w 1384300"/>
                <a:gd name="connsiteY29" fmla="*/ 32366 h 300038"/>
                <a:gd name="connsiteX30" fmla="*/ 1027642 w 1384300"/>
                <a:gd name="connsiteY30" fmla="*/ 31301 h 300038"/>
                <a:gd name="connsiteX31" fmla="*/ 1020763 w 1384300"/>
                <a:gd name="connsiteY31" fmla="*/ 23850 h 300038"/>
                <a:gd name="connsiteX32" fmla="*/ 6353 w 1384300"/>
                <a:gd name="connsiteY32" fmla="*/ 0 h 300038"/>
                <a:gd name="connsiteX33" fmla="*/ 7941 w 1384300"/>
                <a:gd name="connsiteY33" fmla="*/ 2117 h 300038"/>
                <a:gd name="connsiteX34" fmla="*/ 20646 w 1384300"/>
                <a:gd name="connsiteY34" fmla="*/ 29634 h 300038"/>
                <a:gd name="connsiteX35" fmla="*/ 53467 w 1384300"/>
                <a:gd name="connsiteY35" fmla="*/ 81492 h 300038"/>
                <a:gd name="connsiteX36" fmla="*/ 93169 w 1384300"/>
                <a:gd name="connsiteY36" fmla="*/ 125413 h 300038"/>
                <a:gd name="connsiteX37" fmla="*/ 141871 w 1384300"/>
                <a:gd name="connsiteY37" fmla="*/ 160338 h 300038"/>
                <a:gd name="connsiteX38" fmla="*/ 169928 w 1384300"/>
                <a:gd name="connsiteY38" fmla="*/ 173567 h 300038"/>
                <a:gd name="connsiteX39" fmla="*/ 187397 w 1384300"/>
                <a:gd name="connsiteY39" fmla="*/ 180446 h 300038"/>
                <a:gd name="connsiteX40" fmla="*/ 222865 w 1384300"/>
                <a:gd name="connsiteY40" fmla="*/ 188913 h 300038"/>
                <a:gd name="connsiteX41" fmla="*/ 259391 w 1384300"/>
                <a:gd name="connsiteY41" fmla="*/ 191559 h 300038"/>
                <a:gd name="connsiteX42" fmla="*/ 295918 w 1384300"/>
                <a:gd name="connsiteY42" fmla="*/ 188913 h 300038"/>
                <a:gd name="connsiteX43" fmla="*/ 313916 w 1384300"/>
                <a:gd name="connsiteY43" fmla="*/ 184151 h 300038"/>
                <a:gd name="connsiteX44" fmla="*/ 335620 w 1384300"/>
                <a:gd name="connsiteY44" fmla="*/ 177271 h 300038"/>
                <a:gd name="connsiteX45" fmla="*/ 359971 w 1384300"/>
                <a:gd name="connsiteY45" fmla="*/ 165630 h 300038"/>
                <a:gd name="connsiteX46" fmla="*/ 358912 w 1384300"/>
                <a:gd name="connsiteY46" fmla="*/ 163513 h 300038"/>
                <a:gd name="connsiteX47" fmla="*/ 357324 w 1384300"/>
                <a:gd name="connsiteY47" fmla="*/ 161396 h 300038"/>
                <a:gd name="connsiteX48" fmla="*/ 347796 w 1384300"/>
                <a:gd name="connsiteY48" fmla="*/ 149755 h 300038"/>
                <a:gd name="connsiteX49" fmla="*/ 334561 w 1384300"/>
                <a:gd name="connsiteY49" fmla="*/ 123296 h 300038"/>
                <a:gd name="connsiteX50" fmla="*/ 332444 w 1384300"/>
                <a:gd name="connsiteY50" fmla="*/ 94192 h 300038"/>
                <a:gd name="connsiteX51" fmla="*/ 341443 w 1384300"/>
                <a:gd name="connsiteY51" fmla="*/ 66146 h 300038"/>
                <a:gd name="connsiteX52" fmla="*/ 352031 w 1384300"/>
                <a:gd name="connsiteY52" fmla="*/ 54505 h 300038"/>
                <a:gd name="connsiteX53" fmla="*/ 363677 w 1384300"/>
                <a:gd name="connsiteY53" fmla="*/ 46567 h 300038"/>
                <a:gd name="connsiteX54" fmla="*/ 389086 w 1384300"/>
                <a:gd name="connsiteY54" fmla="*/ 39688 h 300038"/>
                <a:gd name="connsiteX55" fmla="*/ 413967 w 1384300"/>
                <a:gd name="connsiteY55" fmla="*/ 45509 h 300038"/>
                <a:gd name="connsiteX56" fmla="*/ 427730 w 1384300"/>
                <a:gd name="connsiteY56" fmla="*/ 57680 h 300038"/>
                <a:gd name="connsiteX57" fmla="*/ 434612 w 1384300"/>
                <a:gd name="connsiteY57" fmla="*/ 68263 h 300038"/>
                <a:gd name="connsiteX58" fmla="*/ 436730 w 1384300"/>
                <a:gd name="connsiteY58" fmla="*/ 74613 h 300038"/>
                <a:gd name="connsiteX59" fmla="*/ 440435 w 1384300"/>
                <a:gd name="connsiteY59" fmla="*/ 88900 h 300038"/>
                <a:gd name="connsiteX60" fmla="*/ 438318 w 1384300"/>
                <a:gd name="connsiteY60" fmla="*/ 114830 h 300038"/>
                <a:gd name="connsiteX61" fmla="*/ 424025 w 1384300"/>
                <a:gd name="connsiteY61" fmla="*/ 139171 h 300038"/>
                <a:gd name="connsiteX62" fmla="*/ 401262 w 1384300"/>
                <a:gd name="connsiteY62" fmla="*/ 159809 h 300038"/>
                <a:gd name="connsiteX63" fmla="*/ 387498 w 1384300"/>
                <a:gd name="connsiteY63" fmla="*/ 168805 h 300038"/>
                <a:gd name="connsiteX64" fmla="*/ 386440 w 1384300"/>
                <a:gd name="connsiteY64" fmla="*/ 171980 h 300038"/>
                <a:gd name="connsiteX65" fmla="*/ 381146 w 1384300"/>
                <a:gd name="connsiteY65" fmla="*/ 175684 h 300038"/>
                <a:gd name="connsiteX66" fmla="*/ 377440 w 1384300"/>
                <a:gd name="connsiteY66" fmla="*/ 175155 h 300038"/>
                <a:gd name="connsiteX67" fmla="*/ 392792 w 1384300"/>
                <a:gd name="connsiteY67" fmla="*/ 194205 h 300038"/>
                <a:gd name="connsiteX68" fmla="*/ 429319 w 1384300"/>
                <a:gd name="connsiteY68" fmla="*/ 225426 h 300038"/>
                <a:gd name="connsiteX69" fmla="*/ 471139 w 1384300"/>
                <a:gd name="connsiteY69" fmla="*/ 248709 h 300038"/>
                <a:gd name="connsiteX70" fmla="*/ 517723 w 1384300"/>
                <a:gd name="connsiteY70" fmla="*/ 265113 h 300038"/>
                <a:gd name="connsiteX71" fmla="*/ 566954 w 1384300"/>
                <a:gd name="connsiteY71" fmla="*/ 275697 h 300038"/>
                <a:gd name="connsiteX72" fmla="*/ 618303 w 1384300"/>
                <a:gd name="connsiteY72" fmla="*/ 280988 h 300038"/>
                <a:gd name="connsiteX73" fmla="*/ 693474 w 1384300"/>
                <a:gd name="connsiteY73" fmla="*/ 281517 h 300038"/>
                <a:gd name="connsiteX74" fmla="*/ 741117 w 1384300"/>
                <a:gd name="connsiteY74" fmla="*/ 278342 h 300038"/>
                <a:gd name="connsiteX75" fmla="*/ 783466 w 1384300"/>
                <a:gd name="connsiteY75" fmla="*/ 274638 h 300038"/>
                <a:gd name="connsiteX76" fmla="*/ 847520 w 1384300"/>
                <a:gd name="connsiteY76" fmla="*/ 259292 h 300038"/>
                <a:gd name="connsiteX77" fmla="*/ 887752 w 1384300"/>
                <a:gd name="connsiteY77" fmla="*/ 245005 h 300038"/>
                <a:gd name="connsiteX78" fmla="*/ 925337 w 1384300"/>
                <a:gd name="connsiteY78" fmla="*/ 225955 h 300038"/>
                <a:gd name="connsiteX79" fmla="*/ 958688 w 1384300"/>
                <a:gd name="connsiteY79" fmla="*/ 202671 h 300038"/>
                <a:gd name="connsiteX80" fmla="*/ 987273 w 1384300"/>
                <a:gd name="connsiteY80" fmla="*/ 174096 h 300038"/>
                <a:gd name="connsiteX81" fmla="*/ 1008978 w 1384300"/>
                <a:gd name="connsiteY81" fmla="*/ 141288 h 300038"/>
                <a:gd name="connsiteX82" fmla="*/ 1017447 w 1384300"/>
                <a:gd name="connsiteY82" fmla="*/ 122238 h 300038"/>
                <a:gd name="connsiteX83" fmla="*/ 1012683 w 1384300"/>
                <a:gd name="connsiteY83" fmla="*/ 120121 h 300038"/>
                <a:gd name="connsiteX84" fmla="*/ 1008978 w 1384300"/>
                <a:gd name="connsiteY84" fmla="*/ 118005 h 300038"/>
                <a:gd name="connsiteX85" fmla="*/ 1001566 w 1384300"/>
                <a:gd name="connsiteY85" fmla="*/ 116946 h 300038"/>
                <a:gd name="connsiteX86" fmla="*/ 987803 w 1384300"/>
                <a:gd name="connsiteY86" fmla="*/ 111655 h 300038"/>
                <a:gd name="connsiteX87" fmla="*/ 969275 w 1384300"/>
                <a:gd name="connsiteY87" fmla="*/ 98955 h 300038"/>
                <a:gd name="connsiteX88" fmla="*/ 954982 w 1384300"/>
                <a:gd name="connsiteY88" fmla="*/ 73025 h 300038"/>
                <a:gd name="connsiteX89" fmla="*/ 952864 w 1384300"/>
                <a:gd name="connsiteY89" fmla="*/ 50800 h 300038"/>
                <a:gd name="connsiteX90" fmla="*/ 956041 w 1384300"/>
                <a:gd name="connsiteY90" fmla="*/ 35454 h 300038"/>
                <a:gd name="connsiteX91" fmla="*/ 958688 w 1384300"/>
                <a:gd name="connsiteY91" fmla="*/ 28575 h 300038"/>
                <a:gd name="connsiteX92" fmla="*/ 965569 w 1384300"/>
                <a:gd name="connsiteY92" fmla="*/ 17992 h 300038"/>
                <a:gd name="connsiteX93" fmla="*/ 987273 w 1384300"/>
                <a:gd name="connsiteY93" fmla="*/ 5821 h 300038"/>
                <a:gd name="connsiteX94" fmla="*/ 1011624 w 1384300"/>
                <a:gd name="connsiteY94" fmla="*/ 5292 h 300038"/>
                <a:gd name="connsiteX95" fmla="*/ 1026447 w 1384300"/>
                <a:gd name="connsiteY95" fmla="*/ 13759 h 300038"/>
                <a:gd name="connsiteX96" fmla="*/ 1034917 w 1384300"/>
                <a:gd name="connsiteY96" fmla="*/ 22754 h 300038"/>
                <a:gd name="connsiteX97" fmla="*/ 1038093 w 1384300"/>
                <a:gd name="connsiteY97" fmla="*/ 28046 h 300038"/>
                <a:gd name="connsiteX98" fmla="*/ 1040210 w 1384300"/>
                <a:gd name="connsiteY98" fmla="*/ 29634 h 300038"/>
                <a:gd name="connsiteX99" fmla="*/ 1041269 w 1384300"/>
                <a:gd name="connsiteY99" fmla="*/ 31750 h 300038"/>
                <a:gd name="connsiteX100" fmla="*/ 1045504 w 1384300"/>
                <a:gd name="connsiteY100" fmla="*/ 55563 h 300038"/>
                <a:gd name="connsiteX101" fmla="*/ 1043916 w 1384300"/>
                <a:gd name="connsiteY101" fmla="*/ 98955 h 300038"/>
                <a:gd name="connsiteX102" fmla="*/ 1039681 w 1384300"/>
                <a:gd name="connsiteY102" fmla="*/ 118534 h 300038"/>
                <a:gd name="connsiteX103" fmla="*/ 1062444 w 1384300"/>
                <a:gd name="connsiteY103" fmla="*/ 125413 h 300038"/>
                <a:gd name="connsiteX104" fmla="*/ 1107440 w 1384300"/>
                <a:gd name="connsiteY104" fmla="*/ 133880 h 300038"/>
                <a:gd name="connsiteX105" fmla="*/ 1152437 w 1384300"/>
                <a:gd name="connsiteY105" fmla="*/ 135467 h 300038"/>
                <a:gd name="connsiteX106" fmla="*/ 1195845 w 1384300"/>
                <a:gd name="connsiteY106" fmla="*/ 130175 h 300038"/>
                <a:gd name="connsiteX107" fmla="*/ 1237665 w 1384300"/>
                <a:gd name="connsiteY107" fmla="*/ 118005 h 300038"/>
                <a:gd name="connsiteX108" fmla="*/ 1277897 w 1384300"/>
                <a:gd name="connsiteY108" fmla="*/ 98955 h 300038"/>
                <a:gd name="connsiteX109" fmla="*/ 1315482 w 1384300"/>
                <a:gd name="connsiteY109" fmla="*/ 72496 h 300038"/>
                <a:gd name="connsiteX110" fmla="*/ 1349891 w 1384300"/>
                <a:gd name="connsiteY110" fmla="*/ 38629 h 300038"/>
                <a:gd name="connsiteX111" fmla="*/ 1365772 w 1384300"/>
                <a:gd name="connsiteY111" fmla="*/ 19050 h 300038"/>
                <a:gd name="connsiteX112" fmla="*/ 1367890 w 1384300"/>
                <a:gd name="connsiteY112" fmla="*/ 15875 h 300038"/>
                <a:gd name="connsiteX113" fmla="*/ 1375830 w 1384300"/>
                <a:gd name="connsiteY113" fmla="*/ 15346 h 300038"/>
                <a:gd name="connsiteX114" fmla="*/ 1381653 w 1384300"/>
                <a:gd name="connsiteY114" fmla="*/ 17992 h 300038"/>
                <a:gd name="connsiteX115" fmla="*/ 1384300 w 1384300"/>
                <a:gd name="connsiteY115" fmla="*/ 24871 h 300038"/>
                <a:gd name="connsiteX116" fmla="*/ 1381653 w 1384300"/>
                <a:gd name="connsiteY116" fmla="*/ 28046 h 300038"/>
                <a:gd name="connsiteX117" fmla="*/ 1366302 w 1384300"/>
                <a:gd name="connsiteY117" fmla="*/ 48684 h 300038"/>
                <a:gd name="connsiteX118" fmla="*/ 1331363 w 1384300"/>
                <a:gd name="connsiteY118" fmla="*/ 83609 h 300038"/>
                <a:gd name="connsiteX119" fmla="*/ 1291661 w 1384300"/>
                <a:gd name="connsiteY119" fmla="*/ 112713 h 300038"/>
                <a:gd name="connsiteX120" fmla="*/ 1247723 w 1384300"/>
                <a:gd name="connsiteY120" fmla="*/ 133880 h 300038"/>
                <a:gd name="connsiteX121" fmla="*/ 1201668 w 1384300"/>
                <a:gd name="connsiteY121" fmla="*/ 148167 h 300038"/>
                <a:gd name="connsiteX122" fmla="*/ 1154025 w 1384300"/>
                <a:gd name="connsiteY122" fmla="*/ 154517 h 300038"/>
                <a:gd name="connsiteX123" fmla="*/ 1105852 w 1384300"/>
                <a:gd name="connsiteY123" fmla="*/ 152400 h 300038"/>
                <a:gd name="connsiteX124" fmla="*/ 1058738 w 1384300"/>
                <a:gd name="connsiteY124" fmla="*/ 140759 h 300038"/>
                <a:gd name="connsiteX125" fmla="*/ 1034917 w 1384300"/>
                <a:gd name="connsiteY125" fmla="*/ 131763 h 300038"/>
                <a:gd name="connsiteX126" fmla="*/ 1028035 w 1384300"/>
                <a:gd name="connsiteY126" fmla="*/ 148167 h 300038"/>
                <a:gd name="connsiteX127" fmla="*/ 1007389 w 1384300"/>
                <a:gd name="connsiteY127" fmla="*/ 180446 h 300038"/>
                <a:gd name="connsiteX128" fmla="*/ 980921 w 1384300"/>
                <a:gd name="connsiteY128" fmla="*/ 207963 h 300038"/>
                <a:gd name="connsiteX129" fmla="*/ 949159 w 1384300"/>
                <a:gd name="connsiteY129" fmla="*/ 232305 h 300038"/>
                <a:gd name="connsiteX130" fmla="*/ 913691 w 1384300"/>
                <a:gd name="connsiteY130" fmla="*/ 251884 h 300038"/>
                <a:gd name="connsiteX131" fmla="*/ 876635 w 1384300"/>
                <a:gd name="connsiteY131" fmla="*/ 268817 h 300038"/>
                <a:gd name="connsiteX132" fmla="*/ 819463 w 1384300"/>
                <a:gd name="connsiteY132" fmla="*/ 286280 h 300038"/>
                <a:gd name="connsiteX133" fmla="*/ 781878 w 1384300"/>
                <a:gd name="connsiteY133" fmla="*/ 292101 h 300038"/>
                <a:gd name="connsiteX134" fmla="*/ 730000 w 1384300"/>
                <a:gd name="connsiteY134" fmla="*/ 298451 h 300038"/>
                <a:gd name="connsiteX135" fmla="*/ 643184 w 1384300"/>
                <a:gd name="connsiteY135" fmla="*/ 300038 h 300038"/>
                <a:gd name="connsiteX136" fmla="*/ 583894 w 1384300"/>
                <a:gd name="connsiteY136" fmla="*/ 295276 h 300038"/>
                <a:gd name="connsiteX137" fmla="*/ 526193 w 1384300"/>
                <a:gd name="connsiteY137" fmla="*/ 284692 h 300038"/>
                <a:gd name="connsiteX138" fmla="*/ 471139 w 1384300"/>
                <a:gd name="connsiteY138" fmla="*/ 266172 h 300038"/>
                <a:gd name="connsiteX139" fmla="*/ 422966 w 1384300"/>
                <a:gd name="connsiteY139" fmla="*/ 239713 h 300038"/>
                <a:gd name="connsiteX140" fmla="*/ 392792 w 1384300"/>
                <a:gd name="connsiteY140" fmla="*/ 213255 h 300038"/>
                <a:gd name="connsiteX141" fmla="*/ 375323 w 1384300"/>
                <a:gd name="connsiteY141" fmla="*/ 191559 h 300038"/>
                <a:gd name="connsiteX142" fmla="*/ 367382 w 1384300"/>
                <a:gd name="connsiteY142" fmla="*/ 179388 h 300038"/>
                <a:gd name="connsiteX143" fmla="*/ 338796 w 1384300"/>
                <a:gd name="connsiteY143" fmla="*/ 193146 h 300038"/>
                <a:gd name="connsiteX144" fmla="*/ 281625 w 1384300"/>
                <a:gd name="connsiteY144" fmla="*/ 208492 h 300038"/>
                <a:gd name="connsiteX145" fmla="*/ 259920 w 1384300"/>
                <a:gd name="connsiteY145" fmla="*/ 210080 h 300038"/>
                <a:gd name="connsiteX146" fmla="*/ 237158 w 1384300"/>
                <a:gd name="connsiteY146" fmla="*/ 209021 h 300038"/>
                <a:gd name="connsiteX147" fmla="*/ 193220 w 1384300"/>
                <a:gd name="connsiteY147" fmla="*/ 201084 h 300038"/>
                <a:gd name="connsiteX148" fmla="*/ 152459 w 1384300"/>
                <a:gd name="connsiteY148" fmla="*/ 184680 h 300038"/>
                <a:gd name="connsiteX149" fmla="*/ 115403 w 1384300"/>
                <a:gd name="connsiteY149" fmla="*/ 162984 h 300038"/>
                <a:gd name="connsiteX150" fmla="*/ 82582 w 1384300"/>
                <a:gd name="connsiteY150" fmla="*/ 135467 h 300038"/>
                <a:gd name="connsiteX151" fmla="*/ 52937 w 1384300"/>
                <a:gd name="connsiteY151" fmla="*/ 102659 h 300038"/>
                <a:gd name="connsiteX152" fmla="*/ 28586 w 1384300"/>
                <a:gd name="connsiteY152" fmla="*/ 66146 h 300038"/>
                <a:gd name="connsiteX153" fmla="*/ 8470 w 1384300"/>
                <a:gd name="connsiteY153" fmla="*/ 26459 h 300038"/>
                <a:gd name="connsiteX154" fmla="*/ 0 w 1384300"/>
                <a:gd name="connsiteY154" fmla="*/ 5292 h 300038"/>
                <a:gd name="connsiteX155" fmla="*/ 0 w 1384300"/>
                <a:gd name="connsiteY155" fmla="*/ 2117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84300" h="300038">
                  <a:moveTo>
                    <a:pt x="393700" y="53975"/>
                  </a:moveTo>
                  <a:lnTo>
                    <a:pt x="375179" y="58689"/>
                  </a:lnTo>
                  <a:lnTo>
                    <a:pt x="359834" y="70734"/>
                  </a:lnTo>
                  <a:lnTo>
                    <a:pt x="354542" y="79637"/>
                  </a:lnTo>
                  <a:lnTo>
                    <a:pt x="350309" y="90111"/>
                  </a:lnTo>
                  <a:lnTo>
                    <a:pt x="349250" y="111060"/>
                  </a:lnTo>
                  <a:lnTo>
                    <a:pt x="357188" y="129913"/>
                  </a:lnTo>
                  <a:lnTo>
                    <a:pt x="369359" y="147196"/>
                  </a:lnTo>
                  <a:lnTo>
                    <a:pt x="377296" y="155575"/>
                  </a:lnTo>
                  <a:lnTo>
                    <a:pt x="389996" y="146672"/>
                  </a:lnTo>
                  <a:lnTo>
                    <a:pt x="411692" y="127295"/>
                  </a:lnTo>
                  <a:lnTo>
                    <a:pt x="424921" y="102680"/>
                  </a:lnTo>
                  <a:lnTo>
                    <a:pt x="425450" y="76495"/>
                  </a:lnTo>
                  <a:lnTo>
                    <a:pt x="419629" y="62355"/>
                  </a:lnTo>
                  <a:lnTo>
                    <a:pt x="411163" y="57118"/>
                  </a:lnTo>
                  <a:close/>
                  <a:moveTo>
                    <a:pt x="1004358" y="17463"/>
                  </a:moveTo>
                  <a:lnTo>
                    <a:pt x="986896" y="21721"/>
                  </a:lnTo>
                  <a:lnTo>
                    <a:pt x="973137" y="33962"/>
                  </a:lnTo>
                  <a:lnTo>
                    <a:pt x="968904" y="44607"/>
                  </a:lnTo>
                  <a:lnTo>
                    <a:pt x="966787" y="56848"/>
                  </a:lnTo>
                  <a:lnTo>
                    <a:pt x="973137" y="76540"/>
                  </a:lnTo>
                  <a:lnTo>
                    <a:pt x="987425" y="90910"/>
                  </a:lnTo>
                  <a:lnTo>
                    <a:pt x="1007004" y="102087"/>
                  </a:lnTo>
                  <a:lnTo>
                    <a:pt x="1018117" y="106345"/>
                  </a:lnTo>
                  <a:lnTo>
                    <a:pt x="1020234" y="107942"/>
                  </a:lnTo>
                  <a:lnTo>
                    <a:pt x="1020763" y="109538"/>
                  </a:lnTo>
                  <a:lnTo>
                    <a:pt x="1025525" y="91975"/>
                  </a:lnTo>
                  <a:lnTo>
                    <a:pt x="1028700" y="54187"/>
                  </a:lnTo>
                  <a:lnTo>
                    <a:pt x="1027642" y="32898"/>
                  </a:lnTo>
                  <a:lnTo>
                    <a:pt x="1027642" y="32366"/>
                  </a:lnTo>
                  <a:lnTo>
                    <a:pt x="1027642" y="31301"/>
                  </a:lnTo>
                  <a:lnTo>
                    <a:pt x="1020763" y="23850"/>
                  </a:lnTo>
                  <a:close/>
                  <a:moveTo>
                    <a:pt x="6353" y="0"/>
                  </a:moveTo>
                  <a:lnTo>
                    <a:pt x="7941" y="2117"/>
                  </a:lnTo>
                  <a:lnTo>
                    <a:pt x="20646" y="29634"/>
                  </a:lnTo>
                  <a:lnTo>
                    <a:pt x="53467" y="81492"/>
                  </a:lnTo>
                  <a:lnTo>
                    <a:pt x="93169" y="125413"/>
                  </a:lnTo>
                  <a:lnTo>
                    <a:pt x="141871" y="160338"/>
                  </a:lnTo>
                  <a:lnTo>
                    <a:pt x="169928" y="173567"/>
                  </a:lnTo>
                  <a:lnTo>
                    <a:pt x="187397" y="180446"/>
                  </a:lnTo>
                  <a:lnTo>
                    <a:pt x="222865" y="188913"/>
                  </a:lnTo>
                  <a:lnTo>
                    <a:pt x="259391" y="191559"/>
                  </a:lnTo>
                  <a:lnTo>
                    <a:pt x="295918" y="188913"/>
                  </a:lnTo>
                  <a:lnTo>
                    <a:pt x="313916" y="184151"/>
                  </a:lnTo>
                  <a:lnTo>
                    <a:pt x="335620" y="177271"/>
                  </a:lnTo>
                  <a:lnTo>
                    <a:pt x="359971" y="165630"/>
                  </a:lnTo>
                  <a:lnTo>
                    <a:pt x="358912" y="163513"/>
                  </a:lnTo>
                  <a:lnTo>
                    <a:pt x="357324" y="161396"/>
                  </a:lnTo>
                  <a:lnTo>
                    <a:pt x="347796" y="149755"/>
                  </a:lnTo>
                  <a:lnTo>
                    <a:pt x="334561" y="123296"/>
                  </a:lnTo>
                  <a:lnTo>
                    <a:pt x="332444" y="94192"/>
                  </a:lnTo>
                  <a:lnTo>
                    <a:pt x="341443" y="66146"/>
                  </a:lnTo>
                  <a:lnTo>
                    <a:pt x="352031" y="54505"/>
                  </a:lnTo>
                  <a:lnTo>
                    <a:pt x="363677" y="46567"/>
                  </a:lnTo>
                  <a:lnTo>
                    <a:pt x="389086" y="39688"/>
                  </a:lnTo>
                  <a:lnTo>
                    <a:pt x="413967" y="45509"/>
                  </a:lnTo>
                  <a:lnTo>
                    <a:pt x="427730" y="57680"/>
                  </a:lnTo>
                  <a:lnTo>
                    <a:pt x="434612" y="68263"/>
                  </a:lnTo>
                  <a:lnTo>
                    <a:pt x="436730" y="74613"/>
                  </a:lnTo>
                  <a:lnTo>
                    <a:pt x="440435" y="88900"/>
                  </a:lnTo>
                  <a:lnTo>
                    <a:pt x="438318" y="114830"/>
                  </a:lnTo>
                  <a:lnTo>
                    <a:pt x="424025" y="139171"/>
                  </a:lnTo>
                  <a:lnTo>
                    <a:pt x="401262" y="159809"/>
                  </a:lnTo>
                  <a:lnTo>
                    <a:pt x="387498" y="168805"/>
                  </a:lnTo>
                  <a:lnTo>
                    <a:pt x="386440" y="171980"/>
                  </a:lnTo>
                  <a:lnTo>
                    <a:pt x="381146" y="175684"/>
                  </a:lnTo>
                  <a:lnTo>
                    <a:pt x="377440" y="175155"/>
                  </a:lnTo>
                  <a:lnTo>
                    <a:pt x="392792" y="194205"/>
                  </a:lnTo>
                  <a:lnTo>
                    <a:pt x="429319" y="225426"/>
                  </a:lnTo>
                  <a:lnTo>
                    <a:pt x="471139" y="248709"/>
                  </a:lnTo>
                  <a:lnTo>
                    <a:pt x="517723" y="265113"/>
                  </a:lnTo>
                  <a:lnTo>
                    <a:pt x="566954" y="275697"/>
                  </a:lnTo>
                  <a:lnTo>
                    <a:pt x="618303" y="280988"/>
                  </a:lnTo>
                  <a:lnTo>
                    <a:pt x="693474" y="281517"/>
                  </a:lnTo>
                  <a:lnTo>
                    <a:pt x="741117" y="278342"/>
                  </a:lnTo>
                  <a:lnTo>
                    <a:pt x="783466" y="274638"/>
                  </a:lnTo>
                  <a:lnTo>
                    <a:pt x="847520" y="259292"/>
                  </a:lnTo>
                  <a:lnTo>
                    <a:pt x="887752" y="245005"/>
                  </a:lnTo>
                  <a:lnTo>
                    <a:pt x="925337" y="225955"/>
                  </a:lnTo>
                  <a:lnTo>
                    <a:pt x="958688" y="202671"/>
                  </a:lnTo>
                  <a:lnTo>
                    <a:pt x="987273" y="174096"/>
                  </a:lnTo>
                  <a:lnTo>
                    <a:pt x="1008978" y="141288"/>
                  </a:lnTo>
                  <a:lnTo>
                    <a:pt x="1017447" y="122238"/>
                  </a:lnTo>
                  <a:lnTo>
                    <a:pt x="1012683" y="120121"/>
                  </a:lnTo>
                  <a:lnTo>
                    <a:pt x="1008978" y="118005"/>
                  </a:lnTo>
                  <a:lnTo>
                    <a:pt x="1001566" y="116946"/>
                  </a:lnTo>
                  <a:lnTo>
                    <a:pt x="987803" y="111655"/>
                  </a:lnTo>
                  <a:lnTo>
                    <a:pt x="969275" y="98955"/>
                  </a:lnTo>
                  <a:lnTo>
                    <a:pt x="954982" y="73025"/>
                  </a:lnTo>
                  <a:lnTo>
                    <a:pt x="952864" y="50800"/>
                  </a:lnTo>
                  <a:lnTo>
                    <a:pt x="956041" y="35454"/>
                  </a:lnTo>
                  <a:lnTo>
                    <a:pt x="958688" y="28575"/>
                  </a:lnTo>
                  <a:lnTo>
                    <a:pt x="965569" y="17992"/>
                  </a:lnTo>
                  <a:lnTo>
                    <a:pt x="987273" y="5821"/>
                  </a:lnTo>
                  <a:lnTo>
                    <a:pt x="1011624" y="5292"/>
                  </a:lnTo>
                  <a:lnTo>
                    <a:pt x="1026447" y="13759"/>
                  </a:lnTo>
                  <a:lnTo>
                    <a:pt x="1034917" y="22754"/>
                  </a:lnTo>
                  <a:lnTo>
                    <a:pt x="1038093" y="28046"/>
                  </a:lnTo>
                  <a:lnTo>
                    <a:pt x="1040210" y="29634"/>
                  </a:lnTo>
                  <a:lnTo>
                    <a:pt x="1041269" y="31750"/>
                  </a:lnTo>
                  <a:lnTo>
                    <a:pt x="1045504" y="55563"/>
                  </a:lnTo>
                  <a:lnTo>
                    <a:pt x="1043916" y="98955"/>
                  </a:lnTo>
                  <a:lnTo>
                    <a:pt x="1039681" y="118534"/>
                  </a:lnTo>
                  <a:lnTo>
                    <a:pt x="1062444" y="125413"/>
                  </a:lnTo>
                  <a:lnTo>
                    <a:pt x="1107440" y="133880"/>
                  </a:lnTo>
                  <a:lnTo>
                    <a:pt x="1152437" y="135467"/>
                  </a:lnTo>
                  <a:lnTo>
                    <a:pt x="1195845" y="130175"/>
                  </a:lnTo>
                  <a:lnTo>
                    <a:pt x="1237665" y="118005"/>
                  </a:lnTo>
                  <a:lnTo>
                    <a:pt x="1277897" y="98955"/>
                  </a:lnTo>
                  <a:lnTo>
                    <a:pt x="1315482" y="72496"/>
                  </a:lnTo>
                  <a:lnTo>
                    <a:pt x="1349891" y="38629"/>
                  </a:lnTo>
                  <a:lnTo>
                    <a:pt x="1365772" y="19050"/>
                  </a:lnTo>
                  <a:lnTo>
                    <a:pt x="1367890" y="15875"/>
                  </a:lnTo>
                  <a:lnTo>
                    <a:pt x="1375830" y="15346"/>
                  </a:lnTo>
                  <a:lnTo>
                    <a:pt x="1381653" y="17992"/>
                  </a:lnTo>
                  <a:lnTo>
                    <a:pt x="1384300" y="24871"/>
                  </a:lnTo>
                  <a:lnTo>
                    <a:pt x="1381653" y="28046"/>
                  </a:lnTo>
                  <a:lnTo>
                    <a:pt x="1366302" y="48684"/>
                  </a:lnTo>
                  <a:lnTo>
                    <a:pt x="1331363" y="83609"/>
                  </a:lnTo>
                  <a:lnTo>
                    <a:pt x="1291661" y="112713"/>
                  </a:lnTo>
                  <a:lnTo>
                    <a:pt x="1247723" y="133880"/>
                  </a:lnTo>
                  <a:lnTo>
                    <a:pt x="1201668" y="148167"/>
                  </a:lnTo>
                  <a:lnTo>
                    <a:pt x="1154025" y="154517"/>
                  </a:lnTo>
                  <a:lnTo>
                    <a:pt x="1105852" y="152400"/>
                  </a:lnTo>
                  <a:lnTo>
                    <a:pt x="1058738" y="140759"/>
                  </a:lnTo>
                  <a:lnTo>
                    <a:pt x="1034917" y="131763"/>
                  </a:lnTo>
                  <a:lnTo>
                    <a:pt x="1028035" y="148167"/>
                  </a:lnTo>
                  <a:lnTo>
                    <a:pt x="1007389" y="180446"/>
                  </a:lnTo>
                  <a:lnTo>
                    <a:pt x="980921" y="207963"/>
                  </a:lnTo>
                  <a:lnTo>
                    <a:pt x="949159" y="232305"/>
                  </a:lnTo>
                  <a:lnTo>
                    <a:pt x="913691" y="251884"/>
                  </a:lnTo>
                  <a:lnTo>
                    <a:pt x="876635" y="268817"/>
                  </a:lnTo>
                  <a:lnTo>
                    <a:pt x="819463" y="286280"/>
                  </a:lnTo>
                  <a:lnTo>
                    <a:pt x="781878" y="292101"/>
                  </a:lnTo>
                  <a:lnTo>
                    <a:pt x="730000" y="298451"/>
                  </a:lnTo>
                  <a:lnTo>
                    <a:pt x="643184" y="300038"/>
                  </a:lnTo>
                  <a:lnTo>
                    <a:pt x="583894" y="295276"/>
                  </a:lnTo>
                  <a:lnTo>
                    <a:pt x="526193" y="284692"/>
                  </a:lnTo>
                  <a:lnTo>
                    <a:pt x="471139" y="266172"/>
                  </a:lnTo>
                  <a:lnTo>
                    <a:pt x="422966" y="239713"/>
                  </a:lnTo>
                  <a:lnTo>
                    <a:pt x="392792" y="213255"/>
                  </a:lnTo>
                  <a:lnTo>
                    <a:pt x="375323" y="191559"/>
                  </a:lnTo>
                  <a:lnTo>
                    <a:pt x="367382" y="179388"/>
                  </a:lnTo>
                  <a:lnTo>
                    <a:pt x="338796" y="193146"/>
                  </a:lnTo>
                  <a:lnTo>
                    <a:pt x="281625" y="208492"/>
                  </a:lnTo>
                  <a:lnTo>
                    <a:pt x="259920" y="210080"/>
                  </a:lnTo>
                  <a:lnTo>
                    <a:pt x="237158" y="209021"/>
                  </a:lnTo>
                  <a:lnTo>
                    <a:pt x="193220" y="201084"/>
                  </a:lnTo>
                  <a:lnTo>
                    <a:pt x="152459" y="184680"/>
                  </a:lnTo>
                  <a:lnTo>
                    <a:pt x="115403" y="162984"/>
                  </a:lnTo>
                  <a:lnTo>
                    <a:pt x="82582" y="135467"/>
                  </a:lnTo>
                  <a:lnTo>
                    <a:pt x="52937" y="102659"/>
                  </a:lnTo>
                  <a:lnTo>
                    <a:pt x="28586" y="66146"/>
                  </a:lnTo>
                  <a:lnTo>
                    <a:pt x="8470" y="26459"/>
                  </a:lnTo>
                  <a:lnTo>
                    <a:pt x="0" y="5292"/>
                  </a:lnTo>
                  <a:lnTo>
                    <a:pt x="0" y="2117"/>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fr-FR" sz="2800" dirty="0"/>
            </a:p>
          </p:txBody>
        </p:sp>
        <p:sp>
          <p:nvSpPr>
            <p:cNvPr id="37" name="Freeform 485">
              <a:extLst>
                <a:ext uri="{FF2B5EF4-FFF2-40B4-BE49-F238E27FC236}">
                  <a16:creationId xmlns:a16="http://schemas.microsoft.com/office/drawing/2014/main" id="{2B1A4F24-BC0B-6D09-EA37-7BAB2DDFF542}"/>
                </a:ext>
              </a:extLst>
            </p:cNvPr>
            <p:cNvSpPr>
              <a:spLocks/>
            </p:cNvSpPr>
            <p:nvPr/>
          </p:nvSpPr>
          <p:spPr bwMode="auto">
            <a:xfrm>
              <a:off x="3784469" y="1597591"/>
              <a:ext cx="1306308" cy="827337"/>
            </a:xfrm>
            <a:custGeom>
              <a:avLst/>
              <a:gdLst>
                <a:gd name="T0" fmla="*/ 2354 w 2671"/>
                <a:gd name="T1" fmla="*/ 220 h 1692"/>
                <a:gd name="T2" fmla="*/ 2155 w 2671"/>
                <a:gd name="T3" fmla="*/ 124 h 1692"/>
                <a:gd name="T4" fmla="*/ 1807 w 2671"/>
                <a:gd name="T5" fmla="*/ 46 h 1692"/>
                <a:gd name="T6" fmla="*/ 1610 w 2671"/>
                <a:gd name="T7" fmla="*/ 22 h 1692"/>
                <a:gd name="T8" fmla="*/ 1161 w 2671"/>
                <a:gd name="T9" fmla="*/ 0 h 1692"/>
                <a:gd name="T10" fmla="*/ 825 w 2671"/>
                <a:gd name="T11" fmla="*/ 24 h 1692"/>
                <a:gd name="T12" fmla="*/ 581 w 2671"/>
                <a:gd name="T13" fmla="*/ 82 h 1692"/>
                <a:gd name="T14" fmla="*/ 398 w 2671"/>
                <a:gd name="T15" fmla="*/ 164 h 1692"/>
                <a:gd name="T16" fmla="*/ 239 w 2671"/>
                <a:gd name="T17" fmla="*/ 282 h 1692"/>
                <a:gd name="T18" fmla="*/ 142 w 2671"/>
                <a:gd name="T19" fmla="*/ 399 h 1692"/>
                <a:gd name="T20" fmla="*/ 134 w 2671"/>
                <a:gd name="T21" fmla="*/ 409 h 1692"/>
                <a:gd name="T22" fmla="*/ 90 w 2671"/>
                <a:gd name="T23" fmla="*/ 446 h 1692"/>
                <a:gd name="T24" fmla="*/ 55 w 2671"/>
                <a:gd name="T25" fmla="*/ 555 h 1692"/>
                <a:gd name="T26" fmla="*/ 0 w 2671"/>
                <a:gd name="T27" fmla="*/ 875 h 1692"/>
                <a:gd name="T28" fmla="*/ 15 w 2671"/>
                <a:gd name="T29" fmla="*/ 1057 h 1692"/>
                <a:gd name="T30" fmla="*/ 59 w 2671"/>
                <a:gd name="T31" fmla="*/ 1188 h 1692"/>
                <a:gd name="T32" fmla="*/ 142 w 2671"/>
                <a:gd name="T33" fmla="*/ 1314 h 1692"/>
                <a:gd name="T34" fmla="*/ 293 w 2671"/>
                <a:gd name="T35" fmla="*/ 1439 h 1692"/>
                <a:gd name="T36" fmla="*/ 473 w 2671"/>
                <a:gd name="T37" fmla="*/ 1527 h 1692"/>
                <a:gd name="T38" fmla="*/ 710 w 2671"/>
                <a:gd name="T39" fmla="*/ 1597 h 1692"/>
                <a:gd name="T40" fmla="*/ 1017 w 2671"/>
                <a:gd name="T41" fmla="*/ 1656 h 1692"/>
                <a:gd name="T42" fmla="*/ 1451 w 2671"/>
                <a:gd name="T43" fmla="*/ 1692 h 1692"/>
                <a:gd name="T44" fmla="*/ 1827 w 2671"/>
                <a:gd name="T45" fmla="*/ 1659 h 1692"/>
                <a:gd name="T46" fmla="*/ 2032 w 2671"/>
                <a:gd name="T47" fmla="*/ 1603 h 1692"/>
                <a:gd name="T48" fmla="*/ 2223 w 2671"/>
                <a:gd name="T49" fmla="*/ 1515 h 1692"/>
                <a:gd name="T50" fmla="*/ 2354 w 2671"/>
                <a:gd name="T51" fmla="*/ 1426 h 1692"/>
                <a:gd name="T52" fmla="*/ 2452 w 2671"/>
                <a:gd name="T53" fmla="*/ 1335 h 1692"/>
                <a:gd name="T54" fmla="*/ 2556 w 2671"/>
                <a:gd name="T55" fmla="*/ 1196 h 1692"/>
                <a:gd name="T56" fmla="*/ 2628 w 2671"/>
                <a:gd name="T57" fmla="*/ 1042 h 1692"/>
                <a:gd name="T58" fmla="*/ 2665 w 2671"/>
                <a:gd name="T59" fmla="*/ 878 h 1692"/>
                <a:gd name="T60" fmla="*/ 2666 w 2671"/>
                <a:gd name="T61" fmla="*/ 712 h 1692"/>
                <a:gd name="T62" fmla="*/ 2629 w 2671"/>
                <a:gd name="T63" fmla="*/ 552 h 1692"/>
                <a:gd name="T64" fmla="*/ 2551 w 2671"/>
                <a:gd name="T65" fmla="*/ 404 h 1692"/>
                <a:gd name="T66" fmla="*/ 2429 w 2671"/>
                <a:gd name="T67" fmla="*/ 275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71" h="1692">
                  <a:moveTo>
                    <a:pt x="2391" y="246"/>
                  </a:moveTo>
                  <a:lnTo>
                    <a:pt x="2354" y="220"/>
                  </a:lnTo>
                  <a:lnTo>
                    <a:pt x="2276" y="177"/>
                  </a:lnTo>
                  <a:lnTo>
                    <a:pt x="2155" y="124"/>
                  </a:lnTo>
                  <a:lnTo>
                    <a:pt x="1983" y="76"/>
                  </a:lnTo>
                  <a:lnTo>
                    <a:pt x="1807" y="46"/>
                  </a:lnTo>
                  <a:lnTo>
                    <a:pt x="1719" y="35"/>
                  </a:lnTo>
                  <a:lnTo>
                    <a:pt x="1610" y="22"/>
                  </a:lnTo>
                  <a:lnTo>
                    <a:pt x="1385" y="4"/>
                  </a:lnTo>
                  <a:lnTo>
                    <a:pt x="1161" y="0"/>
                  </a:lnTo>
                  <a:lnTo>
                    <a:pt x="936" y="11"/>
                  </a:lnTo>
                  <a:lnTo>
                    <a:pt x="825" y="24"/>
                  </a:lnTo>
                  <a:lnTo>
                    <a:pt x="726" y="42"/>
                  </a:lnTo>
                  <a:lnTo>
                    <a:pt x="581" y="82"/>
                  </a:lnTo>
                  <a:lnTo>
                    <a:pt x="487" y="118"/>
                  </a:lnTo>
                  <a:lnTo>
                    <a:pt x="398" y="164"/>
                  </a:lnTo>
                  <a:lnTo>
                    <a:pt x="314" y="217"/>
                  </a:lnTo>
                  <a:lnTo>
                    <a:pt x="239" y="282"/>
                  </a:lnTo>
                  <a:lnTo>
                    <a:pt x="170" y="357"/>
                  </a:lnTo>
                  <a:lnTo>
                    <a:pt x="142" y="399"/>
                  </a:lnTo>
                  <a:lnTo>
                    <a:pt x="137" y="403"/>
                  </a:lnTo>
                  <a:lnTo>
                    <a:pt x="134" y="409"/>
                  </a:lnTo>
                  <a:lnTo>
                    <a:pt x="117" y="416"/>
                  </a:lnTo>
                  <a:lnTo>
                    <a:pt x="90" y="446"/>
                  </a:lnTo>
                  <a:lnTo>
                    <a:pt x="81" y="468"/>
                  </a:lnTo>
                  <a:lnTo>
                    <a:pt x="55" y="555"/>
                  </a:lnTo>
                  <a:lnTo>
                    <a:pt x="13" y="737"/>
                  </a:lnTo>
                  <a:lnTo>
                    <a:pt x="0" y="875"/>
                  </a:lnTo>
                  <a:lnTo>
                    <a:pt x="2" y="967"/>
                  </a:lnTo>
                  <a:lnTo>
                    <a:pt x="15" y="1057"/>
                  </a:lnTo>
                  <a:lnTo>
                    <a:pt x="41" y="1145"/>
                  </a:lnTo>
                  <a:lnTo>
                    <a:pt x="59" y="1188"/>
                  </a:lnTo>
                  <a:lnTo>
                    <a:pt x="83" y="1234"/>
                  </a:lnTo>
                  <a:lnTo>
                    <a:pt x="142" y="1314"/>
                  </a:lnTo>
                  <a:lnTo>
                    <a:pt x="212" y="1381"/>
                  </a:lnTo>
                  <a:lnTo>
                    <a:pt x="293" y="1439"/>
                  </a:lnTo>
                  <a:lnTo>
                    <a:pt x="380" y="1486"/>
                  </a:lnTo>
                  <a:lnTo>
                    <a:pt x="473" y="1527"/>
                  </a:lnTo>
                  <a:lnTo>
                    <a:pt x="615" y="1574"/>
                  </a:lnTo>
                  <a:lnTo>
                    <a:pt x="710" y="1597"/>
                  </a:lnTo>
                  <a:lnTo>
                    <a:pt x="809" y="1619"/>
                  </a:lnTo>
                  <a:lnTo>
                    <a:pt x="1017" y="1656"/>
                  </a:lnTo>
                  <a:lnTo>
                    <a:pt x="1233" y="1682"/>
                  </a:lnTo>
                  <a:lnTo>
                    <a:pt x="1451" y="1692"/>
                  </a:lnTo>
                  <a:lnTo>
                    <a:pt x="1669" y="1682"/>
                  </a:lnTo>
                  <a:lnTo>
                    <a:pt x="1827" y="1659"/>
                  </a:lnTo>
                  <a:lnTo>
                    <a:pt x="1931" y="1634"/>
                  </a:lnTo>
                  <a:lnTo>
                    <a:pt x="2032" y="1603"/>
                  </a:lnTo>
                  <a:lnTo>
                    <a:pt x="2130" y="1563"/>
                  </a:lnTo>
                  <a:lnTo>
                    <a:pt x="2223" y="1515"/>
                  </a:lnTo>
                  <a:lnTo>
                    <a:pt x="2312" y="1457"/>
                  </a:lnTo>
                  <a:lnTo>
                    <a:pt x="2354" y="1426"/>
                  </a:lnTo>
                  <a:lnTo>
                    <a:pt x="2389" y="1397"/>
                  </a:lnTo>
                  <a:lnTo>
                    <a:pt x="2452" y="1335"/>
                  </a:lnTo>
                  <a:lnTo>
                    <a:pt x="2508" y="1268"/>
                  </a:lnTo>
                  <a:lnTo>
                    <a:pt x="2556" y="1196"/>
                  </a:lnTo>
                  <a:lnTo>
                    <a:pt x="2596" y="1119"/>
                  </a:lnTo>
                  <a:lnTo>
                    <a:pt x="2628" y="1042"/>
                  </a:lnTo>
                  <a:lnTo>
                    <a:pt x="2651" y="960"/>
                  </a:lnTo>
                  <a:lnTo>
                    <a:pt x="2665" y="878"/>
                  </a:lnTo>
                  <a:lnTo>
                    <a:pt x="2671" y="794"/>
                  </a:lnTo>
                  <a:lnTo>
                    <a:pt x="2666" y="712"/>
                  </a:lnTo>
                  <a:lnTo>
                    <a:pt x="2653" y="632"/>
                  </a:lnTo>
                  <a:lnTo>
                    <a:pt x="2629" y="552"/>
                  </a:lnTo>
                  <a:lnTo>
                    <a:pt x="2596" y="476"/>
                  </a:lnTo>
                  <a:lnTo>
                    <a:pt x="2551" y="404"/>
                  </a:lnTo>
                  <a:lnTo>
                    <a:pt x="2495" y="337"/>
                  </a:lnTo>
                  <a:lnTo>
                    <a:pt x="2429" y="275"/>
                  </a:lnTo>
                  <a:lnTo>
                    <a:pt x="2391" y="246"/>
                  </a:lnTo>
                </a:path>
              </a:pathLst>
            </a:custGeom>
            <a:solidFill>
              <a:srgbClr val="0057A2"/>
            </a:solidFill>
            <a:ln>
              <a:noFill/>
            </a:ln>
          </p:spPr>
          <p:txBody>
            <a:bodyPr vert="horz" wrap="square" lIns="91440" tIns="45720" rIns="91440" bIns="45720" numCol="1" anchor="ctr" anchorCtr="0" compatLnSpc="1">
              <a:prstTxWarp prst="textNoShape">
                <a:avLst/>
              </a:prstTxWarp>
            </a:bodyPr>
            <a:lstStyle/>
            <a:p>
              <a:pPr algn="ctr">
                <a:lnSpc>
                  <a:spcPct val="115000"/>
                </a:lnSpc>
                <a:buNone/>
              </a:pPr>
              <a:r>
                <a:rPr lang="en-US" sz="32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05</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TextBox 27">
              <a:extLst>
                <a:ext uri="{FF2B5EF4-FFF2-40B4-BE49-F238E27FC236}">
                  <a16:creationId xmlns:a16="http://schemas.microsoft.com/office/drawing/2014/main" id="{82C3860E-B6E1-E03A-35FD-CDA99A6DE35E}"/>
                </a:ext>
              </a:extLst>
            </p:cNvPr>
            <p:cNvSpPr txBox="1"/>
            <p:nvPr/>
          </p:nvSpPr>
          <p:spPr>
            <a:xfrm>
              <a:off x="5711189" y="1577583"/>
              <a:ext cx="2715179" cy="1191962"/>
            </a:xfrm>
            <a:prstGeom prst="rect">
              <a:avLst/>
            </a:prstGeom>
            <a:noFill/>
          </p:spPr>
          <p:txBody>
            <a:bodyPr wrap="square" lIns="0" rIns="0" rtlCol="0" anchor="ctr">
              <a:noAutofit/>
            </a:bodyPr>
            <a:lstStyle/>
            <a:p>
              <a:pPr algn="ctr">
                <a:lnSpc>
                  <a:spcPct val="115000"/>
                </a:lnSpc>
                <a:buNone/>
              </a:pPr>
              <a:r>
                <a:rPr lang="ar-AE"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النمذجة والتنبّؤ</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9" name="مجموعة 38">
            <a:extLst>
              <a:ext uri="{FF2B5EF4-FFF2-40B4-BE49-F238E27FC236}">
                <a16:creationId xmlns:a16="http://schemas.microsoft.com/office/drawing/2014/main" id="{3EC23E41-45D6-5ABD-04C0-65AF025FB931}"/>
              </a:ext>
            </a:extLst>
          </p:cNvPr>
          <p:cNvGrpSpPr/>
          <p:nvPr/>
        </p:nvGrpSpPr>
        <p:grpSpPr>
          <a:xfrm>
            <a:off x="190947" y="4287419"/>
            <a:ext cx="5702486" cy="2082901"/>
            <a:chOff x="228308" y="4287419"/>
            <a:chExt cx="5702486" cy="2082901"/>
          </a:xfrm>
        </p:grpSpPr>
        <p:grpSp>
          <p:nvGrpSpPr>
            <p:cNvPr id="40" name="Group 34">
              <a:extLst>
                <a:ext uri="{FF2B5EF4-FFF2-40B4-BE49-F238E27FC236}">
                  <a16:creationId xmlns:a16="http://schemas.microsoft.com/office/drawing/2014/main" id="{F769AC62-1E46-42BD-370E-773211684223}"/>
                </a:ext>
              </a:extLst>
            </p:cNvPr>
            <p:cNvGrpSpPr/>
            <p:nvPr/>
          </p:nvGrpSpPr>
          <p:grpSpPr>
            <a:xfrm>
              <a:off x="228308" y="4287419"/>
              <a:ext cx="5702486" cy="1720029"/>
              <a:chOff x="0" y="1592771"/>
              <a:chExt cx="5364246" cy="1618001"/>
            </a:xfrm>
          </p:grpSpPr>
          <p:sp>
            <p:nvSpPr>
              <p:cNvPr id="43" name="Freeform: Shape 5">
                <a:extLst>
                  <a:ext uri="{FF2B5EF4-FFF2-40B4-BE49-F238E27FC236}">
                    <a16:creationId xmlns:a16="http://schemas.microsoft.com/office/drawing/2014/main" id="{96B5F120-1B71-4F55-70A4-37F7020E3584}"/>
                  </a:ext>
                </a:extLst>
              </p:cNvPr>
              <p:cNvSpPr>
                <a:spLocks/>
              </p:cNvSpPr>
              <p:nvPr/>
            </p:nvSpPr>
            <p:spPr bwMode="auto">
              <a:xfrm>
                <a:off x="3426800" y="1883219"/>
                <a:ext cx="742688" cy="1327553"/>
              </a:xfrm>
              <a:custGeom>
                <a:avLst/>
                <a:gdLst>
                  <a:gd name="connsiteX0" fmla="*/ 321181 w 803275"/>
                  <a:gd name="connsiteY0" fmla="*/ 996950 h 1436688"/>
                  <a:gd name="connsiteX1" fmla="*/ 292845 w 803275"/>
                  <a:gd name="connsiteY1" fmla="*/ 1006412 h 1436688"/>
                  <a:gd name="connsiteX2" fmla="*/ 267132 w 803275"/>
                  <a:gd name="connsiteY2" fmla="*/ 1023759 h 1436688"/>
                  <a:gd name="connsiteX3" fmla="*/ 255588 w 803275"/>
                  <a:gd name="connsiteY3" fmla="*/ 1034798 h 1436688"/>
                  <a:gd name="connsiteX4" fmla="*/ 256638 w 803275"/>
                  <a:gd name="connsiteY4" fmla="*/ 1034798 h 1436688"/>
                  <a:gd name="connsiteX5" fmla="*/ 257162 w 803275"/>
                  <a:gd name="connsiteY5" fmla="*/ 1035849 h 1436688"/>
                  <a:gd name="connsiteX6" fmla="*/ 275528 w 803275"/>
                  <a:gd name="connsiteY6" fmla="*/ 1052145 h 1436688"/>
                  <a:gd name="connsiteX7" fmla="*/ 307013 w 803275"/>
                  <a:gd name="connsiteY7" fmla="*/ 1072120 h 1436688"/>
                  <a:gd name="connsiteX8" fmla="*/ 331151 w 803275"/>
                  <a:gd name="connsiteY8" fmla="*/ 1076325 h 1436688"/>
                  <a:gd name="connsiteX9" fmla="*/ 344269 w 803275"/>
                  <a:gd name="connsiteY9" fmla="*/ 1074223 h 1436688"/>
                  <a:gd name="connsiteX10" fmla="*/ 356338 w 803275"/>
                  <a:gd name="connsiteY10" fmla="*/ 1070543 h 1436688"/>
                  <a:gd name="connsiteX11" fmla="*/ 373655 w 803275"/>
                  <a:gd name="connsiteY11" fmla="*/ 1053722 h 1436688"/>
                  <a:gd name="connsiteX12" fmla="*/ 381001 w 803275"/>
                  <a:gd name="connsiteY12" fmla="*/ 1032695 h 1436688"/>
                  <a:gd name="connsiteX13" fmla="*/ 377853 w 803275"/>
                  <a:gd name="connsiteY13" fmla="*/ 1016925 h 1436688"/>
                  <a:gd name="connsiteX14" fmla="*/ 372081 w 803275"/>
                  <a:gd name="connsiteY14" fmla="*/ 1007463 h 1436688"/>
                  <a:gd name="connsiteX15" fmla="*/ 367358 w 803275"/>
                  <a:gd name="connsiteY15" fmla="*/ 1003784 h 1436688"/>
                  <a:gd name="connsiteX16" fmla="*/ 352140 w 803275"/>
                  <a:gd name="connsiteY16" fmla="*/ 998527 h 1436688"/>
                  <a:gd name="connsiteX17" fmla="*/ 305330 w 803275"/>
                  <a:gd name="connsiteY17" fmla="*/ 203200 h 1436688"/>
                  <a:gd name="connsiteX18" fmla="*/ 277813 w 803275"/>
                  <a:gd name="connsiteY18" fmla="*/ 204788 h 1436688"/>
                  <a:gd name="connsiteX19" fmla="*/ 281517 w 803275"/>
                  <a:gd name="connsiteY19" fmla="*/ 218546 h 1436688"/>
                  <a:gd name="connsiteX20" fmla="*/ 292101 w 803275"/>
                  <a:gd name="connsiteY20" fmla="*/ 246063 h 1436688"/>
                  <a:gd name="connsiteX21" fmla="*/ 309034 w 803275"/>
                  <a:gd name="connsiteY21" fmla="*/ 268817 h 1436688"/>
                  <a:gd name="connsiteX22" fmla="*/ 326496 w 803275"/>
                  <a:gd name="connsiteY22" fmla="*/ 279930 h 1436688"/>
                  <a:gd name="connsiteX23" fmla="*/ 340255 w 803275"/>
                  <a:gd name="connsiteY23" fmla="*/ 284163 h 1436688"/>
                  <a:gd name="connsiteX24" fmla="*/ 348721 w 803275"/>
                  <a:gd name="connsiteY24" fmla="*/ 284163 h 1436688"/>
                  <a:gd name="connsiteX25" fmla="*/ 361421 w 803275"/>
                  <a:gd name="connsiteY25" fmla="*/ 283105 h 1436688"/>
                  <a:gd name="connsiteX26" fmla="*/ 380471 w 803275"/>
                  <a:gd name="connsiteY26" fmla="*/ 270934 h 1436688"/>
                  <a:gd name="connsiteX27" fmla="*/ 392113 w 803275"/>
                  <a:gd name="connsiteY27" fmla="*/ 251884 h 1436688"/>
                  <a:gd name="connsiteX28" fmla="*/ 392113 w 803275"/>
                  <a:gd name="connsiteY28" fmla="*/ 231246 h 1436688"/>
                  <a:gd name="connsiteX29" fmla="*/ 386821 w 803275"/>
                  <a:gd name="connsiteY29" fmla="*/ 221721 h 1436688"/>
                  <a:gd name="connsiteX30" fmla="*/ 359834 w 803275"/>
                  <a:gd name="connsiteY30" fmla="*/ 211667 h 1436688"/>
                  <a:gd name="connsiteX31" fmla="*/ 479954 w 803275"/>
                  <a:gd name="connsiteY31" fmla="*/ 0 h 1436688"/>
                  <a:gd name="connsiteX32" fmla="*/ 516467 w 803275"/>
                  <a:gd name="connsiteY32" fmla="*/ 0 h 1436688"/>
                  <a:gd name="connsiteX33" fmla="*/ 552979 w 803275"/>
                  <a:gd name="connsiteY33" fmla="*/ 5296 h 1436688"/>
                  <a:gd name="connsiteX34" fmla="*/ 588963 w 803275"/>
                  <a:gd name="connsiteY34" fmla="*/ 16946 h 1436688"/>
                  <a:gd name="connsiteX35" fmla="*/ 623358 w 803275"/>
                  <a:gd name="connsiteY35" fmla="*/ 33362 h 1436688"/>
                  <a:gd name="connsiteX36" fmla="*/ 639233 w 803275"/>
                  <a:gd name="connsiteY36" fmla="*/ 43424 h 1436688"/>
                  <a:gd name="connsiteX37" fmla="*/ 641350 w 803275"/>
                  <a:gd name="connsiteY37" fmla="*/ 45542 h 1436688"/>
                  <a:gd name="connsiteX38" fmla="*/ 642938 w 803275"/>
                  <a:gd name="connsiteY38" fmla="*/ 51897 h 1436688"/>
                  <a:gd name="connsiteX39" fmla="*/ 640292 w 803275"/>
                  <a:gd name="connsiteY39" fmla="*/ 57192 h 1436688"/>
                  <a:gd name="connsiteX40" fmla="*/ 634471 w 803275"/>
                  <a:gd name="connsiteY40" fmla="*/ 58781 h 1436688"/>
                  <a:gd name="connsiteX41" fmla="*/ 631825 w 803275"/>
                  <a:gd name="connsiteY41" fmla="*/ 57192 h 1436688"/>
                  <a:gd name="connsiteX42" fmla="*/ 604838 w 803275"/>
                  <a:gd name="connsiteY42" fmla="*/ 42365 h 1436688"/>
                  <a:gd name="connsiteX43" fmla="*/ 549275 w 803275"/>
                  <a:gd name="connsiteY43" fmla="*/ 22771 h 1436688"/>
                  <a:gd name="connsiteX44" fmla="*/ 492125 w 803275"/>
                  <a:gd name="connsiteY44" fmla="*/ 15887 h 1436688"/>
                  <a:gd name="connsiteX45" fmla="*/ 448733 w 803275"/>
                  <a:gd name="connsiteY45" fmla="*/ 21182 h 1436688"/>
                  <a:gd name="connsiteX46" fmla="*/ 419629 w 803275"/>
                  <a:gd name="connsiteY46" fmla="*/ 29655 h 1436688"/>
                  <a:gd name="connsiteX47" fmla="*/ 405342 w 803275"/>
                  <a:gd name="connsiteY47" fmla="*/ 34951 h 1436688"/>
                  <a:gd name="connsiteX48" fmla="*/ 382588 w 803275"/>
                  <a:gd name="connsiteY48" fmla="*/ 45542 h 1436688"/>
                  <a:gd name="connsiteX49" fmla="*/ 338138 w 803275"/>
                  <a:gd name="connsiteY49" fmla="*/ 76786 h 1436688"/>
                  <a:gd name="connsiteX50" fmla="*/ 301096 w 803275"/>
                  <a:gd name="connsiteY50" fmla="*/ 116503 h 1436688"/>
                  <a:gd name="connsiteX51" fmla="*/ 282046 w 803275"/>
                  <a:gd name="connsiteY51" fmla="*/ 150924 h 1436688"/>
                  <a:gd name="connsiteX52" fmla="*/ 274638 w 803275"/>
                  <a:gd name="connsiteY52" fmla="*/ 175813 h 1436688"/>
                  <a:gd name="connsiteX53" fmla="*/ 273050 w 803275"/>
                  <a:gd name="connsiteY53" fmla="*/ 187993 h 1436688"/>
                  <a:gd name="connsiteX54" fmla="*/ 296333 w 803275"/>
                  <a:gd name="connsiteY54" fmla="*/ 187463 h 1436688"/>
                  <a:gd name="connsiteX55" fmla="*/ 345017 w 803275"/>
                  <a:gd name="connsiteY55" fmla="*/ 194877 h 1436688"/>
                  <a:gd name="connsiteX56" fmla="*/ 370417 w 803275"/>
                  <a:gd name="connsiteY56" fmla="*/ 203350 h 1436688"/>
                  <a:gd name="connsiteX57" fmla="*/ 370946 w 803275"/>
                  <a:gd name="connsiteY57" fmla="*/ 203350 h 1436688"/>
                  <a:gd name="connsiteX58" fmla="*/ 381000 w 803275"/>
                  <a:gd name="connsiteY58" fmla="*/ 205468 h 1436688"/>
                  <a:gd name="connsiteX59" fmla="*/ 387879 w 803275"/>
                  <a:gd name="connsiteY59" fmla="*/ 210764 h 1436688"/>
                  <a:gd name="connsiteX60" fmla="*/ 392642 w 803275"/>
                  <a:gd name="connsiteY60" fmla="*/ 212353 h 1436688"/>
                  <a:gd name="connsiteX61" fmla="*/ 396346 w 803275"/>
                  <a:gd name="connsiteY61" fmla="*/ 215000 h 1436688"/>
                  <a:gd name="connsiteX62" fmla="*/ 399521 w 803275"/>
                  <a:gd name="connsiteY62" fmla="*/ 217648 h 1436688"/>
                  <a:gd name="connsiteX63" fmla="*/ 397933 w 803275"/>
                  <a:gd name="connsiteY63" fmla="*/ 221885 h 1436688"/>
                  <a:gd name="connsiteX64" fmla="*/ 402167 w 803275"/>
                  <a:gd name="connsiteY64" fmla="*/ 231417 h 1436688"/>
                  <a:gd name="connsiteX65" fmla="*/ 403754 w 803275"/>
                  <a:gd name="connsiteY65" fmla="*/ 253128 h 1436688"/>
                  <a:gd name="connsiteX66" fmla="*/ 396346 w 803275"/>
                  <a:gd name="connsiteY66" fmla="*/ 274311 h 1436688"/>
                  <a:gd name="connsiteX67" fmla="*/ 382058 w 803275"/>
                  <a:gd name="connsiteY67" fmla="*/ 291257 h 1436688"/>
                  <a:gd name="connsiteX68" fmla="*/ 370946 w 803275"/>
                  <a:gd name="connsiteY68" fmla="*/ 295493 h 1436688"/>
                  <a:gd name="connsiteX69" fmla="*/ 361950 w 803275"/>
                  <a:gd name="connsiteY69" fmla="*/ 298670 h 1436688"/>
                  <a:gd name="connsiteX70" fmla="*/ 344488 w 803275"/>
                  <a:gd name="connsiteY70" fmla="*/ 300789 h 1436688"/>
                  <a:gd name="connsiteX71" fmla="*/ 327554 w 803275"/>
                  <a:gd name="connsiteY71" fmla="*/ 297611 h 1436688"/>
                  <a:gd name="connsiteX72" fmla="*/ 312738 w 803275"/>
                  <a:gd name="connsiteY72" fmla="*/ 291786 h 1436688"/>
                  <a:gd name="connsiteX73" fmla="*/ 292629 w 803275"/>
                  <a:gd name="connsiteY73" fmla="*/ 275899 h 1436688"/>
                  <a:gd name="connsiteX74" fmla="*/ 273579 w 803275"/>
                  <a:gd name="connsiteY74" fmla="*/ 246774 h 1436688"/>
                  <a:gd name="connsiteX75" fmla="*/ 267758 w 803275"/>
                  <a:gd name="connsiteY75" fmla="*/ 229828 h 1436688"/>
                  <a:gd name="connsiteX76" fmla="*/ 262996 w 803275"/>
                  <a:gd name="connsiteY76" fmla="*/ 218707 h 1436688"/>
                  <a:gd name="connsiteX77" fmla="*/ 260879 w 803275"/>
                  <a:gd name="connsiteY77" fmla="*/ 207057 h 1436688"/>
                  <a:gd name="connsiteX78" fmla="*/ 238654 w 803275"/>
                  <a:gd name="connsiteY78" fmla="*/ 210764 h 1436688"/>
                  <a:gd name="connsiteX79" fmla="*/ 195792 w 803275"/>
                  <a:gd name="connsiteY79" fmla="*/ 225592 h 1436688"/>
                  <a:gd name="connsiteX80" fmla="*/ 155575 w 803275"/>
                  <a:gd name="connsiteY80" fmla="*/ 246244 h 1436688"/>
                  <a:gd name="connsiteX81" fmla="*/ 119063 w 803275"/>
                  <a:gd name="connsiteY81" fmla="*/ 274311 h 1436688"/>
                  <a:gd name="connsiteX82" fmla="*/ 103188 w 803275"/>
                  <a:gd name="connsiteY82" fmla="*/ 290197 h 1436688"/>
                  <a:gd name="connsiteX83" fmla="*/ 89958 w 803275"/>
                  <a:gd name="connsiteY83" fmla="*/ 304495 h 1436688"/>
                  <a:gd name="connsiteX84" fmla="*/ 67733 w 803275"/>
                  <a:gd name="connsiteY84" fmla="*/ 335739 h 1436688"/>
                  <a:gd name="connsiteX85" fmla="*/ 50271 w 803275"/>
                  <a:gd name="connsiteY85" fmla="*/ 369631 h 1436688"/>
                  <a:gd name="connsiteX86" fmla="*/ 36513 w 803275"/>
                  <a:gd name="connsiteY86" fmla="*/ 404582 h 1436688"/>
                  <a:gd name="connsiteX87" fmla="*/ 22225 w 803275"/>
                  <a:gd name="connsiteY87" fmla="*/ 459126 h 1436688"/>
                  <a:gd name="connsiteX88" fmla="*/ 16404 w 803275"/>
                  <a:gd name="connsiteY88" fmla="*/ 535382 h 1436688"/>
                  <a:gd name="connsiteX89" fmla="*/ 17463 w 803275"/>
                  <a:gd name="connsiteY89" fmla="*/ 573510 h 1436688"/>
                  <a:gd name="connsiteX90" fmla="*/ 20638 w 803275"/>
                  <a:gd name="connsiteY90" fmla="*/ 607402 h 1436688"/>
                  <a:gd name="connsiteX91" fmla="*/ 32808 w 803275"/>
                  <a:gd name="connsiteY91" fmla="*/ 672008 h 1436688"/>
                  <a:gd name="connsiteX92" fmla="*/ 51858 w 803275"/>
                  <a:gd name="connsiteY92" fmla="*/ 733437 h 1436688"/>
                  <a:gd name="connsiteX93" fmla="*/ 77258 w 803275"/>
                  <a:gd name="connsiteY93" fmla="*/ 792217 h 1436688"/>
                  <a:gd name="connsiteX94" fmla="*/ 107421 w 803275"/>
                  <a:gd name="connsiteY94" fmla="*/ 848880 h 1436688"/>
                  <a:gd name="connsiteX95" fmla="*/ 142875 w 803275"/>
                  <a:gd name="connsiteY95" fmla="*/ 901836 h 1436688"/>
                  <a:gd name="connsiteX96" fmla="*/ 202142 w 803275"/>
                  <a:gd name="connsiteY96" fmla="*/ 978092 h 1436688"/>
                  <a:gd name="connsiteX97" fmla="*/ 246063 w 803275"/>
                  <a:gd name="connsiteY97" fmla="*/ 1026282 h 1436688"/>
                  <a:gd name="connsiteX98" fmla="*/ 259821 w 803275"/>
                  <a:gd name="connsiteY98" fmla="*/ 1011984 h 1436688"/>
                  <a:gd name="connsiteX99" fmla="*/ 293688 w 803275"/>
                  <a:gd name="connsiteY99" fmla="*/ 992919 h 1436688"/>
                  <a:gd name="connsiteX100" fmla="*/ 330729 w 803275"/>
                  <a:gd name="connsiteY100" fmla="*/ 986035 h 1436688"/>
                  <a:gd name="connsiteX101" fmla="*/ 368300 w 803275"/>
                  <a:gd name="connsiteY101" fmla="*/ 993449 h 1436688"/>
                  <a:gd name="connsiteX102" fmla="*/ 385763 w 803275"/>
                  <a:gd name="connsiteY102" fmla="*/ 1002452 h 1436688"/>
                  <a:gd name="connsiteX103" fmla="*/ 387350 w 803275"/>
                  <a:gd name="connsiteY103" fmla="*/ 1005099 h 1436688"/>
                  <a:gd name="connsiteX104" fmla="*/ 387350 w 803275"/>
                  <a:gd name="connsiteY104" fmla="*/ 1009336 h 1436688"/>
                  <a:gd name="connsiteX105" fmla="*/ 385763 w 803275"/>
                  <a:gd name="connsiteY105" fmla="*/ 1010924 h 1436688"/>
                  <a:gd name="connsiteX106" fmla="*/ 389467 w 803275"/>
                  <a:gd name="connsiteY106" fmla="*/ 1017809 h 1436688"/>
                  <a:gd name="connsiteX107" fmla="*/ 393171 w 803275"/>
                  <a:gd name="connsiteY107" fmla="*/ 1033695 h 1436688"/>
                  <a:gd name="connsiteX108" fmla="*/ 391583 w 803275"/>
                  <a:gd name="connsiteY108" fmla="*/ 1050641 h 1436688"/>
                  <a:gd name="connsiteX109" fmla="*/ 384704 w 803275"/>
                  <a:gd name="connsiteY109" fmla="*/ 1066528 h 1436688"/>
                  <a:gd name="connsiteX110" fmla="*/ 379413 w 803275"/>
                  <a:gd name="connsiteY110" fmla="*/ 1073412 h 1436688"/>
                  <a:gd name="connsiteX111" fmla="*/ 372004 w 803275"/>
                  <a:gd name="connsiteY111" fmla="*/ 1080296 h 1436688"/>
                  <a:gd name="connsiteX112" fmla="*/ 355071 w 803275"/>
                  <a:gd name="connsiteY112" fmla="*/ 1089299 h 1436688"/>
                  <a:gd name="connsiteX113" fmla="*/ 337079 w 803275"/>
                  <a:gd name="connsiteY113" fmla="*/ 1093535 h 1436688"/>
                  <a:gd name="connsiteX114" fmla="*/ 318558 w 803275"/>
                  <a:gd name="connsiteY114" fmla="*/ 1091947 h 1436688"/>
                  <a:gd name="connsiteX115" fmla="*/ 291042 w 803275"/>
                  <a:gd name="connsiteY115" fmla="*/ 1083474 h 1436688"/>
                  <a:gd name="connsiteX116" fmla="*/ 258233 w 803275"/>
                  <a:gd name="connsiteY116" fmla="*/ 1061232 h 1436688"/>
                  <a:gd name="connsiteX117" fmla="*/ 246063 w 803275"/>
                  <a:gd name="connsiteY117" fmla="*/ 1047464 h 1436688"/>
                  <a:gd name="connsiteX118" fmla="*/ 238654 w 803275"/>
                  <a:gd name="connsiteY118" fmla="*/ 1060703 h 1436688"/>
                  <a:gd name="connsiteX119" fmla="*/ 233363 w 803275"/>
                  <a:gd name="connsiteY119" fmla="*/ 1075001 h 1436688"/>
                  <a:gd name="connsiteX120" fmla="*/ 230188 w 803275"/>
                  <a:gd name="connsiteY120" fmla="*/ 1088769 h 1436688"/>
                  <a:gd name="connsiteX121" fmla="*/ 228071 w 803275"/>
                  <a:gd name="connsiteY121" fmla="*/ 1117895 h 1436688"/>
                  <a:gd name="connsiteX122" fmla="*/ 232304 w 803275"/>
                  <a:gd name="connsiteY122" fmla="*/ 1161319 h 1436688"/>
                  <a:gd name="connsiteX123" fmla="*/ 240771 w 803275"/>
                  <a:gd name="connsiteY123" fmla="*/ 1188326 h 1436688"/>
                  <a:gd name="connsiteX124" fmla="*/ 249767 w 803275"/>
                  <a:gd name="connsiteY124" fmla="*/ 1212686 h 1436688"/>
                  <a:gd name="connsiteX125" fmla="*/ 275696 w 803275"/>
                  <a:gd name="connsiteY125" fmla="*/ 1256109 h 1436688"/>
                  <a:gd name="connsiteX126" fmla="*/ 308504 w 803275"/>
                  <a:gd name="connsiteY126" fmla="*/ 1295826 h 1436688"/>
                  <a:gd name="connsiteX127" fmla="*/ 346604 w 803275"/>
                  <a:gd name="connsiteY127" fmla="*/ 1330247 h 1436688"/>
                  <a:gd name="connsiteX128" fmla="*/ 368300 w 803275"/>
                  <a:gd name="connsiteY128" fmla="*/ 1344545 h 1436688"/>
                  <a:gd name="connsiteX129" fmla="*/ 391583 w 803275"/>
                  <a:gd name="connsiteY129" fmla="*/ 1359902 h 1436688"/>
                  <a:gd name="connsiteX130" fmla="*/ 441325 w 803275"/>
                  <a:gd name="connsiteY130" fmla="*/ 1383732 h 1436688"/>
                  <a:gd name="connsiteX131" fmla="*/ 493713 w 803275"/>
                  <a:gd name="connsiteY131" fmla="*/ 1401208 h 1436688"/>
                  <a:gd name="connsiteX132" fmla="*/ 547158 w 803275"/>
                  <a:gd name="connsiteY132" fmla="*/ 1412329 h 1436688"/>
                  <a:gd name="connsiteX133" fmla="*/ 602721 w 803275"/>
                  <a:gd name="connsiteY133" fmla="*/ 1417624 h 1436688"/>
                  <a:gd name="connsiteX134" fmla="*/ 658283 w 803275"/>
                  <a:gd name="connsiteY134" fmla="*/ 1419213 h 1436688"/>
                  <a:gd name="connsiteX135" fmla="*/ 741363 w 803275"/>
                  <a:gd name="connsiteY135" fmla="*/ 1414976 h 1436688"/>
                  <a:gd name="connsiteX136" fmla="*/ 796396 w 803275"/>
                  <a:gd name="connsiteY136" fmla="*/ 1408092 h 1436688"/>
                  <a:gd name="connsiteX137" fmla="*/ 800629 w 803275"/>
                  <a:gd name="connsiteY137" fmla="*/ 1408622 h 1436688"/>
                  <a:gd name="connsiteX138" fmla="*/ 803275 w 803275"/>
                  <a:gd name="connsiteY138" fmla="*/ 1416565 h 1436688"/>
                  <a:gd name="connsiteX139" fmla="*/ 798513 w 803275"/>
                  <a:gd name="connsiteY139" fmla="*/ 1418683 h 1436688"/>
                  <a:gd name="connsiteX140" fmla="*/ 764117 w 803275"/>
                  <a:gd name="connsiteY140" fmla="*/ 1426097 h 1436688"/>
                  <a:gd name="connsiteX141" fmla="*/ 691092 w 803275"/>
                  <a:gd name="connsiteY141" fmla="*/ 1435629 h 1436688"/>
                  <a:gd name="connsiteX142" fmla="*/ 616479 w 803275"/>
                  <a:gd name="connsiteY142" fmla="*/ 1436688 h 1436688"/>
                  <a:gd name="connsiteX143" fmla="*/ 541867 w 803275"/>
                  <a:gd name="connsiteY143" fmla="*/ 1430334 h 1436688"/>
                  <a:gd name="connsiteX144" fmla="*/ 469371 w 803275"/>
                  <a:gd name="connsiteY144" fmla="*/ 1413388 h 1436688"/>
                  <a:gd name="connsiteX145" fmla="*/ 401108 w 803275"/>
                  <a:gd name="connsiteY145" fmla="*/ 1386380 h 1436688"/>
                  <a:gd name="connsiteX146" fmla="*/ 338138 w 803275"/>
                  <a:gd name="connsiteY146" fmla="*/ 1348782 h 1436688"/>
                  <a:gd name="connsiteX147" fmla="*/ 297921 w 803275"/>
                  <a:gd name="connsiteY147" fmla="*/ 1311713 h 1436688"/>
                  <a:gd name="connsiteX148" fmla="*/ 273579 w 803275"/>
                  <a:gd name="connsiteY148" fmla="*/ 1283646 h 1436688"/>
                  <a:gd name="connsiteX149" fmla="*/ 262467 w 803275"/>
                  <a:gd name="connsiteY149" fmla="*/ 1268289 h 1436688"/>
                  <a:gd name="connsiteX150" fmla="*/ 246063 w 803275"/>
                  <a:gd name="connsiteY150" fmla="*/ 1243400 h 1436688"/>
                  <a:gd name="connsiteX151" fmla="*/ 222779 w 803275"/>
                  <a:gd name="connsiteY151" fmla="*/ 1186208 h 1436688"/>
                  <a:gd name="connsiteX152" fmla="*/ 214313 w 803275"/>
                  <a:gd name="connsiteY152" fmla="*/ 1140666 h 1436688"/>
                  <a:gd name="connsiteX153" fmla="*/ 213254 w 803275"/>
                  <a:gd name="connsiteY153" fmla="*/ 1109952 h 1436688"/>
                  <a:gd name="connsiteX154" fmla="*/ 218017 w 803275"/>
                  <a:gd name="connsiteY154" fmla="*/ 1080296 h 1436688"/>
                  <a:gd name="connsiteX155" fmla="*/ 229658 w 803275"/>
                  <a:gd name="connsiteY155" fmla="*/ 1051171 h 1436688"/>
                  <a:gd name="connsiteX156" fmla="*/ 237067 w 803275"/>
                  <a:gd name="connsiteY156" fmla="*/ 1038461 h 1436688"/>
                  <a:gd name="connsiteX157" fmla="*/ 207963 w 803275"/>
                  <a:gd name="connsiteY157" fmla="*/ 1014102 h 1436688"/>
                  <a:gd name="connsiteX158" fmla="*/ 155046 w 803275"/>
                  <a:gd name="connsiteY158" fmla="*/ 956910 h 1436688"/>
                  <a:gd name="connsiteX159" fmla="*/ 108479 w 803275"/>
                  <a:gd name="connsiteY159" fmla="*/ 892833 h 1436688"/>
                  <a:gd name="connsiteX160" fmla="*/ 69321 w 803275"/>
                  <a:gd name="connsiteY160" fmla="*/ 822932 h 1436688"/>
                  <a:gd name="connsiteX161" fmla="*/ 38100 w 803275"/>
                  <a:gd name="connsiteY161" fmla="*/ 749853 h 1436688"/>
                  <a:gd name="connsiteX162" fmla="*/ 15346 w 803275"/>
                  <a:gd name="connsiteY162" fmla="*/ 673597 h 1436688"/>
                  <a:gd name="connsiteX163" fmla="*/ 2646 w 803275"/>
                  <a:gd name="connsiteY163" fmla="*/ 596281 h 1436688"/>
                  <a:gd name="connsiteX164" fmla="*/ 0 w 803275"/>
                  <a:gd name="connsiteY164" fmla="*/ 520555 h 1436688"/>
                  <a:gd name="connsiteX165" fmla="*/ 3175 w 803275"/>
                  <a:gd name="connsiteY165" fmla="*/ 482956 h 1436688"/>
                  <a:gd name="connsiteX166" fmla="*/ 6879 w 803275"/>
                  <a:gd name="connsiteY166" fmla="*/ 457008 h 1436688"/>
                  <a:gd name="connsiteX167" fmla="*/ 20638 w 803275"/>
                  <a:gd name="connsiteY167" fmla="*/ 406170 h 1436688"/>
                  <a:gd name="connsiteX168" fmla="*/ 41804 w 803275"/>
                  <a:gd name="connsiteY168" fmla="*/ 357451 h 1436688"/>
                  <a:gd name="connsiteX169" fmla="*/ 70379 w 803275"/>
                  <a:gd name="connsiteY169" fmla="*/ 311380 h 1436688"/>
                  <a:gd name="connsiteX170" fmla="*/ 104775 w 803275"/>
                  <a:gd name="connsiteY170" fmla="*/ 271133 h 1436688"/>
                  <a:gd name="connsiteX171" fmla="*/ 143404 w 803275"/>
                  <a:gd name="connsiteY171" fmla="*/ 237771 h 1436688"/>
                  <a:gd name="connsiteX172" fmla="*/ 186796 w 803275"/>
                  <a:gd name="connsiteY172" fmla="*/ 210764 h 1436688"/>
                  <a:gd name="connsiteX173" fmla="*/ 233892 w 803275"/>
                  <a:gd name="connsiteY173" fmla="*/ 194348 h 1436688"/>
                  <a:gd name="connsiteX174" fmla="*/ 259292 w 803275"/>
                  <a:gd name="connsiteY174" fmla="*/ 189582 h 1436688"/>
                  <a:gd name="connsiteX175" fmla="*/ 259821 w 803275"/>
                  <a:gd name="connsiteY175" fmla="*/ 178990 h 1436688"/>
                  <a:gd name="connsiteX176" fmla="*/ 263525 w 803275"/>
                  <a:gd name="connsiteY176" fmla="*/ 156749 h 1436688"/>
                  <a:gd name="connsiteX177" fmla="*/ 277283 w 803275"/>
                  <a:gd name="connsiteY177" fmla="*/ 125505 h 1436688"/>
                  <a:gd name="connsiteX178" fmla="*/ 304800 w 803275"/>
                  <a:gd name="connsiteY178" fmla="*/ 87377 h 1436688"/>
                  <a:gd name="connsiteX179" fmla="*/ 339196 w 803275"/>
                  <a:gd name="connsiteY179" fmla="*/ 55604 h 1436688"/>
                  <a:gd name="connsiteX180" fmla="*/ 356658 w 803275"/>
                  <a:gd name="connsiteY180" fmla="*/ 42365 h 1436688"/>
                  <a:gd name="connsiteX181" fmla="*/ 373592 w 803275"/>
                  <a:gd name="connsiteY181" fmla="*/ 31774 h 1436688"/>
                  <a:gd name="connsiteX182" fmla="*/ 407458 w 803275"/>
                  <a:gd name="connsiteY182" fmla="*/ 15887 h 1436688"/>
                  <a:gd name="connsiteX183" fmla="*/ 443442 w 803275"/>
                  <a:gd name="connsiteY183" fmla="*/ 5296 h 143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803275" h="1436688">
                    <a:moveTo>
                      <a:pt x="321181" y="996950"/>
                    </a:moveTo>
                    <a:lnTo>
                      <a:pt x="292845" y="1006412"/>
                    </a:lnTo>
                    <a:lnTo>
                      <a:pt x="267132" y="1023759"/>
                    </a:lnTo>
                    <a:lnTo>
                      <a:pt x="255588" y="1034798"/>
                    </a:lnTo>
                    <a:lnTo>
                      <a:pt x="256638" y="1034798"/>
                    </a:lnTo>
                    <a:lnTo>
                      <a:pt x="257162" y="1035849"/>
                    </a:lnTo>
                    <a:lnTo>
                      <a:pt x="275528" y="1052145"/>
                    </a:lnTo>
                    <a:lnTo>
                      <a:pt x="307013" y="1072120"/>
                    </a:lnTo>
                    <a:lnTo>
                      <a:pt x="331151" y="1076325"/>
                    </a:lnTo>
                    <a:lnTo>
                      <a:pt x="344269" y="1074223"/>
                    </a:lnTo>
                    <a:lnTo>
                      <a:pt x="356338" y="1070543"/>
                    </a:lnTo>
                    <a:lnTo>
                      <a:pt x="373655" y="1053722"/>
                    </a:lnTo>
                    <a:lnTo>
                      <a:pt x="381001" y="1032695"/>
                    </a:lnTo>
                    <a:lnTo>
                      <a:pt x="377853" y="1016925"/>
                    </a:lnTo>
                    <a:lnTo>
                      <a:pt x="372081" y="1007463"/>
                    </a:lnTo>
                    <a:lnTo>
                      <a:pt x="367358" y="1003784"/>
                    </a:lnTo>
                    <a:lnTo>
                      <a:pt x="352140" y="998527"/>
                    </a:lnTo>
                    <a:close/>
                    <a:moveTo>
                      <a:pt x="305330" y="203200"/>
                    </a:moveTo>
                    <a:lnTo>
                      <a:pt x="277813" y="204788"/>
                    </a:lnTo>
                    <a:lnTo>
                      <a:pt x="281517" y="218546"/>
                    </a:lnTo>
                    <a:lnTo>
                      <a:pt x="292101" y="246063"/>
                    </a:lnTo>
                    <a:lnTo>
                      <a:pt x="309034" y="268817"/>
                    </a:lnTo>
                    <a:lnTo>
                      <a:pt x="326496" y="279930"/>
                    </a:lnTo>
                    <a:lnTo>
                      <a:pt x="340255" y="284163"/>
                    </a:lnTo>
                    <a:lnTo>
                      <a:pt x="348721" y="284163"/>
                    </a:lnTo>
                    <a:lnTo>
                      <a:pt x="361421" y="283105"/>
                    </a:lnTo>
                    <a:lnTo>
                      <a:pt x="380471" y="270934"/>
                    </a:lnTo>
                    <a:lnTo>
                      <a:pt x="392113" y="251884"/>
                    </a:lnTo>
                    <a:lnTo>
                      <a:pt x="392113" y="231246"/>
                    </a:lnTo>
                    <a:lnTo>
                      <a:pt x="386821" y="221721"/>
                    </a:lnTo>
                    <a:lnTo>
                      <a:pt x="359834" y="211667"/>
                    </a:lnTo>
                    <a:close/>
                    <a:moveTo>
                      <a:pt x="479954" y="0"/>
                    </a:moveTo>
                    <a:lnTo>
                      <a:pt x="516467" y="0"/>
                    </a:lnTo>
                    <a:lnTo>
                      <a:pt x="552979" y="5296"/>
                    </a:lnTo>
                    <a:lnTo>
                      <a:pt x="588963" y="16946"/>
                    </a:lnTo>
                    <a:lnTo>
                      <a:pt x="623358" y="33362"/>
                    </a:lnTo>
                    <a:lnTo>
                      <a:pt x="639233" y="43424"/>
                    </a:lnTo>
                    <a:lnTo>
                      <a:pt x="641350" y="45542"/>
                    </a:lnTo>
                    <a:lnTo>
                      <a:pt x="642938" y="51897"/>
                    </a:lnTo>
                    <a:lnTo>
                      <a:pt x="640292" y="57192"/>
                    </a:lnTo>
                    <a:lnTo>
                      <a:pt x="634471" y="58781"/>
                    </a:lnTo>
                    <a:lnTo>
                      <a:pt x="631825" y="57192"/>
                    </a:lnTo>
                    <a:lnTo>
                      <a:pt x="604838" y="42365"/>
                    </a:lnTo>
                    <a:lnTo>
                      <a:pt x="549275" y="22771"/>
                    </a:lnTo>
                    <a:lnTo>
                      <a:pt x="492125" y="15887"/>
                    </a:lnTo>
                    <a:lnTo>
                      <a:pt x="448733" y="21182"/>
                    </a:lnTo>
                    <a:lnTo>
                      <a:pt x="419629" y="29655"/>
                    </a:lnTo>
                    <a:lnTo>
                      <a:pt x="405342" y="34951"/>
                    </a:lnTo>
                    <a:lnTo>
                      <a:pt x="382588" y="45542"/>
                    </a:lnTo>
                    <a:lnTo>
                      <a:pt x="338138" y="76786"/>
                    </a:lnTo>
                    <a:lnTo>
                      <a:pt x="301096" y="116503"/>
                    </a:lnTo>
                    <a:lnTo>
                      <a:pt x="282046" y="150924"/>
                    </a:lnTo>
                    <a:lnTo>
                      <a:pt x="274638" y="175813"/>
                    </a:lnTo>
                    <a:lnTo>
                      <a:pt x="273050" y="187993"/>
                    </a:lnTo>
                    <a:lnTo>
                      <a:pt x="296333" y="187463"/>
                    </a:lnTo>
                    <a:lnTo>
                      <a:pt x="345017" y="194877"/>
                    </a:lnTo>
                    <a:lnTo>
                      <a:pt x="370417" y="203350"/>
                    </a:lnTo>
                    <a:lnTo>
                      <a:pt x="370946" y="203350"/>
                    </a:lnTo>
                    <a:lnTo>
                      <a:pt x="381000" y="205468"/>
                    </a:lnTo>
                    <a:lnTo>
                      <a:pt x="387879" y="210764"/>
                    </a:lnTo>
                    <a:lnTo>
                      <a:pt x="392642" y="212353"/>
                    </a:lnTo>
                    <a:lnTo>
                      <a:pt x="396346" y="215000"/>
                    </a:lnTo>
                    <a:lnTo>
                      <a:pt x="399521" y="217648"/>
                    </a:lnTo>
                    <a:lnTo>
                      <a:pt x="397933" y="221885"/>
                    </a:lnTo>
                    <a:lnTo>
                      <a:pt x="402167" y="231417"/>
                    </a:lnTo>
                    <a:lnTo>
                      <a:pt x="403754" y="253128"/>
                    </a:lnTo>
                    <a:lnTo>
                      <a:pt x="396346" y="274311"/>
                    </a:lnTo>
                    <a:lnTo>
                      <a:pt x="382058" y="291257"/>
                    </a:lnTo>
                    <a:lnTo>
                      <a:pt x="370946" y="295493"/>
                    </a:lnTo>
                    <a:lnTo>
                      <a:pt x="361950" y="298670"/>
                    </a:lnTo>
                    <a:lnTo>
                      <a:pt x="344488" y="300789"/>
                    </a:lnTo>
                    <a:lnTo>
                      <a:pt x="327554" y="297611"/>
                    </a:lnTo>
                    <a:lnTo>
                      <a:pt x="312738" y="291786"/>
                    </a:lnTo>
                    <a:lnTo>
                      <a:pt x="292629" y="275899"/>
                    </a:lnTo>
                    <a:lnTo>
                      <a:pt x="273579" y="246774"/>
                    </a:lnTo>
                    <a:lnTo>
                      <a:pt x="267758" y="229828"/>
                    </a:lnTo>
                    <a:lnTo>
                      <a:pt x="262996" y="218707"/>
                    </a:lnTo>
                    <a:lnTo>
                      <a:pt x="260879" y="207057"/>
                    </a:lnTo>
                    <a:lnTo>
                      <a:pt x="238654" y="210764"/>
                    </a:lnTo>
                    <a:lnTo>
                      <a:pt x="195792" y="225592"/>
                    </a:lnTo>
                    <a:lnTo>
                      <a:pt x="155575" y="246244"/>
                    </a:lnTo>
                    <a:lnTo>
                      <a:pt x="119063" y="274311"/>
                    </a:lnTo>
                    <a:lnTo>
                      <a:pt x="103188" y="290197"/>
                    </a:lnTo>
                    <a:lnTo>
                      <a:pt x="89958" y="304495"/>
                    </a:lnTo>
                    <a:lnTo>
                      <a:pt x="67733" y="335739"/>
                    </a:lnTo>
                    <a:lnTo>
                      <a:pt x="50271" y="369631"/>
                    </a:lnTo>
                    <a:lnTo>
                      <a:pt x="36513" y="404582"/>
                    </a:lnTo>
                    <a:lnTo>
                      <a:pt x="22225" y="459126"/>
                    </a:lnTo>
                    <a:lnTo>
                      <a:pt x="16404" y="535382"/>
                    </a:lnTo>
                    <a:lnTo>
                      <a:pt x="17463" y="573510"/>
                    </a:lnTo>
                    <a:lnTo>
                      <a:pt x="20638" y="607402"/>
                    </a:lnTo>
                    <a:lnTo>
                      <a:pt x="32808" y="672008"/>
                    </a:lnTo>
                    <a:lnTo>
                      <a:pt x="51858" y="733437"/>
                    </a:lnTo>
                    <a:lnTo>
                      <a:pt x="77258" y="792217"/>
                    </a:lnTo>
                    <a:lnTo>
                      <a:pt x="107421" y="848880"/>
                    </a:lnTo>
                    <a:lnTo>
                      <a:pt x="142875" y="901836"/>
                    </a:lnTo>
                    <a:lnTo>
                      <a:pt x="202142" y="978092"/>
                    </a:lnTo>
                    <a:lnTo>
                      <a:pt x="246063" y="1026282"/>
                    </a:lnTo>
                    <a:lnTo>
                      <a:pt x="259821" y="1011984"/>
                    </a:lnTo>
                    <a:lnTo>
                      <a:pt x="293688" y="992919"/>
                    </a:lnTo>
                    <a:lnTo>
                      <a:pt x="330729" y="986035"/>
                    </a:lnTo>
                    <a:lnTo>
                      <a:pt x="368300" y="993449"/>
                    </a:lnTo>
                    <a:lnTo>
                      <a:pt x="385763" y="1002452"/>
                    </a:lnTo>
                    <a:lnTo>
                      <a:pt x="387350" y="1005099"/>
                    </a:lnTo>
                    <a:lnTo>
                      <a:pt x="387350" y="1009336"/>
                    </a:lnTo>
                    <a:lnTo>
                      <a:pt x="385763" y="1010924"/>
                    </a:lnTo>
                    <a:lnTo>
                      <a:pt x="389467" y="1017809"/>
                    </a:lnTo>
                    <a:lnTo>
                      <a:pt x="393171" y="1033695"/>
                    </a:lnTo>
                    <a:lnTo>
                      <a:pt x="391583" y="1050641"/>
                    </a:lnTo>
                    <a:lnTo>
                      <a:pt x="384704" y="1066528"/>
                    </a:lnTo>
                    <a:lnTo>
                      <a:pt x="379413" y="1073412"/>
                    </a:lnTo>
                    <a:lnTo>
                      <a:pt x="372004" y="1080296"/>
                    </a:lnTo>
                    <a:lnTo>
                      <a:pt x="355071" y="1089299"/>
                    </a:lnTo>
                    <a:lnTo>
                      <a:pt x="337079" y="1093535"/>
                    </a:lnTo>
                    <a:lnTo>
                      <a:pt x="318558" y="1091947"/>
                    </a:lnTo>
                    <a:lnTo>
                      <a:pt x="291042" y="1083474"/>
                    </a:lnTo>
                    <a:lnTo>
                      <a:pt x="258233" y="1061232"/>
                    </a:lnTo>
                    <a:lnTo>
                      <a:pt x="246063" y="1047464"/>
                    </a:lnTo>
                    <a:lnTo>
                      <a:pt x="238654" y="1060703"/>
                    </a:lnTo>
                    <a:lnTo>
                      <a:pt x="233363" y="1075001"/>
                    </a:lnTo>
                    <a:lnTo>
                      <a:pt x="230188" y="1088769"/>
                    </a:lnTo>
                    <a:lnTo>
                      <a:pt x="228071" y="1117895"/>
                    </a:lnTo>
                    <a:lnTo>
                      <a:pt x="232304" y="1161319"/>
                    </a:lnTo>
                    <a:lnTo>
                      <a:pt x="240771" y="1188326"/>
                    </a:lnTo>
                    <a:lnTo>
                      <a:pt x="249767" y="1212686"/>
                    </a:lnTo>
                    <a:lnTo>
                      <a:pt x="275696" y="1256109"/>
                    </a:lnTo>
                    <a:lnTo>
                      <a:pt x="308504" y="1295826"/>
                    </a:lnTo>
                    <a:lnTo>
                      <a:pt x="346604" y="1330247"/>
                    </a:lnTo>
                    <a:lnTo>
                      <a:pt x="368300" y="1344545"/>
                    </a:lnTo>
                    <a:lnTo>
                      <a:pt x="391583" y="1359902"/>
                    </a:lnTo>
                    <a:lnTo>
                      <a:pt x="441325" y="1383732"/>
                    </a:lnTo>
                    <a:lnTo>
                      <a:pt x="493713" y="1401208"/>
                    </a:lnTo>
                    <a:lnTo>
                      <a:pt x="547158" y="1412329"/>
                    </a:lnTo>
                    <a:lnTo>
                      <a:pt x="602721" y="1417624"/>
                    </a:lnTo>
                    <a:lnTo>
                      <a:pt x="658283" y="1419213"/>
                    </a:lnTo>
                    <a:lnTo>
                      <a:pt x="741363" y="1414976"/>
                    </a:lnTo>
                    <a:lnTo>
                      <a:pt x="796396" y="1408092"/>
                    </a:lnTo>
                    <a:lnTo>
                      <a:pt x="800629" y="1408622"/>
                    </a:lnTo>
                    <a:lnTo>
                      <a:pt x="803275" y="1416565"/>
                    </a:lnTo>
                    <a:lnTo>
                      <a:pt x="798513" y="1418683"/>
                    </a:lnTo>
                    <a:lnTo>
                      <a:pt x="764117" y="1426097"/>
                    </a:lnTo>
                    <a:lnTo>
                      <a:pt x="691092" y="1435629"/>
                    </a:lnTo>
                    <a:lnTo>
                      <a:pt x="616479" y="1436688"/>
                    </a:lnTo>
                    <a:lnTo>
                      <a:pt x="541867" y="1430334"/>
                    </a:lnTo>
                    <a:lnTo>
                      <a:pt x="469371" y="1413388"/>
                    </a:lnTo>
                    <a:lnTo>
                      <a:pt x="401108" y="1386380"/>
                    </a:lnTo>
                    <a:lnTo>
                      <a:pt x="338138" y="1348782"/>
                    </a:lnTo>
                    <a:lnTo>
                      <a:pt x="297921" y="1311713"/>
                    </a:lnTo>
                    <a:lnTo>
                      <a:pt x="273579" y="1283646"/>
                    </a:lnTo>
                    <a:lnTo>
                      <a:pt x="262467" y="1268289"/>
                    </a:lnTo>
                    <a:lnTo>
                      <a:pt x="246063" y="1243400"/>
                    </a:lnTo>
                    <a:lnTo>
                      <a:pt x="222779" y="1186208"/>
                    </a:lnTo>
                    <a:lnTo>
                      <a:pt x="214313" y="1140666"/>
                    </a:lnTo>
                    <a:lnTo>
                      <a:pt x="213254" y="1109952"/>
                    </a:lnTo>
                    <a:lnTo>
                      <a:pt x="218017" y="1080296"/>
                    </a:lnTo>
                    <a:lnTo>
                      <a:pt x="229658" y="1051171"/>
                    </a:lnTo>
                    <a:lnTo>
                      <a:pt x="237067" y="1038461"/>
                    </a:lnTo>
                    <a:lnTo>
                      <a:pt x="207963" y="1014102"/>
                    </a:lnTo>
                    <a:lnTo>
                      <a:pt x="155046" y="956910"/>
                    </a:lnTo>
                    <a:lnTo>
                      <a:pt x="108479" y="892833"/>
                    </a:lnTo>
                    <a:lnTo>
                      <a:pt x="69321" y="822932"/>
                    </a:lnTo>
                    <a:lnTo>
                      <a:pt x="38100" y="749853"/>
                    </a:lnTo>
                    <a:lnTo>
                      <a:pt x="15346" y="673597"/>
                    </a:lnTo>
                    <a:lnTo>
                      <a:pt x="2646" y="596281"/>
                    </a:lnTo>
                    <a:lnTo>
                      <a:pt x="0" y="520555"/>
                    </a:lnTo>
                    <a:lnTo>
                      <a:pt x="3175" y="482956"/>
                    </a:lnTo>
                    <a:lnTo>
                      <a:pt x="6879" y="457008"/>
                    </a:lnTo>
                    <a:lnTo>
                      <a:pt x="20638" y="406170"/>
                    </a:lnTo>
                    <a:lnTo>
                      <a:pt x="41804" y="357451"/>
                    </a:lnTo>
                    <a:lnTo>
                      <a:pt x="70379" y="311380"/>
                    </a:lnTo>
                    <a:lnTo>
                      <a:pt x="104775" y="271133"/>
                    </a:lnTo>
                    <a:lnTo>
                      <a:pt x="143404" y="237771"/>
                    </a:lnTo>
                    <a:lnTo>
                      <a:pt x="186796" y="210764"/>
                    </a:lnTo>
                    <a:lnTo>
                      <a:pt x="233892" y="194348"/>
                    </a:lnTo>
                    <a:lnTo>
                      <a:pt x="259292" y="189582"/>
                    </a:lnTo>
                    <a:lnTo>
                      <a:pt x="259821" y="178990"/>
                    </a:lnTo>
                    <a:lnTo>
                      <a:pt x="263525" y="156749"/>
                    </a:lnTo>
                    <a:lnTo>
                      <a:pt x="277283" y="125505"/>
                    </a:lnTo>
                    <a:lnTo>
                      <a:pt x="304800" y="87377"/>
                    </a:lnTo>
                    <a:lnTo>
                      <a:pt x="339196" y="55604"/>
                    </a:lnTo>
                    <a:lnTo>
                      <a:pt x="356658" y="42365"/>
                    </a:lnTo>
                    <a:lnTo>
                      <a:pt x="373592" y="31774"/>
                    </a:lnTo>
                    <a:lnTo>
                      <a:pt x="407458" y="15887"/>
                    </a:lnTo>
                    <a:lnTo>
                      <a:pt x="443442" y="5296"/>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fr-FR" sz="2800" dirty="0"/>
              </a:p>
            </p:txBody>
          </p:sp>
          <p:sp>
            <p:nvSpPr>
              <p:cNvPr id="44" name="Freeform 557">
                <a:extLst>
                  <a:ext uri="{FF2B5EF4-FFF2-40B4-BE49-F238E27FC236}">
                    <a16:creationId xmlns:a16="http://schemas.microsoft.com/office/drawing/2014/main" id="{D92BB038-F34D-FCE4-D9DE-4BA179B775AF}"/>
                  </a:ext>
                </a:extLst>
              </p:cNvPr>
              <p:cNvSpPr>
                <a:spLocks/>
              </p:cNvSpPr>
              <p:nvPr/>
            </p:nvSpPr>
            <p:spPr bwMode="auto">
              <a:xfrm>
                <a:off x="4005098" y="1592771"/>
                <a:ext cx="1359148" cy="817069"/>
              </a:xfrm>
              <a:custGeom>
                <a:avLst/>
                <a:gdLst>
                  <a:gd name="T0" fmla="*/ 2706 w 2777"/>
                  <a:gd name="T1" fmla="*/ 627 h 1670"/>
                  <a:gd name="T2" fmla="*/ 2601 w 2777"/>
                  <a:gd name="T3" fmla="*/ 456 h 1670"/>
                  <a:gd name="T4" fmla="*/ 2461 w 2777"/>
                  <a:gd name="T5" fmla="*/ 316 h 1670"/>
                  <a:gd name="T6" fmla="*/ 2294 w 2777"/>
                  <a:gd name="T7" fmla="*/ 205 h 1670"/>
                  <a:gd name="T8" fmla="*/ 2156 w 2777"/>
                  <a:gd name="T9" fmla="*/ 142 h 1670"/>
                  <a:gd name="T10" fmla="*/ 1989 w 2777"/>
                  <a:gd name="T11" fmla="*/ 86 h 1670"/>
                  <a:gd name="T12" fmla="*/ 1576 w 2777"/>
                  <a:gd name="T13" fmla="*/ 14 h 1670"/>
                  <a:gd name="T14" fmla="*/ 1220 w 2777"/>
                  <a:gd name="T15" fmla="*/ 0 h 1670"/>
                  <a:gd name="T16" fmla="*/ 863 w 2777"/>
                  <a:gd name="T17" fmla="*/ 7 h 1670"/>
                  <a:gd name="T18" fmla="*/ 561 w 2777"/>
                  <a:gd name="T19" fmla="*/ 54 h 1670"/>
                  <a:gd name="T20" fmla="*/ 339 w 2777"/>
                  <a:gd name="T21" fmla="*/ 136 h 1670"/>
                  <a:gd name="T22" fmla="*/ 253 w 2777"/>
                  <a:gd name="T23" fmla="*/ 190 h 1670"/>
                  <a:gd name="T24" fmla="*/ 131 w 2777"/>
                  <a:gd name="T25" fmla="*/ 302 h 1670"/>
                  <a:gd name="T26" fmla="*/ 46 w 2777"/>
                  <a:gd name="T27" fmla="*/ 439 h 1670"/>
                  <a:gd name="T28" fmla="*/ 3 w 2777"/>
                  <a:gd name="T29" fmla="*/ 588 h 1670"/>
                  <a:gd name="T30" fmla="*/ 4 w 2777"/>
                  <a:gd name="T31" fmla="*/ 708 h 1670"/>
                  <a:gd name="T32" fmla="*/ 0 w 2777"/>
                  <a:gd name="T33" fmla="*/ 810 h 1670"/>
                  <a:gd name="T34" fmla="*/ 50 w 2777"/>
                  <a:gd name="T35" fmla="*/ 1044 h 1670"/>
                  <a:gd name="T36" fmla="*/ 158 w 2777"/>
                  <a:gd name="T37" fmla="*/ 1228 h 1670"/>
                  <a:gd name="T38" fmla="*/ 265 w 2777"/>
                  <a:gd name="T39" fmla="*/ 1344 h 1670"/>
                  <a:gd name="T40" fmla="*/ 436 w 2777"/>
                  <a:gd name="T41" fmla="*/ 1463 h 1670"/>
                  <a:gd name="T42" fmla="*/ 627 w 2777"/>
                  <a:gd name="T43" fmla="*/ 1549 h 1670"/>
                  <a:gd name="T44" fmla="*/ 881 w 2777"/>
                  <a:gd name="T45" fmla="*/ 1615 h 1670"/>
                  <a:gd name="T46" fmla="*/ 1258 w 2777"/>
                  <a:gd name="T47" fmla="*/ 1663 h 1670"/>
                  <a:gd name="T48" fmla="*/ 1766 w 2777"/>
                  <a:gd name="T49" fmla="*/ 1660 h 1670"/>
                  <a:gd name="T50" fmla="*/ 1988 w 2777"/>
                  <a:gd name="T51" fmla="*/ 1637 h 1670"/>
                  <a:gd name="T52" fmla="*/ 2327 w 2777"/>
                  <a:gd name="T53" fmla="*/ 1555 h 1670"/>
                  <a:gd name="T54" fmla="*/ 2503 w 2777"/>
                  <a:gd name="T55" fmla="*/ 1464 h 1670"/>
                  <a:gd name="T56" fmla="*/ 2615 w 2777"/>
                  <a:gd name="T57" fmla="*/ 1367 h 1670"/>
                  <a:gd name="T58" fmla="*/ 2699 w 2777"/>
                  <a:gd name="T59" fmla="*/ 1253 h 1670"/>
                  <a:gd name="T60" fmla="*/ 2762 w 2777"/>
                  <a:gd name="T61" fmla="*/ 1083 h 1670"/>
                  <a:gd name="T62" fmla="*/ 2777 w 2777"/>
                  <a:gd name="T63" fmla="*/ 900 h 1670"/>
                  <a:gd name="T64" fmla="*/ 2742 w 2777"/>
                  <a:gd name="T65" fmla="*/ 719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77" h="1670">
                    <a:moveTo>
                      <a:pt x="2726" y="674"/>
                    </a:moveTo>
                    <a:lnTo>
                      <a:pt x="2706" y="627"/>
                    </a:lnTo>
                    <a:lnTo>
                      <a:pt x="2659" y="538"/>
                    </a:lnTo>
                    <a:lnTo>
                      <a:pt x="2601" y="456"/>
                    </a:lnTo>
                    <a:lnTo>
                      <a:pt x="2535" y="382"/>
                    </a:lnTo>
                    <a:lnTo>
                      <a:pt x="2461" y="316"/>
                    </a:lnTo>
                    <a:lnTo>
                      <a:pt x="2381" y="257"/>
                    </a:lnTo>
                    <a:lnTo>
                      <a:pt x="2294" y="205"/>
                    </a:lnTo>
                    <a:lnTo>
                      <a:pt x="2204" y="161"/>
                    </a:lnTo>
                    <a:lnTo>
                      <a:pt x="2156" y="142"/>
                    </a:lnTo>
                    <a:lnTo>
                      <a:pt x="2101" y="121"/>
                    </a:lnTo>
                    <a:lnTo>
                      <a:pt x="1989" y="86"/>
                    </a:lnTo>
                    <a:lnTo>
                      <a:pt x="1815" y="46"/>
                    </a:lnTo>
                    <a:lnTo>
                      <a:pt x="1576" y="14"/>
                    </a:lnTo>
                    <a:lnTo>
                      <a:pt x="1338" y="1"/>
                    </a:lnTo>
                    <a:lnTo>
                      <a:pt x="1220" y="0"/>
                    </a:lnTo>
                    <a:lnTo>
                      <a:pt x="1105" y="0"/>
                    </a:lnTo>
                    <a:lnTo>
                      <a:pt x="863" y="7"/>
                    </a:lnTo>
                    <a:lnTo>
                      <a:pt x="681" y="30"/>
                    </a:lnTo>
                    <a:lnTo>
                      <a:pt x="561" y="54"/>
                    </a:lnTo>
                    <a:lnTo>
                      <a:pt x="447" y="89"/>
                    </a:lnTo>
                    <a:lnTo>
                      <a:pt x="339" y="136"/>
                    </a:lnTo>
                    <a:lnTo>
                      <a:pt x="289" y="167"/>
                    </a:lnTo>
                    <a:lnTo>
                      <a:pt x="253" y="190"/>
                    </a:lnTo>
                    <a:lnTo>
                      <a:pt x="188" y="243"/>
                    </a:lnTo>
                    <a:lnTo>
                      <a:pt x="131" y="302"/>
                    </a:lnTo>
                    <a:lnTo>
                      <a:pt x="83" y="368"/>
                    </a:lnTo>
                    <a:lnTo>
                      <a:pt x="46" y="439"/>
                    </a:lnTo>
                    <a:lnTo>
                      <a:pt x="18" y="512"/>
                    </a:lnTo>
                    <a:lnTo>
                      <a:pt x="3" y="588"/>
                    </a:lnTo>
                    <a:lnTo>
                      <a:pt x="0" y="667"/>
                    </a:lnTo>
                    <a:lnTo>
                      <a:pt x="4" y="708"/>
                    </a:lnTo>
                    <a:lnTo>
                      <a:pt x="0" y="742"/>
                    </a:lnTo>
                    <a:lnTo>
                      <a:pt x="0" y="810"/>
                    </a:lnTo>
                    <a:lnTo>
                      <a:pt x="11" y="912"/>
                    </a:lnTo>
                    <a:lnTo>
                      <a:pt x="50" y="1044"/>
                    </a:lnTo>
                    <a:lnTo>
                      <a:pt x="115" y="1171"/>
                    </a:lnTo>
                    <a:lnTo>
                      <a:pt x="158" y="1228"/>
                    </a:lnTo>
                    <a:lnTo>
                      <a:pt x="191" y="1270"/>
                    </a:lnTo>
                    <a:lnTo>
                      <a:pt x="265" y="1344"/>
                    </a:lnTo>
                    <a:lnTo>
                      <a:pt x="347" y="1408"/>
                    </a:lnTo>
                    <a:lnTo>
                      <a:pt x="436" y="1463"/>
                    </a:lnTo>
                    <a:lnTo>
                      <a:pt x="529" y="1510"/>
                    </a:lnTo>
                    <a:lnTo>
                      <a:pt x="627" y="1549"/>
                    </a:lnTo>
                    <a:lnTo>
                      <a:pt x="779" y="1595"/>
                    </a:lnTo>
                    <a:lnTo>
                      <a:pt x="881" y="1615"/>
                    </a:lnTo>
                    <a:lnTo>
                      <a:pt x="1005" y="1637"/>
                    </a:lnTo>
                    <a:lnTo>
                      <a:pt x="1258" y="1663"/>
                    </a:lnTo>
                    <a:lnTo>
                      <a:pt x="1513" y="1670"/>
                    </a:lnTo>
                    <a:lnTo>
                      <a:pt x="1766" y="1660"/>
                    </a:lnTo>
                    <a:lnTo>
                      <a:pt x="1891" y="1649"/>
                    </a:lnTo>
                    <a:lnTo>
                      <a:pt x="1988" y="1637"/>
                    </a:lnTo>
                    <a:lnTo>
                      <a:pt x="2185" y="1600"/>
                    </a:lnTo>
                    <a:lnTo>
                      <a:pt x="2327" y="1555"/>
                    </a:lnTo>
                    <a:lnTo>
                      <a:pt x="2418" y="1515"/>
                    </a:lnTo>
                    <a:lnTo>
                      <a:pt x="2503" y="1464"/>
                    </a:lnTo>
                    <a:lnTo>
                      <a:pt x="2579" y="1402"/>
                    </a:lnTo>
                    <a:lnTo>
                      <a:pt x="2615" y="1367"/>
                    </a:lnTo>
                    <a:lnTo>
                      <a:pt x="2647" y="1331"/>
                    </a:lnTo>
                    <a:lnTo>
                      <a:pt x="2699" y="1253"/>
                    </a:lnTo>
                    <a:lnTo>
                      <a:pt x="2736" y="1169"/>
                    </a:lnTo>
                    <a:lnTo>
                      <a:pt x="2762" y="1083"/>
                    </a:lnTo>
                    <a:lnTo>
                      <a:pt x="2775" y="992"/>
                    </a:lnTo>
                    <a:lnTo>
                      <a:pt x="2777" y="900"/>
                    </a:lnTo>
                    <a:lnTo>
                      <a:pt x="2765" y="810"/>
                    </a:lnTo>
                    <a:lnTo>
                      <a:pt x="2742" y="719"/>
                    </a:lnTo>
                    <a:lnTo>
                      <a:pt x="2726" y="674"/>
                    </a:lnTo>
                  </a:path>
                </a:pathLst>
              </a:custGeom>
              <a:solidFill>
                <a:schemeClr val="bg1">
                  <a:lumMod val="50000"/>
                </a:schemeClr>
              </a:solidFill>
              <a:ln>
                <a:noFill/>
              </a:ln>
            </p:spPr>
            <p:txBody>
              <a:bodyPr vert="horz" wrap="square" lIns="91440" tIns="45720" rIns="91440" bIns="45720" numCol="1" anchor="ctr" anchorCtr="0" compatLnSpc="1">
                <a:prstTxWarp prst="textNoShape">
                  <a:avLst/>
                </a:prstTxWarp>
              </a:bodyPr>
              <a:lstStyle/>
              <a:p>
                <a:pPr algn="ctr">
                  <a:lnSpc>
                    <a:spcPct val="115000"/>
                  </a:lnSpc>
                  <a:buNone/>
                </a:pPr>
                <a:r>
                  <a:rPr lang="en-US" sz="32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06</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TextBox 29">
                <a:extLst>
                  <a:ext uri="{FF2B5EF4-FFF2-40B4-BE49-F238E27FC236}">
                    <a16:creationId xmlns:a16="http://schemas.microsoft.com/office/drawing/2014/main" id="{11A6EB31-7FB8-8F9B-AD9A-8345B36ED621}"/>
                  </a:ext>
                </a:extLst>
              </p:cNvPr>
              <p:cNvSpPr txBox="1"/>
              <p:nvPr/>
            </p:nvSpPr>
            <p:spPr>
              <a:xfrm>
                <a:off x="0" y="1745612"/>
                <a:ext cx="3175709" cy="865299"/>
              </a:xfrm>
              <a:prstGeom prst="rect">
                <a:avLst/>
              </a:prstGeom>
              <a:noFill/>
            </p:spPr>
            <p:txBody>
              <a:bodyPr wrap="square" lIns="0" rIns="0" rtlCol="0" anchor="ctr">
                <a:noAutofit/>
              </a:bodyPr>
              <a:lstStyle/>
              <a:p>
                <a:pPr algn="ctr">
                  <a:lnSpc>
                    <a:spcPct val="115000"/>
                  </a:lnSpc>
                  <a:buNone/>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واتّخاذ القرار</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1" name="Freeform 52">
              <a:extLst>
                <a:ext uri="{FF2B5EF4-FFF2-40B4-BE49-F238E27FC236}">
                  <a16:creationId xmlns:a16="http://schemas.microsoft.com/office/drawing/2014/main" id="{2342E4CC-F6E3-7ECA-9132-466E79A1C085}"/>
                </a:ext>
              </a:extLst>
            </p:cNvPr>
            <p:cNvSpPr>
              <a:spLocks/>
            </p:cNvSpPr>
            <p:nvPr/>
          </p:nvSpPr>
          <p:spPr bwMode="auto">
            <a:xfrm>
              <a:off x="4484611" y="5570341"/>
              <a:ext cx="1412085" cy="358664"/>
            </a:xfrm>
            <a:custGeom>
              <a:avLst/>
              <a:gdLst>
                <a:gd name="T0" fmla="*/ 2713 w 2713"/>
                <a:gd name="T1" fmla="*/ 688 h 688"/>
                <a:gd name="T2" fmla="*/ 2445 w 2713"/>
                <a:gd name="T3" fmla="*/ 665 h 688"/>
                <a:gd name="T4" fmla="*/ 1909 w 2713"/>
                <a:gd name="T5" fmla="*/ 638 h 688"/>
                <a:gd name="T6" fmla="*/ 1641 w 2713"/>
                <a:gd name="T7" fmla="*/ 629 h 688"/>
                <a:gd name="T8" fmla="*/ 1344 w 2713"/>
                <a:gd name="T9" fmla="*/ 619 h 688"/>
                <a:gd name="T10" fmla="*/ 750 w 2713"/>
                <a:gd name="T11" fmla="*/ 612 h 688"/>
                <a:gd name="T12" fmla="*/ 453 w 2713"/>
                <a:gd name="T13" fmla="*/ 619 h 688"/>
                <a:gd name="T14" fmla="*/ 455 w 2713"/>
                <a:gd name="T15" fmla="*/ 613 h 688"/>
                <a:gd name="T16" fmla="*/ 452 w 2713"/>
                <a:gd name="T17" fmla="*/ 606 h 688"/>
                <a:gd name="T18" fmla="*/ 404 w 2713"/>
                <a:gd name="T19" fmla="*/ 525 h 688"/>
                <a:gd name="T20" fmla="*/ 299 w 2713"/>
                <a:gd name="T21" fmla="*/ 368 h 688"/>
                <a:gd name="T22" fmla="*/ 185 w 2713"/>
                <a:gd name="T23" fmla="*/ 216 h 688"/>
                <a:gd name="T24" fmla="*/ 63 w 2713"/>
                <a:gd name="T25" fmla="*/ 69 h 688"/>
                <a:gd name="T26" fmla="*/ 0 w 2713"/>
                <a:gd name="T27" fmla="*/ 0 h 688"/>
                <a:gd name="T28" fmla="*/ 168 w 2713"/>
                <a:gd name="T29" fmla="*/ 43 h 688"/>
                <a:gd name="T30" fmla="*/ 509 w 2713"/>
                <a:gd name="T31" fmla="*/ 121 h 688"/>
                <a:gd name="T32" fmla="*/ 1025 w 2713"/>
                <a:gd name="T33" fmla="*/ 232 h 688"/>
                <a:gd name="T34" fmla="*/ 1539 w 2713"/>
                <a:gd name="T35" fmla="*/ 343 h 688"/>
                <a:gd name="T36" fmla="*/ 1878 w 2713"/>
                <a:gd name="T37" fmla="*/ 426 h 688"/>
                <a:gd name="T38" fmla="*/ 2217 w 2713"/>
                <a:gd name="T39" fmla="*/ 518 h 688"/>
                <a:gd name="T40" fmla="*/ 2549 w 2713"/>
                <a:gd name="T41" fmla="*/ 626 h 688"/>
                <a:gd name="T42" fmla="*/ 2713 w 2713"/>
                <a:gd name="T4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13" h="688">
                  <a:moveTo>
                    <a:pt x="2713" y="688"/>
                  </a:moveTo>
                  <a:lnTo>
                    <a:pt x="2445" y="665"/>
                  </a:lnTo>
                  <a:lnTo>
                    <a:pt x="1909" y="638"/>
                  </a:lnTo>
                  <a:lnTo>
                    <a:pt x="1641" y="629"/>
                  </a:lnTo>
                  <a:lnTo>
                    <a:pt x="1344" y="619"/>
                  </a:lnTo>
                  <a:lnTo>
                    <a:pt x="750" y="612"/>
                  </a:lnTo>
                  <a:lnTo>
                    <a:pt x="453" y="619"/>
                  </a:lnTo>
                  <a:lnTo>
                    <a:pt x="455" y="613"/>
                  </a:lnTo>
                  <a:lnTo>
                    <a:pt x="452" y="606"/>
                  </a:lnTo>
                  <a:lnTo>
                    <a:pt x="404" y="525"/>
                  </a:lnTo>
                  <a:lnTo>
                    <a:pt x="299" y="368"/>
                  </a:lnTo>
                  <a:lnTo>
                    <a:pt x="185" y="216"/>
                  </a:lnTo>
                  <a:lnTo>
                    <a:pt x="63" y="69"/>
                  </a:lnTo>
                  <a:lnTo>
                    <a:pt x="0" y="0"/>
                  </a:lnTo>
                  <a:lnTo>
                    <a:pt x="168" y="43"/>
                  </a:lnTo>
                  <a:lnTo>
                    <a:pt x="509" y="121"/>
                  </a:lnTo>
                  <a:lnTo>
                    <a:pt x="1025" y="232"/>
                  </a:lnTo>
                  <a:lnTo>
                    <a:pt x="1539" y="343"/>
                  </a:lnTo>
                  <a:lnTo>
                    <a:pt x="1878" y="426"/>
                  </a:lnTo>
                  <a:lnTo>
                    <a:pt x="2217" y="518"/>
                  </a:lnTo>
                  <a:lnTo>
                    <a:pt x="2549" y="626"/>
                  </a:lnTo>
                  <a:lnTo>
                    <a:pt x="2713" y="688"/>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sz="2800" dirty="0"/>
            </a:p>
          </p:txBody>
        </p:sp>
        <p:sp>
          <p:nvSpPr>
            <p:cNvPr id="42" name="Freeform 53">
              <a:extLst>
                <a:ext uri="{FF2B5EF4-FFF2-40B4-BE49-F238E27FC236}">
                  <a16:creationId xmlns:a16="http://schemas.microsoft.com/office/drawing/2014/main" id="{FD73A694-68CC-2030-4F27-B89779928A4C}"/>
                </a:ext>
              </a:extLst>
            </p:cNvPr>
            <p:cNvSpPr>
              <a:spLocks/>
            </p:cNvSpPr>
            <p:nvPr/>
          </p:nvSpPr>
          <p:spPr bwMode="auto">
            <a:xfrm>
              <a:off x="4826322" y="5961755"/>
              <a:ext cx="1087538" cy="408565"/>
            </a:xfrm>
            <a:custGeom>
              <a:avLst/>
              <a:gdLst>
                <a:gd name="T0" fmla="*/ 2091 w 2091"/>
                <a:gd name="T1" fmla="*/ 0 h 786"/>
                <a:gd name="T2" fmla="*/ 1681 w 2091"/>
                <a:gd name="T3" fmla="*/ 177 h 786"/>
                <a:gd name="T4" fmla="*/ 1066 w 2091"/>
                <a:gd name="T5" fmla="*/ 459 h 786"/>
                <a:gd name="T6" fmla="*/ 768 w 2091"/>
                <a:gd name="T7" fmla="*/ 616 h 786"/>
                <a:gd name="T8" fmla="*/ 574 w 2091"/>
                <a:gd name="T9" fmla="*/ 727 h 786"/>
                <a:gd name="T10" fmla="*/ 479 w 2091"/>
                <a:gd name="T11" fmla="*/ 786 h 786"/>
                <a:gd name="T12" fmla="*/ 460 w 2091"/>
                <a:gd name="T13" fmla="*/ 786 h 786"/>
                <a:gd name="T14" fmla="*/ 465 w 2091"/>
                <a:gd name="T15" fmla="*/ 783 h 786"/>
                <a:gd name="T16" fmla="*/ 469 w 2091"/>
                <a:gd name="T17" fmla="*/ 773 h 786"/>
                <a:gd name="T18" fmla="*/ 465 w 2091"/>
                <a:gd name="T19" fmla="*/ 766 h 786"/>
                <a:gd name="T20" fmla="*/ 358 w 2091"/>
                <a:gd name="T21" fmla="*/ 605 h 786"/>
                <a:gd name="T22" fmla="*/ 185 w 2091"/>
                <a:gd name="T23" fmla="*/ 363 h 786"/>
                <a:gd name="T24" fmla="*/ 65 w 2091"/>
                <a:gd name="T25" fmla="*/ 209 h 786"/>
                <a:gd name="T26" fmla="*/ 0 w 2091"/>
                <a:gd name="T27" fmla="*/ 135 h 786"/>
                <a:gd name="T28" fmla="*/ 1 w 2091"/>
                <a:gd name="T29" fmla="*/ 134 h 786"/>
                <a:gd name="T30" fmla="*/ 3 w 2091"/>
                <a:gd name="T31" fmla="*/ 137 h 786"/>
                <a:gd name="T32" fmla="*/ 7 w 2091"/>
                <a:gd name="T33" fmla="*/ 138 h 786"/>
                <a:gd name="T34" fmla="*/ 73 w 2091"/>
                <a:gd name="T35" fmla="*/ 146 h 786"/>
                <a:gd name="T36" fmla="*/ 208 w 2091"/>
                <a:gd name="T37" fmla="*/ 151 h 786"/>
                <a:gd name="T38" fmla="*/ 413 w 2091"/>
                <a:gd name="T39" fmla="*/ 147 h 786"/>
                <a:gd name="T40" fmla="*/ 548 w 2091"/>
                <a:gd name="T41" fmla="*/ 141 h 786"/>
                <a:gd name="T42" fmla="*/ 829 w 2091"/>
                <a:gd name="T43" fmla="*/ 130 h 786"/>
                <a:gd name="T44" fmla="*/ 1110 w 2091"/>
                <a:gd name="T45" fmla="*/ 111 h 786"/>
                <a:gd name="T46" fmla="*/ 1356 w 2091"/>
                <a:gd name="T47" fmla="*/ 91 h 786"/>
                <a:gd name="T48" fmla="*/ 1847 w 2091"/>
                <a:gd name="T49" fmla="*/ 35 h 786"/>
                <a:gd name="T50" fmla="*/ 2091 w 2091"/>
                <a:gd name="T51" fmla="*/ 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1" h="786">
                  <a:moveTo>
                    <a:pt x="2091" y="0"/>
                  </a:moveTo>
                  <a:lnTo>
                    <a:pt x="1681" y="177"/>
                  </a:lnTo>
                  <a:lnTo>
                    <a:pt x="1066" y="459"/>
                  </a:lnTo>
                  <a:lnTo>
                    <a:pt x="768" y="616"/>
                  </a:lnTo>
                  <a:lnTo>
                    <a:pt x="574" y="727"/>
                  </a:lnTo>
                  <a:lnTo>
                    <a:pt x="479" y="786"/>
                  </a:lnTo>
                  <a:lnTo>
                    <a:pt x="460" y="786"/>
                  </a:lnTo>
                  <a:lnTo>
                    <a:pt x="465" y="783"/>
                  </a:lnTo>
                  <a:lnTo>
                    <a:pt x="469" y="773"/>
                  </a:lnTo>
                  <a:lnTo>
                    <a:pt x="465" y="766"/>
                  </a:lnTo>
                  <a:lnTo>
                    <a:pt x="358" y="605"/>
                  </a:lnTo>
                  <a:lnTo>
                    <a:pt x="185" y="363"/>
                  </a:lnTo>
                  <a:lnTo>
                    <a:pt x="65" y="209"/>
                  </a:lnTo>
                  <a:lnTo>
                    <a:pt x="0" y="135"/>
                  </a:lnTo>
                  <a:lnTo>
                    <a:pt x="1" y="134"/>
                  </a:lnTo>
                  <a:lnTo>
                    <a:pt x="3" y="137"/>
                  </a:lnTo>
                  <a:lnTo>
                    <a:pt x="7" y="138"/>
                  </a:lnTo>
                  <a:lnTo>
                    <a:pt x="73" y="146"/>
                  </a:lnTo>
                  <a:lnTo>
                    <a:pt x="208" y="151"/>
                  </a:lnTo>
                  <a:lnTo>
                    <a:pt x="413" y="147"/>
                  </a:lnTo>
                  <a:lnTo>
                    <a:pt x="548" y="141"/>
                  </a:lnTo>
                  <a:lnTo>
                    <a:pt x="829" y="130"/>
                  </a:lnTo>
                  <a:lnTo>
                    <a:pt x="1110" y="111"/>
                  </a:lnTo>
                  <a:lnTo>
                    <a:pt x="1356" y="91"/>
                  </a:lnTo>
                  <a:lnTo>
                    <a:pt x="1847" y="35"/>
                  </a:lnTo>
                  <a:lnTo>
                    <a:pt x="2091"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sz="2800" dirty="0"/>
            </a:p>
          </p:txBody>
        </p:sp>
      </p:grpSp>
    </p:spTree>
    <p:extLst>
      <p:ext uri="{BB962C8B-B14F-4D97-AF65-F5344CB8AC3E}">
        <p14:creationId xmlns:p14="http://schemas.microsoft.com/office/powerpoint/2010/main" val="15444126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inVertic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down)">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barn(inVertical)">
                                      <p:cBhvr>
                                        <p:cTn id="3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ED07F-1333-C74F-09FF-6A53F1E2EE8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2185493-A305-5A53-E3BB-737E6C39D3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7073CDA-1430-7562-213A-9C1B2F2AE8F0}"/>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دورة حياة تحليل البيانات (</a:t>
            </a:r>
            <a:r>
              <a:rPr lang="fr-FR"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Data Analysis Life Cycle</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29">
            <a:extLst>
              <a:ext uri="{FF2B5EF4-FFF2-40B4-BE49-F238E27FC236}">
                <a16:creationId xmlns:a16="http://schemas.microsoft.com/office/drawing/2014/main" id="{E7988750-FE8E-4EE6-D0F8-5D576EE355C6}"/>
              </a:ext>
            </a:extLst>
          </p:cNvPr>
          <p:cNvGrpSpPr/>
          <p:nvPr/>
        </p:nvGrpSpPr>
        <p:grpSpPr>
          <a:xfrm>
            <a:off x="9291792" y="2014288"/>
            <a:ext cx="3158562" cy="1854461"/>
            <a:chOff x="5377307" y="-475412"/>
            <a:chExt cx="2971211" cy="1744454"/>
          </a:xfrm>
        </p:grpSpPr>
        <p:sp>
          <p:nvSpPr>
            <p:cNvPr id="9" name="Freeform 56">
              <a:extLst>
                <a:ext uri="{FF2B5EF4-FFF2-40B4-BE49-F238E27FC236}">
                  <a16:creationId xmlns:a16="http://schemas.microsoft.com/office/drawing/2014/main" id="{CA5DCA44-3342-31BB-2F73-3BF39E8B585E}"/>
                </a:ext>
              </a:extLst>
            </p:cNvPr>
            <p:cNvSpPr>
              <a:spLocks/>
            </p:cNvSpPr>
            <p:nvPr/>
          </p:nvSpPr>
          <p:spPr bwMode="auto">
            <a:xfrm>
              <a:off x="6247186" y="526787"/>
              <a:ext cx="1231453" cy="742255"/>
            </a:xfrm>
            <a:custGeom>
              <a:avLst/>
              <a:gdLst>
                <a:gd name="T0" fmla="*/ 2481 w 2517"/>
                <a:gd name="T1" fmla="*/ 586 h 1517"/>
                <a:gd name="T2" fmla="*/ 2401 w 2517"/>
                <a:gd name="T3" fmla="*/ 432 h 1517"/>
                <a:gd name="T4" fmla="*/ 2283 w 2517"/>
                <a:gd name="T5" fmla="*/ 311 h 1517"/>
                <a:gd name="T6" fmla="*/ 2137 w 2517"/>
                <a:gd name="T7" fmla="*/ 220 h 1517"/>
                <a:gd name="T8" fmla="*/ 2013 w 2517"/>
                <a:gd name="T9" fmla="*/ 170 h 1517"/>
                <a:gd name="T10" fmla="*/ 1701 w 2517"/>
                <a:gd name="T11" fmla="*/ 87 h 1517"/>
                <a:gd name="T12" fmla="*/ 1271 w 2517"/>
                <a:gd name="T13" fmla="*/ 19 h 1517"/>
                <a:gd name="T14" fmla="*/ 1081 w 2517"/>
                <a:gd name="T15" fmla="*/ 3 h 1517"/>
                <a:gd name="T16" fmla="*/ 715 w 2517"/>
                <a:gd name="T17" fmla="*/ 12 h 1517"/>
                <a:gd name="T18" fmla="*/ 405 w 2517"/>
                <a:gd name="T19" fmla="*/ 84 h 1517"/>
                <a:gd name="T20" fmla="*/ 254 w 2517"/>
                <a:gd name="T21" fmla="*/ 161 h 1517"/>
                <a:gd name="T22" fmla="*/ 133 w 2517"/>
                <a:gd name="T23" fmla="*/ 271 h 1517"/>
                <a:gd name="T24" fmla="*/ 51 w 2517"/>
                <a:gd name="T25" fmla="*/ 418 h 1517"/>
                <a:gd name="T26" fmla="*/ 23 w 2517"/>
                <a:gd name="T27" fmla="*/ 556 h 1517"/>
                <a:gd name="T28" fmla="*/ 1 w 2517"/>
                <a:gd name="T29" fmla="*/ 675 h 1517"/>
                <a:gd name="T30" fmla="*/ 7 w 2517"/>
                <a:gd name="T31" fmla="*/ 838 h 1517"/>
                <a:gd name="T32" fmla="*/ 54 w 2517"/>
                <a:gd name="T33" fmla="*/ 997 h 1517"/>
                <a:gd name="T34" fmla="*/ 142 w 2517"/>
                <a:gd name="T35" fmla="*/ 1148 h 1517"/>
                <a:gd name="T36" fmla="*/ 205 w 2517"/>
                <a:gd name="T37" fmla="*/ 1219 h 1517"/>
                <a:gd name="T38" fmla="*/ 361 w 2517"/>
                <a:gd name="T39" fmla="*/ 1333 h 1517"/>
                <a:gd name="T40" fmla="*/ 585 w 2517"/>
                <a:gd name="T41" fmla="*/ 1420 h 1517"/>
                <a:gd name="T42" fmla="*/ 870 w 2517"/>
                <a:gd name="T43" fmla="*/ 1475 h 1517"/>
                <a:gd name="T44" fmla="*/ 1196 w 2517"/>
                <a:gd name="T45" fmla="*/ 1510 h 1517"/>
                <a:gd name="T46" fmla="*/ 1632 w 2517"/>
                <a:gd name="T47" fmla="*/ 1508 h 1517"/>
                <a:gd name="T48" fmla="*/ 1823 w 2517"/>
                <a:gd name="T49" fmla="*/ 1484 h 1517"/>
                <a:gd name="T50" fmla="*/ 2107 w 2517"/>
                <a:gd name="T51" fmla="*/ 1402 h 1517"/>
                <a:gd name="T52" fmla="*/ 2254 w 2517"/>
                <a:gd name="T53" fmla="*/ 1320 h 1517"/>
                <a:gd name="T54" fmla="*/ 2349 w 2517"/>
                <a:gd name="T55" fmla="*/ 1236 h 1517"/>
                <a:gd name="T56" fmla="*/ 2424 w 2517"/>
                <a:gd name="T57" fmla="*/ 1138 h 1517"/>
                <a:gd name="T58" fmla="*/ 2490 w 2517"/>
                <a:gd name="T59" fmla="*/ 992 h 1517"/>
                <a:gd name="T60" fmla="*/ 2517 w 2517"/>
                <a:gd name="T61" fmla="*/ 832 h 1517"/>
                <a:gd name="T62" fmla="*/ 2504 w 2517"/>
                <a:gd name="T63" fmla="*/ 671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7" h="1517">
                  <a:moveTo>
                    <a:pt x="2494" y="631"/>
                  </a:moveTo>
                  <a:lnTo>
                    <a:pt x="2481" y="586"/>
                  </a:lnTo>
                  <a:lnTo>
                    <a:pt x="2445" y="505"/>
                  </a:lnTo>
                  <a:lnTo>
                    <a:pt x="2401" y="432"/>
                  </a:lnTo>
                  <a:lnTo>
                    <a:pt x="2346" y="369"/>
                  </a:lnTo>
                  <a:lnTo>
                    <a:pt x="2283" y="311"/>
                  </a:lnTo>
                  <a:lnTo>
                    <a:pt x="2214" y="262"/>
                  </a:lnTo>
                  <a:lnTo>
                    <a:pt x="2137" y="220"/>
                  </a:lnTo>
                  <a:lnTo>
                    <a:pt x="2057" y="184"/>
                  </a:lnTo>
                  <a:lnTo>
                    <a:pt x="2013" y="170"/>
                  </a:lnTo>
                  <a:lnTo>
                    <a:pt x="1911" y="138"/>
                  </a:lnTo>
                  <a:lnTo>
                    <a:pt x="1701" y="87"/>
                  </a:lnTo>
                  <a:lnTo>
                    <a:pt x="1487" y="48"/>
                  </a:lnTo>
                  <a:lnTo>
                    <a:pt x="1271" y="19"/>
                  </a:lnTo>
                  <a:lnTo>
                    <a:pt x="1164" y="9"/>
                  </a:lnTo>
                  <a:lnTo>
                    <a:pt x="1081" y="3"/>
                  </a:lnTo>
                  <a:lnTo>
                    <a:pt x="901" y="0"/>
                  </a:lnTo>
                  <a:lnTo>
                    <a:pt x="715" y="12"/>
                  </a:lnTo>
                  <a:lnTo>
                    <a:pt x="534" y="43"/>
                  </a:lnTo>
                  <a:lnTo>
                    <a:pt x="405" y="84"/>
                  </a:lnTo>
                  <a:lnTo>
                    <a:pt x="326" y="118"/>
                  </a:lnTo>
                  <a:lnTo>
                    <a:pt x="254" y="161"/>
                  </a:lnTo>
                  <a:lnTo>
                    <a:pt x="190" y="212"/>
                  </a:lnTo>
                  <a:lnTo>
                    <a:pt x="133" y="271"/>
                  </a:lnTo>
                  <a:lnTo>
                    <a:pt x="86" y="340"/>
                  </a:lnTo>
                  <a:lnTo>
                    <a:pt x="51" y="418"/>
                  </a:lnTo>
                  <a:lnTo>
                    <a:pt x="28" y="507"/>
                  </a:lnTo>
                  <a:lnTo>
                    <a:pt x="23" y="556"/>
                  </a:lnTo>
                  <a:lnTo>
                    <a:pt x="13" y="595"/>
                  </a:lnTo>
                  <a:lnTo>
                    <a:pt x="1" y="675"/>
                  </a:lnTo>
                  <a:lnTo>
                    <a:pt x="0" y="756"/>
                  </a:lnTo>
                  <a:lnTo>
                    <a:pt x="7" y="838"/>
                  </a:lnTo>
                  <a:lnTo>
                    <a:pt x="25" y="918"/>
                  </a:lnTo>
                  <a:lnTo>
                    <a:pt x="54" y="997"/>
                  </a:lnTo>
                  <a:lnTo>
                    <a:pt x="93" y="1075"/>
                  </a:lnTo>
                  <a:lnTo>
                    <a:pt x="142" y="1148"/>
                  </a:lnTo>
                  <a:lnTo>
                    <a:pt x="172" y="1183"/>
                  </a:lnTo>
                  <a:lnTo>
                    <a:pt x="205" y="1219"/>
                  </a:lnTo>
                  <a:lnTo>
                    <a:pt x="280" y="1281"/>
                  </a:lnTo>
                  <a:lnTo>
                    <a:pt x="361" y="1333"/>
                  </a:lnTo>
                  <a:lnTo>
                    <a:pt x="449" y="1373"/>
                  </a:lnTo>
                  <a:lnTo>
                    <a:pt x="585" y="1420"/>
                  </a:lnTo>
                  <a:lnTo>
                    <a:pt x="775" y="1462"/>
                  </a:lnTo>
                  <a:lnTo>
                    <a:pt x="870" y="1475"/>
                  </a:lnTo>
                  <a:lnTo>
                    <a:pt x="978" y="1491"/>
                  </a:lnTo>
                  <a:lnTo>
                    <a:pt x="1196" y="1510"/>
                  </a:lnTo>
                  <a:lnTo>
                    <a:pt x="1413" y="1517"/>
                  </a:lnTo>
                  <a:lnTo>
                    <a:pt x="1632" y="1508"/>
                  </a:lnTo>
                  <a:lnTo>
                    <a:pt x="1740" y="1495"/>
                  </a:lnTo>
                  <a:lnTo>
                    <a:pt x="1823" y="1484"/>
                  </a:lnTo>
                  <a:lnTo>
                    <a:pt x="1988" y="1446"/>
                  </a:lnTo>
                  <a:lnTo>
                    <a:pt x="2107" y="1402"/>
                  </a:lnTo>
                  <a:lnTo>
                    <a:pt x="2182" y="1364"/>
                  </a:lnTo>
                  <a:lnTo>
                    <a:pt x="2254" y="1320"/>
                  </a:lnTo>
                  <a:lnTo>
                    <a:pt x="2319" y="1266"/>
                  </a:lnTo>
                  <a:lnTo>
                    <a:pt x="2349" y="1236"/>
                  </a:lnTo>
                  <a:lnTo>
                    <a:pt x="2376" y="1206"/>
                  </a:lnTo>
                  <a:lnTo>
                    <a:pt x="2424" y="1138"/>
                  </a:lnTo>
                  <a:lnTo>
                    <a:pt x="2463" y="1068"/>
                  </a:lnTo>
                  <a:lnTo>
                    <a:pt x="2490" y="992"/>
                  </a:lnTo>
                  <a:lnTo>
                    <a:pt x="2509" y="913"/>
                  </a:lnTo>
                  <a:lnTo>
                    <a:pt x="2517" y="832"/>
                  </a:lnTo>
                  <a:lnTo>
                    <a:pt x="2516" y="751"/>
                  </a:lnTo>
                  <a:lnTo>
                    <a:pt x="2504" y="671"/>
                  </a:lnTo>
                  <a:lnTo>
                    <a:pt x="2494" y="631"/>
                  </a:lnTo>
                  <a:close/>
                </a:path>
              </a:pathLst>
            </a:custGeom>
            <a:solidFill>
              <a:srgbClr val="168489"/>
            </a:solidFill>
            <a:ln>
              <a:noFill/>
            </a:ln>
          </p:spPr>
          <p:txBody>
            <a:bodyPr vert="horz" wrap="square" lIns="91440" tIns="45720" rIns="91440" bIns="45720" numCol="1" anchor="ctr" anchorCtr="0" compatLnSpc="1">
              <a:prstTxWarp prst="textNoShape">
                <a:avLst/>
              </a:prstTxWarp>
            </a:bodyPr>
            <a:lstStyle/>
            <a:p>
              <a:pPr algn="ctr">
                <a:lnSpc>
                  <a:spcPct val="115000"/>
                </a:lnSpc>
                <a:buNone/>
              </a:pPr>
              <a:r>
                <a:rPr lang="en-US" sz="3200" b="1" kern="1200" cap="all" dirty="0">
                  <a:solidFill>
                    <a:srgbClr val="FFFFFF"/>
                  </a:solidFill>
                  <a:effectLst/>
                  <a:latin typeface="Calibri" panose="020F0502020204030204" pitchFamily="34" charset="0"/>
                  <a:ea typeface="Calibri" panose="020F0502020204030204" pitchFamily="34" charset="0"/>
                  <a:cs typeface="Arial" panose="020B0604020202020204" pitchFamily="34" charset="0"/>
                </a:rPr>
                <a:t>01</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TextBox 22">
              <a:extLst>
                <a:ext uri="{FF2B5EF4-FFF2-40B4-BE49-F238E27FC236}">
                  <a16:creationId xmlns:a16="http://schemas.microsoft.com/office/drawing/2014/main" id="{0DFE450B-8A39-3B1B-103D-BD45E598E01E}"/>
                </a:ext>
              </a:extLst>
            </p:cNvPr>
            <p:cNvSpPr txBox="1"/>
            <p:nvPr/>
          </p:nvSpPr>
          <p:spPr>
            <a:xfrm>
              <a:off x="5377307" y="-475412"/>
              <a:ext cx="2971211" cy="1097772"/>
            </a:xfrm>
            <a:prstGeom prst="rect">
              <a:avLst/>
            </a:prstGeom>
            <a:noFill/>
          </p:spPr>
          <p:txBody>
            <a:bodyPr wrap="square" lIns="0" rIns="0" rtlCol="0" anchor="ctr">
              <a:noAutofit/>
            </a:bodyPr>
            <a:lstStyle/>
            <a:p>
              <a:pPr algn="ctr">
                <a:lnSpc>
                  <a:spcPct val="115000"/>
                </a:lnSpc>
                <a:buNone/>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المشكلة أو السؤال</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 name="TextBox 2">
            <a:extLst>
              <a:ext uri="{FF2B5EF4-FFF2-40B4-BE49-F238E27FC236}">
                <a16:creationId xmlns:a16="http://schemas.microsoft.com/office/drawing/2014/main" id="{8768174B-84F5-0912-322F-62511234C7FD}"/>
              </a:ext>
            </a:extLst>
          </p:cNvPr>
          <p:cNvSpPr txBox="1"/>
          <p:nvPr/>
        </p:nvSpPr>
        <p:spPr>
          <a:xfrm>
            <a:off x="0" y="1439196"/>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الهدف: </a:t>
            </a:r>
            <a:r>
              <a:rPr lang="ar-SA" dirty="0">
                <a:solidFill>
                  <a:schemeClr val="tx1"/>
                </a:solidFill>
              </a:rPr>
              <a:t>فهم المشكلة بوضوح وتحديد الأهداف. </a:t>
            </a:r>
            <a:endParaRPr lang="en-US" dirty="0">
              <a:solidFill>
                <a:schemeClr val="tx1"/>
              </a:solidFill>
            </a:endParaRPr>
          </a:p>
        </p:txBody>
      </p:sp>
      <p:sp>
        <p:nvSpPr>
          <p:cNvPr id="5" name="TextBox 2">
            <a:extLst>
              <a:ext uri="{FF2B5EF4-FFF2-40B4-BE49-F238E27FC236}">
                <a16:creationId xmlns:a16="http://schemas.microsoft.com/office/drawing/2014/main" id="{D651551C-9CA9-344C-A914-1367A39EFF0C}"/>
              </a:ext>
            </a:extLst>
          </p:cNvPr>
          <p:cNvSpPr txBox="1"/>
          <p:nvPr/>
        </p:nvSpPr>
        <p:spPr>
          <a:xfrm>
            <a:off x="0" y="2360336"/>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الأنشطة:</a:t>
            </a:r>
            <a:endParaRPr lang="en-US" b="1" dirty="0">
              <a:solidFill>
                <a:srgbClr val="168489"/>
              </a:solidFill>
            </a:endParaRPr>
          </a:p>
        </p:txBody>
      </p:sp>
      <p:sp>
        <p:nvSpPr>
          <p:cNvPr id="6" name="TextBox 2">
            <a:extLst>
              <a:ext uri="{FF2B5EF4-FFF2-40B4-BE49-F238E27FC236}">
                <a16:creationId xmlns:a16="http://schemas.microsoft.com/office/drawing/2014/main" id="{1D3A8935-B2AE-4206-FAF8-C8504F7795E0}"/>
              </a:ext>
            </a:extLst>
          </p:cNvPr>
          <p:cNvSpPr txBox="1"/>
          <p:nvPr/>
        </p:nvSpPr>
        <p:spPr>
          <a:xfrm>
            <a:off x="0" y="3095902"/>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طرح الأسئلة الصحيحة: "ما الذي نريد معرفته؟"</a:t>
            </a:r>
            <a:endParaRPr lang="en-US" dirty="0">
              <a:solidFill>
                <a:schemeClr val="tx1"/>
              </a:solidFill>
            </a:endParaRPr>
          </a:p>
        </p:txBody>
      </p:sp>
      <p:sp>
        <p:nvSpPr>
          <p:cNvPr id="11" name="TextBox 2">
            <a:extLst>
              <a:ext uri="{FF2B5EF4-FFF2-40B4-BE49-F238E27FC236}">
                <a16:creationId xmlns:a16="http://schemas.microsoft.com/office/drawing/2014/main" id="{C5777C39-0ADC-8A0A-AD1E-E5EF0D468C64}"/>
              </a:ext>
            </a:extLst>
          </p:cNvPr>
          <p:cNvSpPr txBox="1"/>
          <p:nvPr/>
        </p:nvSpPr>
        <p:spPr>
          <a:xfrm>
            <a:off x="0" y="3831468"/>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تحديد معايير النجاح.</a:t>
            </a:r>
            <a:endParaRPr lang="en-US" dirty="0">
              <a:solidFill>
                <a:schemeClr val="tx1"/>
              </a:solidFill>
            </a:endParaRPr>
          </a:p>
        </p:txBody>
      </p:sp>
      <p:sp>
        <p:nvSpPr>
          <p:cNvPr id="12" name="TextBox 2">
            <a:extLst>
              <a:ext uri="{FF2B5EF4-FFF2-40B4-BE49-F238E27FC236}">
                <a16:creationId xmlns:a16="http://schemas.microsoft.com/office/drawing/2014/main" id="{F3EC4EFE-3FC7-7CF7-F2D7-CC17935C54C4}"/>
              </a:ext>
            </a:extLst>
          </p:cNvPr>
          <p:cNvSpPr txBox="1"/>
          <p:nvPr/>
        </p:nvSpPr>
        <p:spPr>
          <a:xfrm>
            <a:off x="0" y="4567034"/>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فهم السياق التجاري أو العلمي.</a:t>
            </a:r>
            <a:endParaRPr lang="en-US" dirty="0">
              <a:solidFill>
                <a:schemeClr val="tx1"/>
              </a:solidFill>
            </a:endParaRPr>
          </a:p>
        </p:txBody>
      </p:sp>
      <p:sp>
        <p:nvSpPr>
          <p:cNvPr id="13" name="TextBox 2">
            <a:extLst>
              <a:ext uri="{FF2B5EF4-FFF2-40B4-BE49-F238E27FC236}">
                <a16:creationId xmlns:a16="http://schemas.microsoft.com/office/drawing/2014/main" id="{F3F41C53-322D-64AE-01AF-D9FA084014E9}"/>
              </a:ext>
            </a:extLst>
          </p:cNvPr>
          <p:cNvSpPr txBox="1"/>
          <p:nvPr/>
        </p:nvSpPr>
        <p:spPr>
          <a:xfrm>
            <a:off x="0" y="5302600"/>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مثال: </a:t>
            </a:r>
            <a:r>
              <a:rPr lang="ar-SA" dirty="0">
                <a:solidFill>
                  <a:schemeClr val="tx1"/>
                </a:solidFill>
              </a:rPr>
              <a:t>شركة تجزئة تريد معرفة "لماذا انخفضت مبيعات منتج معيّن بنسبة 20% في الربع الأخير؟"</a:t>
            </a:r>
            <a:endParaRPr lang="en-US" dirty="0">
              <a:solidFill>
                <a:schemeClr val="tx1"/>
              </a:solidFill>
            </a:endParaRPr>
          </a:p>
        </p:txBody>
      </p:sp>
    </p:spTree>
    <p:extLst>
      <p:ext uri="{BB962C8B-B14F-4D97-AF65-F5344CB8AC3E}">
        <p14:creationId xmlns:p14="http://schemas.microsoft.com/office/powerpoint/2010/main" val="40135536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2884A-67BB-DBF8-3755-0231196B716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7E8AB4A-7BD0-74B6-AA2F-58E253BFDCB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هدف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7E7E8E8B-116A-7631-E49E-6CC4E43E8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84495243-B462-705F-AEB8-7AF2FC3FF129}"/>
              </a:ext>
            </a:extLst>
          </p:cNvPr>
          <p:cNvSpPr txBox="1"/>
          <p:nvPr/>
        </p:nvSpPr>
        <p:spPr>
          <a:xfrm>
            <a:off x="5631399" y="2122720"/>
            <a:ext cx="5958214" cy="3431709"/>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تزويد المشاركين بالمعارف والمهارات الأساسية لتحليل البيانات باستخدام تقنيات وأدوات الذكاء الاصطناعي الحديثة، وتمكينهم من تطبيقها عمليًا على مجموعات بيانات حقيقية لفهم الأنماط واستخلاص النتائج ودعم اتخاذ القرار.</a:t>
            </a:r>
            <a:endParaRPr lang="en-US" dirty="0"/>
          </a:p>
        </p:txBody>
      </p:sp>
      <p:pic>
        <p:nvPicPr>
          <p:cNvPr id="6" name="Picture 5">
            <a:extLst>
              <a:ext uri="{FF2B5EF4-FFF2-40B4-BE49-F238E27FC236}">
                <a16:creationId xmlns:a16="http://schemas.microsoft.com/office/drawing/2014/main" id="{0A479622-A6C4-ADA1-55C6-516D31630E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139" y="1638300"/>
            <a:ext cx="4400550" cy="4400550"/>
          </a:xfrm>
          <a:prstGeom prst="rect">
            <a:avLst/>
          </a:prstGeom>
        </p:spPr>
      </p:pic>
    </p:spTree>
    <p:extLst>
      <p:ext uri="{BB962C8B-B14F-4D97-AF65-F5344CB8AC3E}">
        <p14:creationId xmlns:p14="http://schemas.microsoft.com/office/powerpoint/2010/main" val="8218250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525E1-7AC7-0719-DAB9-2E9F725C8D5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B9AFCBD-42C5-8600-2C95-16D7496C2E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D8DAA80-9C62-CDD6-BB9E-454B712D055B}"/>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دورة حياة تحليل البيانات (</a:t>
            </a:r>
            <a:r>
              <a:rPr lang="fr-FR"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Data Analysis Life Cycle</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2">
            <a:extLst>
              <a:ext uri="{FF2B5EF4-FFF2-40B4-BE49-F238E27FC236}">
                <a16:creationId xmlns:a16="http://schemas.microsoft.com/office/drawing/2014/main" id="{E3C2D1AD-BBDD-6443-46D4-A385654DBEC5}"/>
              </a:ext>
            </a:extLst>
          </p:cNvPr>
          <p:cNvSpPr txBox="1"/>
          <p:nvPr/>
        </p:nvSpPr>
        <p:spPr>
          <a:xfrm>
            <a:off x="0" y="829596"/>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الهدف: </a:t>
            </a:r>
            <a:r>
              <a:rPr lang="ar-SA" dirty="0">
                <a:solidFill>
                  <a:schemeClr val="tx1"/>
                </a:solidFill>
              </a:rPr>
              <a:t>الحصول على البيانات المناسبة من المصادر الصحيحة. </a:t>
            </a:r>
            <a:endParaRPr lang="en-US" dirty="0">
              <a:solidFill>
                <a:schemeClr val="tx1"/>
              </a:solidFill>
            </a:endParaRPr>
          </a:p>
        </p:txBody>
      </p:sp>
      <p:sp>
        <p:nvSpPr>
          <p:cNvPr id="5" name="TextBox 2">
            <a:extLst>
              <a:ext uri="{FF2B5EF4-FFF2-40B4-BE49-F238E27FC236}">
                <a16:creationId xmlns:a16="http://schemas.microsoft.com/office/drawing/2014/main" id="{D8ECCB24-67AA-5CAF-1A32-62B9F8810C21}"/>
              </a:ext>
            </a:extLst>
          </p:cNvPr>
          <p:cNvSpPr txBox="1"/>
          <p:nvPr/>
        </p:nvSpPr>
        <p:spPr>
          <a:xfrm>
            <a:off x="15712" y="1615008"/>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مصادر البيانات:</a:t>
            </a:r>
            <a:endParaRPr lang="en-US" b="1" dirty="0">
              <a:solidFill>
                <a:srgbClr val="168489"/>
              </a:solidFill>
            </a:endParaRPr>
          </a:p>
        </p:txBody>
      </p:sp>
      <p:sp>
        <p:nvSpPr>
          <p:cNvPr id="6" name="TextBox 2">
            <a:extLst>
              <a:ext uri="{FF2B5EF4-FFF2-40B4-BE49-F238E27FC236}">
                <a16:creationId xmlns:a16="http://schemas.microsoft.com/office/drawing/2014/main" id="{621579B3-D93F-E195-A917-C911FD516B2C}"/>
              </a:ext>
            </a:extLst>
          </p:cNvPr>
          <p:cNvSpPr txBox="1"/>
          <p:nvPr/>
        </p:nvSpPr>
        <p:spPr>
          <a:xfrm>
            <a:off x="15712" y="2350574"/>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بيانات داخليّة: قواعد بيانات الشركة، أنظمة </a:t>
            </a:r>
            <a:r>
              <a:rPr lang="fr-FR" dirty="0">
                <a:solidFill>
                  <a:schemeClr val="tx1"/>
                </a:solidFill>
              </a:rPr>
              <a:t>CRM، </a:t>
            </a:r>
            <a:r>
              <a:rPr lang="ar-SA" dirty="0">
                <a:solidFill>
                  <a:schemeClr val="tx1"/>
                </a:solidFill>
              </a:rPr>
              <a:t>سجلّات المبيعات.</a:t>
            </a:r>
            <a:endParaRPr lang="en-US" dirty="0">
              <a:solidFill>
                <a:schemeClr val="tx1"/>
              </a:solidFill>
            </a:endParaRPr>
          </a:p>
        </p:txBody>
      </p:sp>
      <p:sp>
        <p:nvSpPr>
          <p:cNvPr id="11" name="TextBox 2">
            <a:extLst>
              <a:ext uri="{FF2B5EF4-FFF2-40B4-BE49-F238E27FC236}">
                <a16:creationId xmlns:a16="http://schemas.microsoft.com/office/drawing/2014/main" id="{B558CD35-9787-BF68-22B7-81E9B583B86A}"/>
              </a:ext>
            </a:extLst>
          </p:cNvPr>
          <p:cNvSpPr txBox="1"/>
          <p:nvPr/>
        </p:nvSpPr>
        <p:spPr>
          <a:xfrm>
            <a:off x="15712" y="3086140"/>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بيانات خارجيّة: بيانات عامّة، بيانات من موفّري طرف ثالث، وسائل التواصل الاجتماعي.</a:t>
            </a:r>
            <a:endParaRPr lang="en-US" dirty="0">
              <a:solidFill>
                <a:schemeClr val="tx1"/>
              </a:solidFill>
            </a:endParaRPr>
          </a:p>
        </p:txBody>
      </p:sp>
      <p:sp>
        <p:nvSpPr>
          <p:cNvPr id="12" name="TextBox 2">
            <a:extLst>
              <a:ext uri="{FF2B5EF4-FFF2-40B4-BE49-F238E27FC236}">
                <a16:creationId xmlns:a16="http://schemas.microsoft.com/office/drawing/2014/main" id="{02514409-5627-691B-D315-2AE7EAB1480A}"/>
              </a:ext>
            </a:extLst>
          </p:cNvPr>
          <p:cNvSpPr txBox="1"/>
          <p:nvPr/>
        </p:nvSpPr>
        <p:spPr>
          <a:xfrm>
            <a:off x="15712" y="3821706"/>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أنواع البيانات</a:t>
            </a:r>
            <a:r>
              <a:rPr lang="ar-AE" b="1" dirty="0">
                <a:solidFill>
                  <a:srgbClr val="168489"/>
                </a:solidFill>
              </a:rPr>
              <a:t>:</a:t>
            </a:r>
            <a:endParaRPr lang="en-US" b="1" dirty="0">
              <a:solidFill>
                <a:srgbClr val="168489"/>
              </a:solidFill>
            </a:endParaRPr>
          </a:p>
        </p:txBody>
      </p:sp>
      <p:sp>
        <p:nvSpPr>
          <p:cNvPr id="13" name="TextBox 2">
            <a:extLst>
              <a:ext uri="{FF2B5EF4-FFF2-40B4-BE49-F238E27FC236}">
                <a16:creationId xmlns:a16="http://schemas.microsoft.com/office/drawing/2014/main" id="{A299F3C7-0938-6A8D-82A1-D279DEE3E677}"/>
              </a:ext>
            </a:extLst>
          </p:cNvPr>
          <p:cNvSpPr txBox="1"/>
          <p:nvPr/>
        </p:nvSpPr>
        <p:spPr>
          <a:xfrm>
            <a:off x="15712" y="4557272"/>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بيانات منظّمة (</a:t>
            </a:r>
            <a:r>
              <a:rPr lang="fr-FR" b="1" dirty="0">
                <a:solidFill>
                  <a:srgbClr val="168489"/>
                </a:solidFill>
              </a:rPr>
              <a:t>Structured</a:t>
            </a:r>
            <a:r>
              <a:rPr lang="ar-AE" b="1" dirty="0">
                <a:solidFill>
                  <a:srgbClr val="168489"/>
                </a:solidFill>
              </a:rPr>
              <a:t>)</a:t>
            </a:r>
            <a:r>
              <a:rPr lang="fr-FR" b="1" dirty="0">
                <a:solidFill>
                  <a:srgbClr val="168489"/>
                </a:solidFill>
              </a:rPr>
              <a:t> </a:t>
            </a:r>
            <a:r>
              <a:rPr lang="ar-SA" b="1" dirty="0">
                <a:solidFill>
                  <a:srgbClr val="168489"/>
                </a:solidFill>
              </a:rPr>
              <a:t>جداول، قواعد بيانات.</a:t>
            </a:r>
            <a:endParaRPr lang="en-US" dirty="0">
              <a:solidFill>
                <a:schemeClr val="tx1"/>
              </a:solidFill>
            </a:endParaRPr>
          </a:p>
        </p:txBody>
      </p:sp>
      <p:grpSp>
        <p:nvGrpSpPr>
          <p:cNvPr id="8" name="Group 30">
            <a:extLst>
              <a:ext uri="{FF2B5EF4-FFF2-40B4-BE49-F238E27FC236}">
                <a16:creationId xmlns:a16="http://schemas.microsoft.com/office/drawing/2014/main" id="{4D0C7F3F-2348-DFD7-E421-2BE1D505FB63}"/>
              </a:ext>
            </a:extLst>
          </p:cNvPr>
          <p:cNvGrpSpPr/>
          <p:nvPr/>
        </p:nvGrpSpPr>
        <p:grpSpPr>
          <a:xfrm>
            <a:off x="9043968" y="1835114"/>
            <a:ext cx="3388700" cy="2157158"/>
            <a:chOff x="3057067" y="-770169"/>
            <a:chExt cx="3187694" cy="2029200"/>
          </a:xfrm>
        </p:grpSpPr>
        <p:sp>
          <p:nvSpPr>
            <p:cNvPr id="15" name="Freeform 128">
              <a:extLst>
                <a:ext uri="{FF2B5EF4-FFF2-40B4-BE49-F238E27FC236}">
                  <a16:creationId xmlns:a16="http://schemas.microsoft.com/office/drawing/2014/main" id="{6D12214D-4C49-F27B-96C5-A9F5BA360857}"/>
                </a:ext>
              </a:extLst>
            </p:cNvPr>
            <p:cNvSpPr>
              <a:spLocks/>
            </p:cNvSpPr>
            <p:nvPr/>
          </p:nvSpPr>
          <p:spPr bwMode="auto">
            <a:xfrm>
              <a:off x="3950842" y="488903"/>
              <a:ext cx="1414923" cy="770128"/>
            </a:xfrm>
            <a:custGeom>
              <a:avLst/>
              <a:gdLst>
                <a:gd name="T0" fmla="*/ 2875 w 2892"/>
                <a:gd name="T1" fmla="*/ 710 h 1574"/>
                <a:gd name="T2" fmla="*/ 2812 w 2892"/>
                <a:gd name="T3" fmla="*/ 552 h 1574"/>
                <a:gd name="T4" fmla="*/ 2710 w 2892"/>
                <a:gd name="T5" fmla="*/ 417 h 1574"/>
                <a:gd name="T6" fmla="*/ 2579 w 2892"/>
                <a:gd name="T7" fmla="*/ 305 h 1574"/>
                <a:gd name="T8" fmla="*/ 2469 w 2892"/>
                <a:gd name="T9" fmla="*/ 237 h 1574"/>
                <a:gd name="T10" fmla="*/ 2200 w 2892"/>
                <a:gd name="T11" fmla="*/ 119 h 1574"/>
                <a:gd name="T12" fmla="*/ 1814 w 2892"/>
                <a:gd name="T13" fmla="*/ 27 h 1574"/>
                <a:gd name="T14" fmla="*/ 1417 w 2892"/>
                <a:gd name="T15" fmla="*/ 0 h 1574"/>
                <a:gd name="T16" fmla="*/ 1024 w 2892"/>
                <a:gd name="T17" fmla="*/ 34 h 1574"/>
                <a:gd name="T18" fmla="*/ 830 w 2892"/>
                <a:gd name="T19" fmla="*/ 71 h 1574"/>
                <a:gd name="T20" fmla="*/ 477 w 2892"/>
                <a:gd name="T21" fmla="*/ 188 h 1574"/>
                <a:gd name="T22" fmla="*/ 296 w 2892"/>
                <a:gd name="T23" fmla="*/ 294 h 1574"/>
                <a:gd name="T24" fmla="*/ 182 w 2892"/>
                <a:gd name="T25" fmla="*/ 399 h 1574"/>
                <a:gd name="T26" fmla="*/ 111 w 2892"/>
                <a:gd name="T27" fmla="*/ 496 h 1574"/>
                <a:gd name="T28" fmla="*/ 42 w 2892"/>
                <a:gd name="T29" fmla="*/ 644 h 1574"/>
                <a:gd name="T30" fmla="*/ 8 w 2892"/>
                <a:gd name="T31" fmla="*/ 804 h 1574"/>
                <a:gd name="T32" fmla="*/ 18 w 2892"/>
                <a:gd name="T33" fmla="*/ 963 h 1574"/>
                <a:gd name="T34" fmla="*/ 15 w 2892"/>
                <a:gd name="T35" fmla="*/ 1015 h 1574"/>
                <a:gd name="T36" fmla="*/ 0 w 2892"/>
                <a:gd name="T37" fmla="*/ 1077 h 1574"/>
                <a:gd name="T38" fmla="*/ 26 w 2892"/>
                <a:gd name="T39" fmla="*/ 1188 h 1574"/>
                <a:gd name="T40" fmla="*/ 107 w 2892"/>
                <a:gd name="T41" fmla="*/ 1300 h 1574"/>
                <a:gd name="T42" fmla="*/ 224 w 2892"/>
                <a:gd name="T43" fmla="*/ 1381 h 1574"/>
                <a:gd name="T44" fmla="*/ 396 w 2892"/>
                <a:gd name="T45" fmla="*/ 1445 h 1574"/>
                <a:gd name="T46" fmla="*/ 697 w 2892"/>
                <a:gd name="T47" fmla="*/ 1515 h 1574"/>
                <a:gd name="T48" fmla="*/ 1105 w 2892"/>
                <a:gd name="T49" fmla="*/ 1565 h 1574"/>
                <a:gd name="T50" fmla="*/ 1313 w 2892"/>
                <a:gd name="T51" fmla="*/ 1574 h 1574"/>
                <a:gd name="T52" fmla="*/ 1734 w 2892"/>
                <a:gd name="T53" fmla="*/ 1555 h 1574"/>
                <a:gd name="T54" fmla="*/ 2047 w 2892"/>
                <a:gd name="T55" fmla="*/ 1510 h 1574"/>
                <a:gd name="T56" fmla="*/ 2292 w 2892"/>
                <a:gd name="T57" fmla="*/ 1457 h 1574"/>
                <a:gd name="T58" fmla="*/ 2561 w 2892"/>
                <a:gd name="T59" fmla="*/ 1349 h 1574"/>
                <a:gd name="T60" fmla="*/ 2666 w 2892"/>
                <a:gd name="T61" fmla="*/ 1280 h 1574"/>
                <a:gd name="T62" fmla="*/ 2751 w 2892"/>
                <a:gd name="T63" fmla="*/ 1204 h 1574"/>
                <a:gd name="T64" fmla="*/ 2836 w 2892"/>
                <a:gd name="T65" fmla="*/ 1081 h 1574"/>
                <a:gd name="T66" fmla="*/ 2884 w 2892"/>
                <a:gd name="T67" fmla="*/ 943 h 1574"/>
                <a:gd name="T68" fmla="*/ 2891 w 2892"/>
                <a:gd name="T69" fmla="*/ 792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92" h="1574">
                  <a:moveTo>
                    <a:pt x="2885" y="753"/>
                  </a:moveTo>
                  <a:lnTo>
                    <a:pt x="2875" y="710"/>
                  </a:lnTo>
                  <a:lnTo>
                    <a:pt x="2849" y="628"/>
                  </a:lnTo>
                  <a:lnTo>
                    <a:pt x="2812" y="552"/>
                  </a:lnTo>
                  <a:lnTo>
                    <a:pt x="2764" y="482"/>
                  </a:lnTo>
                  <a:lnTo>
                    <a:pt x="2710" y="417"/>
                  </a:lnTo>
                  <a:lnTo>
                    <a:pt x="2648" y="356"/>
                  </a:lnTo>
                  <a:lnTo>
                    <a:pt x="2579" y="305"/>
                  </a:lnTo>
                  <a:lnTo>
                    <a:pt x="2507" y="257"/>
                  </a:lnTo>
                  <a:lnTo>
                    <a:pt x="2469" y="237"/>
                  </a:lnTo>
                  <a:lnTo>
                    <a:pt x="2383" y="192"/>
                  </a:lnTo>
                  <a:lnTo>
                    <a:pt x="2200" y="119"/>
                  </a:lnTo>
                  <a:lnTo>
                    <a:pt x="2010" y="64"/>
                  </a:lnTo>
                  <a:lnTo>
                    <a:pt x="1814" y="27"/>
                  </a:lnTo>
                  <a:lnTo>
                    <a:pt x="1616" y="5"/>
                  </a:lnTo>
                  <a:lnTo>
                    <a:pt x="1417" y="0"/>
                  </a:lnTo>
                  <a:lnTo>
                    <a:pt x="1218" y="10"/>
                  </a:lnTo>
                  <a:lnTo>
                    <a:pt x="1024" y="34"/>
                  </a:lnTo>
                  <a:lnTo>
                    <a:pt x="929" y="51"/>
                  </a:lnTo>
                  <a:lnTo>
                    <a:pt x="830" y="71"/>
                  </a:lnTo>
                  <a:lnTo>
                    <a:pt x="625" y="129"/>
                  </a:lnTo>
                  <a:lnTo>
                    <a:pt x="477" y="188"/>
                  </a:lnTo>
                  <a:lnTo>
                    <a:pt x="383" y="237"/>
                  </a:lnTo>
                  <a:lnTo>
                    <a:pt x="296" y="294"/>
                  </a:lnTo>
                  <a:lnTo>
                    <a:pt x="216" y="362"/>
                  </a:lnTo>
                  <a:lnTo>
                    <a:pt x="182" y="399"/>
                  </a:lnTo>
                  <a:lnTo>
                    <a:pt x="156" y="430"/>
                  </a:lnTo>
                  <a:lnTo>
                    <a:pt x="111" y="496"/>
                  </a:lnTo>
                  <a:lnTo>
                    <a:pt x="72" y="568"/>
                  </a:lnTo>
                  <a:lnTo>
                    <a:pt x="42" y="644"/>
                  </a:lnTo>
                  <a:lnTo>
                    <a:pt x="19" y="723"/>
                  </a:lnTo>
                  <a:lnTo>
                    <a:pt x="8" y="804"/>
                  </a:lnTo>
                  <a:lnTo>
                    <a:pt x="6" y="884"/>
                  </a:lnTo>
                  <a:lnTo>
                    <a:pt x="18" y="963"/>
                  </a:lnTo>
                  <a:lnTo>
                    <a:pt x="28" y="1001"/>
                  </a:lnTo>
                  <a:lnTo>
                    <a:pt x="15" y="1015"/>
                  </a:lnTo>
                  <a:lnTo>
                    <a:pt x="0" y="1053"/>
                  </a:lnTo>
                  <a:lnTo>
                    <a:pt x="0" y="1077"/>
                  </a:lnTo>
                  <a:lnTo>
                    <a:pt x="5" y="1117"/>
                  </a:lnTo>
                  <a:lnTo>
                    <a:pt x="26" y="1188"/>
                  </a:lnTo>
                  <a:lnTo>
                    <a:pt x="61" y="1248"/>
                  </a:lnTo>
                  <a:lnTo>
                    <a:pt x="107" y="1300"/>
                  </a:lnTo>
                  <a:lnTo>
                    <a:pt x="162" y="1345"/>
                  </a:lnTo>
                  <a:lnTo>
                    <a:pt x="224" y="1381"/>
                  </a:lnTo>
                  <a:lnTo>
                    <a:pt x="326" y="1424"/>
                  </a:lnTo>
                  <a:lnTo>
                    <a:pt x="396" y="1445"/>
                  </a:lnTo>
                  <a:lnTo>
                    <a:pt x="496" y="1471"/>
                  </a:lnTo>
                  <a:lnTo>
                    <a:pt x="697" y="1515"/>
                  </a:lnTo>
                  <a:lnTo>
                    <a:pt x="900" y="1545"/>
                  </a:lnTo>
                  <a:lnTo>
                    <a:pt x="1105" y="1565"/>
                  </a:lnTo>
                  <a:lnTo>
                    <a:pt x="1207" y="1571"/>
                  </a:lnTo>
                  <a:lnTo>
                    <a:pt x="1313" y="1574"/>
                  </a:lnTo>
                  <a:lnTo>
                    <a:pt x="1523" y="1571"/>
                  </a:lnTo>
                  <a:lnTo>
                    <a:pt x="1734" y="1555"/>
                  </a:lnTo>
                  <a:lnTo>
                    <a:pt x="1944" y="1529"/>
                  </a:lnTo>
                  <a:lnTo>
                    <a:pt x="2047" y="1510"/>
                  </a:lnTo>
                  <a:lnTo>
                    <a:pt x="2130" y="1496"/>
                  </a:lnTo>
                  <a:lnTo>
                    <a:pt x="2292" y="1457"/>
                  </a:lnTo>
                  <a:lnTo>
                    <a:pt x="2451" y="1404"/>
                  </a:lnTo>
                  <a:lnTo>
                    <a:pt x="2561" y="1349"/>
                  </a:lnTo>
                  <a:lnTo>
                    <a:pt x="2632" y="1306"/>
                  </a:lnTo>
                  <a:lnTo>
                    <a:pt x="2666" y="1280"/>
                  </a:lnTo>
                  <a:lnTo>
                    <a:pt x="2697" y="1257"/>
                  </a:lnTo>
                  <a:lnTo>
                    <a:pt x="2751" y="1204"/>
                  </a:lnTo>
                  <a:lnTo>
                    <a:pt x="2797" y="1145"/>
                  </a:lnTo>
                  <a:lnTo>
                    <a:pt x="2836" y="1081"/>
                  </a:lnTo>
                  <a:lnTo>
                    <a:pt x="2865" y="1014"/>
                  </a:lnTo>
                  <a:lnTo>
                    <a:pt x="2884" y="943"/>
                  </a:lnTo>
                  <a:lnTo>
                    <a:pt x="2892" y="869"/>
                  </a:lnTo>
                  <a:lnTo>
                    <a:pt x="2891" y="792"/>
                  </a:lnTo>
                  <a:lnTo>
                    <a:pt x="2885" y="753"/>
                  </a:lnTo>
                </a:path>
              </a:pathLst>
            </a:custGeom>
            <a:solidFill>
              <a:srgbClr val="0057A2"/>
            </a:solidFill>
            <a:ln>
              <a:noFill/>
            </a:ln>
          </p:spPr>
          <p:txBody>
            <a:bodyPr vert="horz" wrap="square" lIns="91440" tIns="45720" rIns="91440" bIns="45720" numCol="1" anchor="ctr" anchorCtr="0" compatLnSpc="1">
              <a:prstTxWarp prst="textNoShape">
                <a:avLst/>
              </a:prstTxWarp>
            </a:bodyPr>
            <a:lstStyle/>
            <a:p>
              <a:pPr algn="ctr">
                <a:lnSpc>
                  <a:spcPct val="115000"/>
                </a:lnSpc>
                <a:buNone/>
              </a:pPr>
              <a:r>
                <a:rPr lang="en-US" sz="32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02</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Box 21">
              <a:extLst>
                <a:ext uri="{FF2B5EF4-FFF2-40B4-BE49-F238E27FC236}">
                  <a16:creationId xmlns:a16="http://schemas.microsoft.com/office/drawing/2014/main" id="{F26058AE-20E4-623C-3E0F-BF1603E62168}"/>
                </a:ext>
              </a:extLst>
            </p:cNvPr>
            <p:cNvSpPr txBox="1"/>
            <p:nvPr/>
          </p:nvSpPr>
          <p:spPr>
            <a:xfrm>
              <a:off x="3057067" y="-770169"/>
              <a:ext cx="3187694" cy="1481157"/>
            </a:xfrm>
            <a:prstGeom prst="rect">
              <a:avLst/>
            </a:prstGeom>
            <a:noFill/>
          </p:spPr>
          <p:txBody>
            <a:bodyPr wrap="square" lIns="0" rIns="0" rtlCol="0" anchor="ctr">
              <a:noAutofit/>
            </a:bodyPr>
            <a:lstStyle/>
            <a:p>
              <a:pPr algn="ctr">
                <a:lnSpc>
                  <a:spcPct val="115000"/>
                </a:lnSpc>
                <a:buNone/>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جمع البيانات</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2">
            <a:extLst>
              <a:ext uri="{FF2B5EF4-FFF2-40B4-BE49-F238E27FC236}">
                <a16:creationId xmlns:a16="http://schemas.microsoft.com/office/drawing/2014/main" id="{6D00DFB4-BD59-126D-23A7-A55FAA90CBE9}"/>
              </a:ext>
            </a:extLst>
          </p:cNvPr>
          <p:cNvSpPr txBox="1"/>
          <p:nvPr/>
        </p:nvSpPr>
        <p:spPr>
          <a:xfrm>
            <a:off x="15712" y="5292838"/>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بيانات غير منظّمة (</a:t>
            </a:r>
            <a:r>
              <a:rPr lang="fr-FR" b="1" dirty="0">
                <a:solidFill>
                  <a:srgbClr val="168489"/>
                </a:solidFill>
              </a:rPr>
              <a:t>Unstructured</a:t>
            </a:r>
            <a:r>
              <a:rPr lang="ar-AE" b="1" dirty="0">
                <a:solidFill>
                  <a:srgbClr val="168489"/>
                </a:solidFill>
              </a:rPr>
              <a:t>)</a:t>
            </a:r>
            <a:r>
              <a:rPr lang="fr-FR" b="1" dirty="0">
                <a:solidFill>
                  <a:srgbClr val="168489"/>
                </a:solidFill>
              </a:rPr>
              <a:t> </a:t>
            </a:r>
            <a:r>
              <a:rPr lang="ar-SA" b="1" dirty="0">
                <a:solidFill>
                  <a:srgbClr val="168489"/>
                </a:solidFill>
              </a:rPr>
              <a:t>نصوص، صور، فيديوهات، صوتيّات.</a:t>
            </a:r>
            <a:endParaRPr lang="en-US" dirty="0">
              <a:solidFill>
                <a:schemeClr val="tx1"/>
              </a:solidFill>
            </a:endParaRPr>
          </a:p>
        </p:txBody>
      </p:sp>
      <p:sp>
        <p:nvSpPr>
          <p:cNvPr id="18" name="TextBox 2">
            <a:extLst>
              <a:ext uri="{FF2B5EF4-FFF2-40B4-BE49-F238E27FC236}">
                <a16:creationId xmlns:a16="http://schemas.microsoft.com/office/drawing/2014/main" id="{4B35052F-5831-A6F5-0136-61BA83D8C690}"/>
              </a:ext>
            </a:extLst>
          </p:cNvPr>
          <p:cNvSpPr txBox="1"/>
          <p:nvPr/>
        </p:nvSpPr>
        <p:spPr>
          <a:xfrm>
            <a:off x="15712" y="6028404"/>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بيانات شبه منظّمة (</a:t>
            </a:r>
            <a:r>
              <a:rPr lang="fr-FR" b="1" dirty="0">
                <a:solidFill>
                  <a:srgbClr val="168489"/>
                </a:solidFill>
              </a:rPr>
              <a:t>Semi-structured</a:t>
            </a:r>
            <a:r>
              <a:rPr lang="ar-AE" b="1" dirty="0">
                <a:solidFill>
                  <a:srgbClr val="168489"/>
                </a:solidFill>
              </a:rPr>
              <a:t>)</a:t>
            </a:r>
            <a:r>
              <a:rPr lang="fr-FR" b="1" dirty="0">
                <a:solidFill>
                  <a:srgbClr val="168489"/>
                </a:solidFill>
              </a:rPr>
              <a:t> </a:t>
            </a:r>
            <a:r>
              <a:rPr lang="ar-SA" b="1" dirty="0">
                <a:solidFill>
                  <a:srgbClr val="168489"/>
                </a:solidFill>
              </a:rPr>
              <a:t>ملفّات </a:t>
            </a:r>
            <a:r>
              <a:rPr lang="fr-FR" b="1" dirty="0">
                <a:solidFill>
                  <a:srgbClr val="168489"/>
                </a:solidFill>
              </a:rPr>
              <a:t>JSON، XML.</a:t>
            </a:r>
            <a:endParaRPr lang="en-US" dirty="0">
              <a:solidFill>
                <a:schemeClr val="tx1"/>
              </a:solidFill>
            </a:endParaRPr>
          </a:p>
        </p:txBody>
      </p:sp>
    </p:spTree>
    <p:extLst>
      <p:ext uri="{BB962C8B-B14F-4D97-AF65-F5344CB8AC3E}">
        <p14:creationId xmlns:p14="http://schemas.microsoft.com/office/powerpoint/2010/main" val="9972273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16" presetClass="entr" presetSubtype="21"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1" grpId="0"/>
      <p:bldP spid="12" grpId="0"/>
      <p:bldP spid="13"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5FD99-95F9-D569-B420-D084B3488DE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8A1BDA0-3921-8F31-08C9-6C1D504B3D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44091584-8687-2FC3-60CF-00391EE80BE0}"/>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دورة حياة تحليل البيانات (</a:t>
            </a:r>
            <a:r>
              <a:rPr lang="fr-FR"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Data Analysis Life Cycle</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2">
            <a:extLst>
              <a:ext uri="{FF2B5EF4-FFF2-40B4-BE49-F238E27FC236}">
                <a16:creationId xmlns:a16="http://schemas.microsoft.com/office/drawing/2014/main" id="{5B03CD1F-1A36-83A2-95AF-2B4E01DA8FEE}"/>
              </a:ext>
            </a:extLst>
          </p:cNvPr>
          <p:cNvSpPr txBox="1"/>
          <p:nvPr/>
        </p:nvSpPr>
        <p:spPr>
          <a:xfrm>
            <a:off x="0" y="829596"/>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الهدف: </a:t>
            </a:r>
            <a:r>
              <a:rPr lang="ar-SA" dirty="0">
                <a:solidFill>
                  <a:schemeClr val="tx1"/>
                </a:solidFill>
              </a:rPr>
              <a:t>ضمان جودة البيانات ودقّتها.</a:t>
            </a:r>
            <a:endParaRPr lang="en-US" dirty="0">
              <a:solidFill>
                <a:schemeClr val="tx1"/>
              </a:solidFill>
            </a:endParaRPr>
          </a:p>
        </p:txBody>
      </p:sp>
      <p:sp>
        <p:nvSpPr>
          <p:cNvPr id="5" name="TextBox 2">
            <a:extLst>
              <a:ext uri="{FF2B5EF4-FFF2-40B4-BE49-F238E27FC236}">
                <a16:creationId xmlns:a16="http://schemas.microsoft.com/office/drawing/2014/main" id="{07F24211-8E7E-B419-A263-0AC8CA29C584}"/>
              </a:ext>
            </a:extLst>
          </p:cNvPr>
          <p:cNvSpPr txBox="1"/>
          <p:nvPr/>
        </p:nvSpPr>
        <p:spPr>
          <a:xfrm>
            <a:off x="15712" y="1615008"/>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التحدّيات الشائعة:</a:t>
            </a:r>
            <a:endParaRPr lang="en-US" b="1" dirty="0">
              <a:solidFill>
                <a:srgbClr val="168489"/>
              </a:solidFill>
            </a:endParaRPr>
          </a:p>
        </p:txBody>
      </p:sp>
      <p:sp>
        <p:nvSpPr>
          <p:cNvPr id="6" name="TextBox 2">
            <a:extLst>
              <a:ext uri="{FF2B5EF4-FFF2-40B4-BE49-F238E27FC236}">
                <a16:creationId xmlns:a16="http://schemas.microsoft.com/office/drawing/2014/main" id="{00B413AB-9122-080B-4F7F-FC62B113EB60}"/>
              </a:ext>
            </a:extLst>
          </p:cNvPr>
          <p:cNvSpPr txBox="1"/>
          <p:nvPr/>
        </p:nvSpPr>
        <p:spPr>
          <a:xfrm>
            <a:off x="15712" y="2350574"/>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القيم المفقودة (</a:t>
            </a:r>
            <a:r>
              <a:rPr lang="fr-FR" dirty="0">
                <a:solidFill>
                  <a:schemeClr val="tx1"/>
                </a:solidFill>
              </a:rPr>
              <a:t>Missing Values</a:t>
            </a:r>
            <a:r>
              <a:rPr lang="ar-AE" dirty="0">
                <a:solidFill>
                  <a:schemeClr val="tx1"/>
                </a:solidFill>
              </a:rPr>
              <a:t>).</a:t>
            </a:r>
            <a:endParaRPr lang="en-US" dirty="0">
              <a:solidFill>
                <a:schemeClr val="tx1"/>
              </a:solidFill>
            </a:endParaRPr>
          </a:p>
        </p:txBody>
      </p:sp>
      <p:sp>
        <p:nvSpPr>
          <p:cNvPr id="11" name="TextBox 2">
            <a:extLst>
              <a:ext uri="{FF2B5EF4-FFF2-40B4-BE49-F238E27FC236}">
                <a16:creationId xmlns:a16="http://schemas.microsoft.com/office/drawing/2014/main" id="{5461A037-41AB-7911-0AFC-E9D8DEAA64BA}"/>
              </a:ext>
            </a:extLst>
          </p:cNvPr>
          <p:cNvSpPr txBox="1"/>
          <p:nvPr/>
        </p:nvSpPr>
        <p:spPr>
          <a:xfrm>
            <a:off x="0" y="2427330"/>
            <a:ext cx="485344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البيانات المكرّرة (</a:t>
            </a:r>
            <a:r>
              <a:rPr lang="fr-FR" dirty="0">
                <a:solidFill>
                  <a:schemeClr val="tx1"/>
                </a:solidFill>
              </a:rPr>
              <a:t>Duplicates</a:t>
            </a:r>
            <a:r>
              <a:rPr lang="ar-AE" dirty="0">
                <a:solidFill>
                  <a:schemeClr val="tx1"/>
                </a:solidFill>
              </a:rPr>
              <a:t>).</a:t>
            </a:r>
            <a:endParaRPr lang="en-US" dirty="0">
              <a:solidFill>
                <a:schemeClr val="tx1"/>
              </a:solidFill>
            </a:endParaRPr>
          </a:p>
        </p:txBody>
      </p:sp>
      <p:sp>
        <p:nvSpPr>
          <p:cNvPr id="12" name="TextBox 2">
            <a:extLst>
              <a:ext uri="{FF2B5EF4-FFF2-40B4-BE49-F238E27FC236}">
                <a16:creationId xmlns:a16="http://schemas.microsoft.com/office/drawing/2014/main" id="{52609856-C91B-15DD-D43B-5C7A4AAB6382}"/>
              </a:ext>
            </a:extLst>
          </p:cNvPr>
          <p:cNvSpPr txBox="1"/>
          <p:nvPr/>
        </p:nvSpPr>
        <p:spPr>
          <a:xfrm>
            <a:off x="0" y="3136428"/>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القيم الشاذّة (</a:t>
            </a:r>
            <a:r>
              <a:rPr lang="fr-FR" dirty="0">
                <a:solidFill>
                  <a:schemeClr val="tx1"/>
                </a:solidFill>
              </a:rPr>
              <a:t>Outliers</a:t>
            </a:r>
            <a:r>
              <a:rPr lang="ar-AE" dirty="0">
                <a:solidFill>
                  <a:schemeClr val="tx1"/>
                </a:solidFill>
              </a:rPr>
              <a:t>).</a:t>
            </a:r>
            <a:endParaRPr lang="en-US" dirty="0">
              <a:solidFill>
                <a:schemeClr val="tx1"/>
              </a:solidFill>
            </a:endParaRPr>
          </a:p>
        </p:txBody>
      </p:sp>
      <p:sp>
        <p:nvSpPr>
          <p:cNvPr id="13" name="TextBox 2">
            <a:extLst>
              <a:ext uri="{FF2B5EF4-FFF2-40B4-BE49-F238E27FC236}">
                <a16:creationId xmlns:a16="http://schemas.microsoft.com/office/drawing/2014/main" id="{97ECC1F7-D546-BA94-C7A6-A3960687518D}"/>
              </a:ext>
            </a:extLst>
          </p:cNvPr>
          <p:cNvSpPr txBox="1"/>
          <p:nvPr/>
        </p:nvSpPr>
        <p:spPr>
          <a:xfrm>
            <a:off x="1046244" y="3136427"/>
            <a:ext cx="3807196"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الأخطاء في الإدخال.</a:t>
            </a:r>
            <a:endParaRPr lang="en-US" dirty="0">
              <a:solidFill>
                <a:schemeClr val="tx1"/>
              </a:solidFill>
            </a:endParaRPr>
          </a:p>
        </p:txBody>
      </p:sp>
      <p:sp>
        <p:nvSpPr>
          <p:cNvPr id="17" name="TextBox 2">
            <a:extLst>
              <a:ext uri="{FF2B5EF4-FFF2-40B4-BE49-F238E27FC236}">
                <a16:creationId xmlns:a16="http://schemas.microsoft.com/office/drawing/2014/main" id="{8EB5EFE8-67A0-E016-7BC1-67B956B030D1}"/>
              </a:ext>
            </a:extLst>
          </p:cNvPr>
          <p:cNvSpPr txBox="1"/>
          <p:nvPr/>
        </p:nvSpPr>
        <p:spPr>
          <a:xfrm>
            <a:off x="5534483" y="3953627"/>
            <a:ext cx="350948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تنسيقات غير متّسقة.</a:t>
            </a:r>
            <a:endParaRPr lang="en-US" dirty="0">
              <a:solidFill>
                <a:schemeClr val="tx1"/>
              </a:solidFill>
            </a:endParaRPr>
          </a:p>
        </p:txBody>
      </p:sp>
      <p:sp>
        <p:nvSpPr>
          <p:cNvPr id="18" name="TextBox 2">
            <a:extLst>
              <a:ext uri="{FF2B5EF4-FFF2-40B4-BE49-F238E27FC236}">
                <a16:creationId xmlns:a16="http://schemas.microsoft.com/office/drawing/2014/main" id="{6084FA2B-8E65-2858-8E4D-6187F4A1B103}"/>
              </a:ext>
            </a:extLst>
          </p:cNvPr>
          <p:cNvSpPr txBox="1"/>
          <p:nvPr/>
        </p:nvSpPr>
        <p:spPr>
          <a:xfrm>
            <a:off x="15712" y="4770826"/>
            <a:ext cx="9043968" cy="168058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مثال على التنظيف:</a:t>
            </a:r>
          </a:p>
          <a:p>
            <a:r>
              <a:rPr lang="ar-SA" dirty="0">
                <a:solidFill>
                  <a:schemeClr val="tx1"/>
                </a:solidFill>
              </a:rPr>
              <a:t>توحيد صيغ التواريخ: من "01/12/2024" و"2024-12-01" إلى صيغة موحّدة.</a:t>
            </a:r>
          </a:p>
          <a:p>
            <a:r>
              <a:rPr lang="ar-SA" dirty="0">
                <a:solidFill>
                  <a:schemeClr val="tx1"/>
                </a:solidFill>
              </a:rPr>
              <a:t>معالجة القيم المفقودة: بالحذف، أو التعويض بالمتوسّط، أو استخدام خوارزميّات التنبّؤ.</a:t>
            </a:r>
          </a:p>
        </p:txBody>
      </p:sp>
      <p:grpSp>
        <p:nvGrpSpPr>
          <p:cNvPr id="2" name="Group 31">
            <a:extLst>
              <a:ext uri="{FF2B5EF4-FFF2-40B4-BE49-F238E27FC236}">
                <a16:creationId xmlns:a16="http://schemas.microsoft.com/office/drawing/2014/main" id="{4B0EBC32-B945-1B10-0E16-AF41E35517F9}"/>
              </a:ext>
            </a:extLst>
          </p:cNvPr>
          <p:cNvGrpSpPr/>
          <p:nvPr/>
        </p:nvGrpSpPr>
        <p:grpSpPr>
          <a:xfrm>
            <a:off x="9043968" y="2162010"/>
            <a:ext cx="3388699" cy="1848260"/>
            <a:chOff x="3094646" y="-75171"/>
            <a:chExt cx="3187696" cy="1738620"/>
          </a:xfrm>
        </p:grpSpPr>
        <p:sp>
          <p:nvSpPr>
            <p:cNvPr id="10" name="Freeform 281">
              <a:extLst>
                <a:ext uri="{FF2B5EF4-FFF2-40B4-BE49-F238E27FC236}">
                  <a16:creationId xmlns:a16="http://schemas.microsoft.com/office/drawing/2014/main" id="{200F92AF-BDF6-D2E0-D984-90C1A5602CCA}"/>
                </a:ext>
              </a:extLst>
            </p:cNvPr>
            <p:cNvSpPr>
              <a:spLocks/>
            </p:cNvSpPr>
            <p:nvPr/>
          </p:nvSpPr>
          <p:spPr bwMode="auto">
            <a:xfrm>
              <a:off x="3999868" y="934395"/>
              <a:ext cx="1252001" cy="729054"/>
            </a:xfrm>
            <a:custGeom>
              <a:avLst/>
              <a:gdLst>
                <a:gd name="T0" fmla="*/ 2434 w 2559"/>
                <a:gd name="T1" fmla="*/ 347 h 1492"/>
                <a:gd name="T2" fmla="*/ 2398 w 2559"/>
                <a:gd name="T3" fmla="*/ 306 h 1492"/>
                <a:gd name="T4" fmla="*/ 2317 w 2559"/>
                <a:gd name="T5" fmla="*/ 239 h 1492"/>
                <a:gd name="T6" fmla="*/ 2228 w 2559"/>
                <a:gd name="T7" fmla="*/ 183 h 1492"/>
                <a:gd name="T8" fmla="*/ 2132 w 2559"/>
                <a:gd name="T9" fmla="*/ 138 h 1492"/>
                <a:gd name="T10" fmla="*/ 2030 w 2559"/>
                <a:gd name="T11" fmla="*/ 103 h 1492"/>
                <a:gd name="T12" fmla="*/ 1926 w 2559"/>
                <a:gd name="T13" fmla="*/ 76 h 1492"/>
                <a:gd name="T14" fmla="*/ 1768 w 2559"/>
                <a:gd name="T15" fmla="*/ 46 h 1492"/>
                <a:gd name="T16" fmla="*/ 1664 w 2559"/>
                <a:gd name="T17" fmla="*/ 31 h 1492"/>
                <a:gd name="T18" fmla="*/ 1533 w 2559"/>
                <a:gd name="T19" fmla="*/ 16 h 1492"/>
                <a:gd name="T20" fmla="*/ 1271 w 2559"/>
                <a:gd name="T21" fmla="*/ 0 h 1492"/>
                <a:gd name="T22" fmla="*/ 1009 w 2559"/>
                <a:gd name="T23" fmla="*/ 3 h 1492"/>
                <a:gd name="T24" fmla="*/ 747 w 2559"/>
                <a:gd name="T25" fmla="*/ 24 h 1492"/>
                <a:gd name="T26" fmla="*/ 616 w 2559"/>
                <a:gd name="T27" fmla="*/ 43 h 1492"/>
                <a:gd name="T28" fmla="*/ 504 w 2559"/>
                <a:gd name="T29" fmla="*/ 59 h 1492"/>
                <a:gd name="T30" fmla="*/ 334 w 2559"/>
                <a:gd name="T31" fmla="*/ 99 h 1492"/>
                <a:gd name="T32" fmla="*/ 256 w 2559"/>
                <a:gd name="T33" fmla="*/ 134 h 1492"/>
                <a:gd name="T34" fmla="*/ 207 w 2559"/>
                <a:gd name="T35" fmla="*/ 165 h 1492"/>
                <a:gd name="T36" fmla="*/ 186 w 2559"/>
                <a:gd name="T37" fmla="*/ 184 h 1492"/>
                <a:gd name="T38" fmla="*/ 167 w 2559"/>
                <a:gd name="T39" fmla="*/ 201 h 1492"/>
                <a:gd name="T40" fmla="*/ 131 w 2559"/>
                <a:gd name="T41" fmla="*/ 243 h 1492"/>
                <a:gd name="T42" fmla="*/ 89 w 2559"/>
                <a:gd name="T43" fmla="*/ 312 h 1492"/>
                <a:gd name="T44" fmla="*/ 70 w 2559"/>
                <a:gd name="T45" fmla="*/ 362 h 1492"/>
                <a:gd name="T46" fmla="*/ 55 w 2559"/>
                <a:gd name="T47" fmla="*/ 391 h 1492"/>
                <a:gd name="T48" fmla="*/ 29 w 2559"/>
                <a:gd name="T49" fmla="*/ 454 h 1492"/>
                <a:gd name="T50" fmla="*/ 11 w 2559"/>
                <a:gd name="T51" fmla="*/ 519 h 1492"/>
                <a:gd name="T52" fmla="*/ 1 w 2559"/>
                <a:gd name="T53" fmla="*/ 587 h 1492"/>
                <a:gd name="T54" fmla="*/ 0 w 2559"/>
                <a:gd name="T55" fmla="*/ 690 h 1492"/>
                <a:gd name="T56" fmla="*/ 24 w 2559"/>
                <a:gd name="T57" fmla="*/ 826 h 1492"/>
                <a:gd name="T58" fmla="*/ 47 w 2559"/>
                <a:gd name="T59" fmla="*/ 892 h 1492"/>
                <a:gd name="T60" fmla="*/ 68 w 2559"/>
                <a:gd name="T61" fmla="*/ 938 h 1492"/>
                <a:gd name="T62" fmla="*/ 118 w 2559"/>
                <a:gd name="T63" fmla="*/ 1023 h 1492"/>
                <a:gd name="T64" fmla="*/ 180 w 2559"/>
                <a:gd name="T65" fmla="*/ 1099 h 1492"/>
                <a:gd name="T66" fmla="*/ 252 w 2559"/>
                <a:gd name="T67" fmla="*/ 1167 h 1492"/>
                <a:gd name="T68" fmla="*/ 331 w 2559"/>
                <a:gd name="T69" fmla="*/ 1226 h 1492"/>
                <a:gd name="T70" fmla="*/ 416 w 2559"/>
                <a:gd name="T71" fmla="*/ 1277 h 1492"/>
                <a:gd name="T72" fmla="*/ 551 w 2559"/>
                <a:gd name="T73" fmla="*/ 1341 h 1492"/>
                <a:gd name="T74" fmla="*/ 645 w 2559"/>
                <a:gd name="T75" fmla="*/ 1374 h 1492"/>
                <a:gd name="T76" fmla="*/ 761 w 2559"/>
                <a:gd name="T77" fmla="*/ 1410 h 1492"/>
                <a:gd name="T78" fmla="*/ 1006 w 2559"/>
                <a:gd name="T79" fmla="*/ 1463 h 1492"/>
                <a:gd name="T80" fmla="*/ 1257 w 2559"/>
                <a:gd name="T81" fmla="*/ 1490 h 1492"/>
                <a:gd name="T82" fmla="*/ 1506 w 2559"/>
                <a:gd name="T83" fmla="*/ 1492 h 1492"/>
                <a:gd name="T84" fmla="*/ 1628 w 2559"/>
                <a:gd name="T85" fmla="*/ 1482 h 1492"/>
                <a:gd name="T86" fmla="*/ 1737 w 2559"/>
                <a:gd name="T87" fmla="*/ 1467 h 1492"/>
                <a:gd name="T88" fmla="*/ 1900 w 2559"/>
                <a:gd name="T89" fmla="*/ 1431 h 1492"/>
                <a:gd name="T90" fmla="*/ 2007 w 2559"/>
                <a:gd name="T91" fmla="*/ 1398 h 1492"/>
                <a:gd name="T92" fmla="*/ 2109 w 2559"/>
                <a:gd name="T93" fmla="*/ 1357 h 1492"/>
                <a:gd name="T94" fmla="*/ 2205 w 2559"/>
                <a:gd name="T95" fmla="*/ 1303 h 1492"/>
                <a:gd name="T96" fmla="*/ 2294 w 2559"/>
                <a:gd name="T97" fmla="*/ 1239 h 1492"/>
                <a:gd name="T98" fmla="*/ 2375 w 2559"/>
                <a:gd name="T99" fmla="*/ 1162 h 1492"/>
                <a:gd name="T100" fmla="*/ 2411 w 2559"/>
                <a:gd name="T101" fmla="*/ 1119 h 1492"/>
                <a:gd name="T102" fmla="*/ 2443 w 2559"/>
                <a:gd name="T103" fmla="*/ 1077 h 1492"/>
                <a:gd name="T104" fmla="*/ 2495 w 2559"/>
                <a:gd name="T105" fmla="*/ 985 h 1492"/>
                <a:gd name="T106" fmla="*/ 2532 w 2559"/>
                <a:gd name="T107" fmla="*/ 888 h 1492"/>
                <a:gd name="T108" fmla="*/ 2554 w 2559"/>
                <a:gd name="T109" fmla="*/ 785 h 1492"/>
                <a:gd name="T110" fmla="*/ 2559 w 2559"/>
                <a:gd name="T111" fmla="*/ 683 h 1492"/>
                <a:gd name="T112" fmla="*/ 2548 w 2559"/>
                <a:gd name="T113" fmla="*/ 581 h 1492"/>
                <a:gd name="T114" fmla="*/ 2518 w 2559"/>
                <a:gd name="T115" fmla="*/ 483 h 1492"/>
                <a:gd name="T116" fmla="*/ 2467 w 2559"/>
                <a:gd name="T117" fmla="*/ 390 h 1492"/>
                <a:gd name="T118" fmla="*/ 2434 w 2559"/>
                <a:gd name="T119" fmla="*/ 347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59" h="1492">
                  <a:moveTo>
                    <a:pt x="2434" y="347"/>
                  </a:moveTo>
                  <a:lnTo>
                    <a:pt x="2398" y="306"/>
                  </a:lnTo>
                  <a:lnTo>
                    <a:pt x="2317" y="239"/>
                  </a:lnTo>
                  <a:lnTo>
                    <a:pt x="2228" y="183"/>
                  </a:lnTo>
                  <a:lnTo>
                    <a:pt x="2132" y="138"/>
                  </a:lnTo>
                  <a:lnTo>
                    <a:pt x="2030" y="103"/>
                  </a:lnTo>
                  <a:lnTo>
                    <a:pt x="1926" y="76"/>
                  </a:lnTo>
                  <a:lnTo>
                    <a:pt x="1768" y="46"/>
                  </a:lnTo>
                  <a:lnTo>
                    <a:pt x="1664" y="31"/>
                  </a:lnTo>
                  <a:lnTo>
                    <a:pt x="1533" y="16"/>
                  </a:lnTo>
                  <a:lnTo>
                    <a:pt x="1271" y="0"/>
                  </a:lnTo>
                  <a:lnTo>
                    <a:pt x="1009" y="3"/>
                  </a:lnTo>
                  <a:lnTo>
                    <a:pt x="747" y="24"/>
                  </a:lnTo>
                  <a:lnTo>
                    <a:pt x="616" y="43"/>
                  </a:lnTo>
                  <a:lnTo>
                    <a:pt x="504" y="59"/>
                  </a:lnTo>
                  <a:lnTo>
                    <a:pt x="334" y="99"/>
                  </a:lnTo>
                  <a:lnTo>
                    <a:pt x="256" y="134"/>
                  </a:lnTo>
                  <a:lnTo>
                    <a:pt x="207" y="165"/>
                  </a:lnTo>
                  <a:lnTo>
                    <a:pt x="186" y="184"/>
                  </a:lnTo>
                  <a:lnTo>
                    <a:pt x="167" y="201"/>
                  </a:lnTo>
                  <a:lnTo>
                    <a:pt x="131" y="243"/>
                  </a:lnTo>
                  <a:lnTo>
                    <a:pt x="89" y="312"/>
                  </a:lnTo>
                  <a:lnTo>
                    <a:pt x="70" y="362"/>
                  </a:lnTo>
                  <a:lnTo>
                    <a:pt x="55" y="391"/>
                  </a:lnTo>
                  <a:lnTo>
                    <a:pt x="29" y="454"/>
                  </a:lnTo>
                  <a:lnTo>
                    <a:pt x="11" y="519"/>
                  </a:lnTo>
                  <a:lnTo>
                    <a:pt x="1" y="587"/>
                  </a:lnTo>
                  <a:lnTo>
                    <a:pt x="0" y="690"/>
                  </a:lnTo>
                  <a:lnTo>
                    <a:pt x="24" y="826"/>
                  </a:lnTo>
                  <a:lnTo>
                    <a:pt x="47" y="892"/>
                  </a:lnTo>
                  <a:lnTo>
                    <a:pt x="68" y="938"/>
                  </a:lnTo>
                  <a:lnTo>
                    <a:pt x="118" y="1023"/>
                  </a:lnTo>
                  <a:lnTo>
                    <a:pt x="180" y="1099"/>
                  </a:lnTo>
                  <a:lnTo>
                    <a:pt x="252" y="1167"/>
                  </a:lnTo>
                  <a:lnTo>
                    <a:pt x="331" y="1226"/>
                  </a:lnTo>
                  <a:lnTo>
                    <a:pt x="416" y="1277"/>
                  </a:lnTo>
                  <a:lnTo>
                    <a:pt x="551" y="1341"/>
                  </a:lnTo>
                  <a:lnTo>
                    <a:pt x="645" y="1374"/>
                  </a:lnTo>
                  <a:lnTo>
                    <a:pt x="761" y="1410"/>
                  </a:lnTo>
                  <a:lnTo>
                    <a:pt x="1006" y="1463"/>
                  </a:lnTo>
                  <a:lnTo>
                    <a:pt x="1257" y="1490"/>
                  </a:lnTo>
                  <a:lnTo>
                    <a:pt x="1506" y="1492"/>
                  </a:lnTo>
                  <a:lnTo>
                    <a:pt x="1628" y="1482"/>
                  </a:lnTo>
                  <a:lnTo>
                    <a:pt x="1737" y="1467"/>
                  </a:lnTo>
                  <a:lnTo>
                    <a:pt x="1900" y="1431"/>
                  </a:lnTo>
                  <a:lnTo>
                    <a:pt x="2007" y="1398"/>
                  </a:lnTo>
                  <a:lnTo>
                    <a:pt x="2109" y="1357"/>
                  </a:lnTo>
                  <a:lnTo>
                    <a:pt x="2205" y="1303"/>
                  </a:lnTo>
                  <a:lnTo>
                    <a:pt x="2294" y="1239"/>
                  </a:lnTo>
                  <a:lnTo>
                    <a:pt x="2375" y="1162"/>
                  </a:lnTo>
                  <a:lnTo>
                    <a:pt x="2411" y="1119"/>
                  </a:lnTo>
                  <a:lnTo>
                    <a:pt x="2443" y="1077"/>
                  </a:lnTo>
                  <a:lnTo>
                    <a:pt x="2495" y="985"/>
                  </a:lnTo>
                  <a:lnTo>
                    <a:pt x="2532" y="888"/>
                  </a:lnTo>
                  <a:lnTo>
                    <a:pt x="2554" y="785"/>
                  </a:lnTo>
                  <a:lnTo>
                    <a:pt x="2559" y="683"/>
                  </a:lnTo>
                  <a:lnTo>
                    <a:pt x="2548" y="581"/>
                  </a:lnTo>
                  <a:lnTo>
                    <a:pt x="2518" y="483"/>
                  </a:lnTo>
                  <a:lnTo>
                    <a:pt x="2467" y="390"/>
                  </a:lnTo>
                  <a:lnTo>
                    <a:pt x="2434" y="347"/>
                  </a:lnTo>
                  <a:close/>
                </a:path>
              </a:pathLst>
            </a:custGeom>
            <a:solidFill>
              <a:srgbClr val="FFD366"/>
            </a:solidFill>
            <a:ln>
              <a:noFill/>
            </a:ln>
          </p:spPr>
          <p:txBody>
            <a:bodyPr vert="horz" wrap="square" lIns="91440" tIns="45720" rIns="91440" bIns="45720" numCol="1" anchor="ctr" anchorCtr="0" compatLnSpc="1">
              <a:prstTxWarp prst="textNoShape">
                <a:avLst/>
              </a:prstTxWarp>
            </a:bodyPr>
            <a:lstStyle/>
            <a:p>
              <a:pPr algn="ctr">
                <a:lnSpc>
                  <a:spcPct val="115000"/>
                </a:lnSpc>
                <a:buNone/>
              </a:pPr>
              <a:r>
                <a:rPr lang="en-US" sz="32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03</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25">
              <a:extLst>
                <a:ext uri="{FF2B5EF4-FFF2-40B4-BE49-F238E27FC236}">
                  <a16:creationId xmlns:a16="http://schemas.microsoft.com/office/drawing/2014/main" id="{91B1B470-AD22-D2EE-7594-B1D268B27FC2}"/>
                </a:ext>
              </a:extLst>
            </p:cNvPr>
            <p:cNvSpPr txBox="1"/>
            <p:nvPr/>
          </p:nvSpPr>
          <p:spPr>
            <a:xfrm>
              <a:off x="3094646" y="-75171"/>
              <a:ext cx="3187696" cy="745215"/>
            </a:xfrm>
            <a:prstGeom prst="rect">
              <a:avLst/>
            </a:prstGeom>
            <a:noFill/>
          </p:spPr>
          <p:txBody>
            <a:bodyPr wrap="square" lIns="0" rIns="0" rtlCol="0" anchor="ctr">
              <a:noAutofit/>
            </a:bodyPr>
            <a:lstStyle/>
            <a:p>
              <a:pPr algn="ctr">
                <a:lnSpc>
                  <a:spcPct val="115000"/>
                </a:lnSpc>
                <a:buNone/>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تنظيف ومعالجة البيانات</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7187075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22" presetClass="entr" presetSubtype="4"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down)">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1" grpId="0"/>
      <p:bldP spid="12" grpId="0"/>
      <p:bldP spid="13"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F1129-E2F9-7307-26DD-05DA4B26B69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2EFBB10-C5DD-677D-E67C-A75805DCC9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ECB61F8-F292-F5E4-6C92-93F1E0259181}"/>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دورة حياة تحليل البيانات (</a:t>
            </a:r>
            <a:r>
              <a:rPr lang="fr-FR"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Data Analysis Life Cycle</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a:t>
            </a:r>
            <a:endPar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2">
            <a:extLst>
              <a:ext uri="{FF2B5EF4-FFF2-40B4-BE49-F238E27FC236}">
                <a16:creationId xmlns:a16="http://schemas.microsoft.com/office/drawing/2014/main" id="{C3BEAFAF-3157-851B-5E77-2B44078C5D23}"/>
              </a:ext>
            </a:extLst>
          </p:cNvPr>
          <p:cNvSpPr txBox="1"/>
          <p:nvPr/>
        </p:nvSpPr>
        <p:spPr>
          <a:xfrm>
            <a:off x="0" y="829596"/>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الهدف: </a:t>
            </a:r>
            <a:r>
              <a:rPr lang="ar-SA" dirty="0">
                <a:solidFill>
                  <a:schemeClr val="tx1"/>
                </a:solidFill>
              </a:rPr>
              <a:t>فهم البيانات واكتشاف الأنماط والعلاقات</a:t>
            </a:r>
            <a:r>
              <a:rPr lang="ar-AE" dirty="0">
                <a:solidFill>
                  <a:schemeClr val="tx1"/>
                </a:solidFill>
              </a:rPr>
              <a:t>.</a:t>
            </a:r>
            <a:endParaRPr lang="en-US" dirty="0">
              <a:solidFill>
                <a:schemeClr val="tx1"/>
              </a:solidFill>
            </a:endParaRPr>
          </a:p>
        </p:txBody>
      </p:sp>
      <p:sp>
        <p:nvSpPr>
          <p:cNvPr id="5" name="TextBox 2">
            <a:extLst>
              <a:ext uri="{FF2B5EF4-FFF2-40B4-BE49-F238E27FC236}">
                <a16:creationId xmlns:a16="http://schemas.microsoft.com/office/drawing/2014/main" id="{3BA90E0B-AC2B-48AA-29A5-F63A4093D29A}"/>
              </a:ext>
            </a:extLst>
          </p:cNvPr>
          <p:cNvSpPr txBox="1"/>
          <p:nvPr/>
        </p:nvSpPr>
        <p:spPr>
          <a:xfrm>
            <a:off x="15712" y="1615008"/>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التقنيّات المستخدمة:</a:t>
            </a:r>
            <a:endParaRPr lang="en-US" b="1" dirty="0">
              <a:solidFill>
                <a:srgbClr val="168489"/>
              </a:solidFill>
            </a:endParaRPr>
          </a:p>
        </p:txBody>
      </p:sp>
      <p:sp>
        <p:nvSpPr>
          <p:cNvPr id="6" name="TextBox 2">
            <a:extLst>
              <a:ext uri="{FF2B5EF4-FFF2-40B4-BE49-F238E27FC236}">
                <a16:creationId xmlns:a16="http://schemas.microsoft.com/office/drawing/2014/main" id="{EE2C35A7-3E2B-4F63-B175-C75DEE525F8C}"/>
              </a:ext>
            </a:extLst>
          </p:cNvPr>
          <p:cNvSpPr txBox="1"/>
          <p:nvPr/>
        </p:nvSpPr>
        <p:spPr>
          <a:xfrm>
            <a:off x="15712" y="2350574"/>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الإحصائيّات الوصفيّة (المتوسّط، الوسيط، الانحراف المعياري).</a:t>
            </a:r>
            <a:endParaRPr lang="en-US" dirty="0">
              <a:solidFill>
                <a:schemeClr val="tx1"/>
              </a:solidFill>
            </a:endParaRPr>
          </a:p>
        </p:txBody>
      </p:sp>
      <p:sp>
        <p:nvSpPr>
          <p:cNvPr id="12" name="TextBox 2">
            <a:extLst>
              <a:ext uri="{FF2B5EF4-FFF2-40B4-BE49-F238E27FC236}">
                <a16:creationId xmlns:a16="http://schemas.microsoft.com/office/drawing/2014/main" id="{FB851D6F-40A3-E6C7-00BB-26F0CDCC17B9}"/>
              </a:ext>
            </a:extLst>
          </p:cNvPr>
          <p:cNvSpPr txBox="1"/>
          <p:nvPr/>
        </p:nvSpPr>
        <p:spPr>
          <a:xfrm>
            <a:off x="0" y="3136428"/>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التصوير البياني (</a:t>
            </a:r>
            <a:r>
              <a:rPr lang="fr-FR" dirty="0">
                <a:solidFill>
                  <a:schemeClr val="tx1"/>
                </a:solidFill>
              </a:rPr>
              <a:t>Charts &amp; Graphs</a:t>
            </a:r>
            <a:r>
              <a:rPr lang="ar-AE" dirty="0">
                <a:solidFill>
                  <a:schemeClr val="tx1"/>
                </a:solidFill>
              </a:rPr>
              <a:t>):</a:t>
            </a:r>
            <a:r>
              <a:rPr lang="fr-FR" dirty="0">
                <a:solidFill>
                  <a:schemeClr val="tx1"/>
                </a:solidFill>
              </a:rPr>
              <a:t> </a:t>
            </a:r>
            <a:r>
              <a:rPr lang="ar-SA" dirty="0">
                <a:solidFill>
                  <a:schemeClr val="tx1"/>
                </a:solidFill>
              </a:rPr>
              <a:t>رسوم بيانيّة خطّيّة، أعمدة، دائريّة.</a:t>
            </a:r>
            <a:endParaRPr lang="en-US" dirty="0">
              <a:solidFill>
                <a:schemeClr val="tx1"/>
              </a:solidFill>
            </a:endParaRPr>
          </a:p>
        </p:txBody>
      </p:sp>
      <p:sp>
        <p:nvSpPr>
          <p:cNvPr id="17" name="TextBox 2">
            <a:extLst>
              <a:ext uri="{FF2B5EF4-FFF2-40B4-BE49-F238E27FC236}">
                <a16:creationId xmlns:a16="http://schemas.microsoft.com/office/drawing/2014/main" id="{5A18C219-05FE-6D6C-2BF6-E1A16B0AFE72}"/>
              </a:ext>
            </a:extLst>
          </p:cNvPr>
          <p:cNvSpPr txBox="1"/>
          <p:nvPr/>
        </p:nvSpPr>
        <p:spPr>
          <a:xfrm>
            <a:off x="3211033" y="3953627"/>
            <a:ext cx="583293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تحليل الارتباطات (</a:t>
            </a:r>
            <a:r>
              <a:rPr lang="fr-FR" dirty="0">
                <a:solidFill>
                  <a:schemeClr val="tx1"/>
                </a:solidFill>
              </a:rPr>
              <a:t>Correlation Analysis</a:t>
            </a:r>
            <a:r>
              <a:rPr lang="ar-AE" dirty="0">
                <a:solidFill>
                  <a:schemeClr val="tx1"/>
                </a:solidFill>
              </a:rPr>
              <a:t>).</a:t>
            </a:r>
            <a:endParaRPr lang="en-US" dirty="0">
              <a:solidFill>
                <a:schemeClr val="tx1"/>
              </a:solidFill>
            </a:endParaRPr>
          </a:p>
        </p:txBody>
      </p:sp>
      <p:sp>
        <p:nvSpPr>
          <p:cNvPr id="18" name="TextBox 2">
            <a:extLst>
              <a:ext uri="{FF2B5EF4-FFF2-40B4-BE49-F238E27FC236}">
                <a16:creationId xmlns:a16="http://schemas.microsoft.com/office/drawing/2014/main" id="{36DF3DA0-1AF2-BCAF-22E0-3C2BFF67444B}"/>
              </a:ext>
            </a:extLst>
          </p:cNvPr>
          <p:cNvSpPr txBox="1"/>
          <p:nvPr/>
        </p:nvSpPr>
        <p:spPr>
          <a:xfrm>
            <a:off x="15712" y="4770826"/>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اكتشاف الاتّجاهات والموسميّة (</a:t>
            </a:r>
            <a:r>
              <a:rPr lang="fr-FR" dirty="0">
                <a:solidFill>
                  <a:schemeClr val="tx1"/>
                </a:solidFill>
              </a:rPr>
              <a:t>Trends &amp; Seasonality</a:t>
            </a:r>
            <a:r>
              <a:rPr lang="ar-AE" dirty="0">
                <a:solidFill>
                  <a:schemeClr val="tx1"/>
                </a:solidFill>
              </a:rPr>
              <a:t>)</a:t>
            </a:r>
            <a:r>
              <a:rPr lang="ar-SA" dirty="0">
                <a:solidFill>
                  <a:schemeClr val="tx1"/>
                </a:solidFill>
              </a:rPr>
              <a:t>.</a:t>
            </a:r>
          </a:p>
        </p:txBody>
      </p:sp>
      <p:grpSp>
        <p:nvGrpSpPr>
          <p:cNvPr id="8" name="Group 32">
            <a:extLst>
              <a:ext uri="{FF2B5EF4-FFF2-40B4-BE49-F238E27FC236}">
                <a16:creationId xmlns:a16="http://schemas.microsoft.com/office/drawing/2014/main" id="{F12420FA-04B4-D4A6-A0DE-3E980C17449C}"/>
              </a:ext>
            </a:extLst>
          </p:cNvPr>
          <p:cNvGrpSpPr/>
          <p:nvPr/>
        </p:nvGrpSpPr>
        <p:grpSpPr>
          <a:xfrm>
            <a:off x="9017728" y="2035119"/>
            <a:ext cx="3158560" cy="2202615"/>
            <a:chOff x="5365085" y="-280303"/>
            <a:chExt cx="2971211" cy="2071961"/>
          </a:xfrm>
        </p:grpSpPr>
        <p:sp>
          <p:nvSpPr>
            <p:cNvPr id="15" name="Freeform 390">
              <a:extLst>
                <a:ext uri="{FF2B5EF4-FFF2-40B4-BE49-F238E27FC236}">
                  <a16:creationId xmlns:a16="http://schemas.microsoft.com/office/drawing/2014/main" id="{C3E1333F-400C-8D33-CDB7-191AB0FC4541}"/>
                </a:ext>
              </a:extLst>
            </p:cNvPr>
            <p:cNvSpPr>
              <a:spLocks/>
            </p:cNvSpPr>
            <p:nvPr/>
          </p:nvSpPr>
          <p:spPr bwMode="auto">
            <a:xfrm>
              <a:off x="6166529" y="964321"/>
              <a:ext cx="1425197" cy="827337"/>
            </a:xfrm>
            <a:custGeom>
              <a:avLst/>
              <a:gdLst>
                <a:gd name="T0" fmla="*/ 2897 w 2912"/>
                <a:gd name="T1" fmla="*/ 645 h 1693"/>
                <a:gd name="T2" fmla="*/ 2886 w 2912"/>
                <a:gd name="T3" fmla="*/ 614 h 1693"/>
                <a:gd name="T4" fmla="*/ 2861 w 2912"/>
                <a:gd name="T5" fmla="*/ 560 h 1693"/>
                <a:gd name="T6" fmla="*/ 2809 w 2912"/>
                <a:gd name="T7" fmla="*/ 483 h 1693"/>
                <a:gd name="T8" fmla="*/ 2721 w 2912"/>
                <a:gd name="T9" fmla="*/ 400 h 1693"/>
                <a:gd name="T10" fmla="*/ 2619 w 2912"/>
                <a:gd name="T11" fmla="*/ 331 h 1693"/>
                <a:gd name="T12" fmla="*/ 2565 w 2912"/>
                <a:gd name="T13" fmla="*/ 302 h 1693"/>
                <a:gd name="T14" fmla="*/ 2496 w 2912"/>
                <a:gd name="T15" fmla="*/ 268 h 1693"/>
                <a:gd name="T16" fmla="*/ 2355 w 2912"/>
                <a:gd name="T17" fmla="*/ 207 h 1693"/>
                <a:gd name="T18" fmla="*/ 2210 w 2912"/>
                <a:gd name="T19" fmla="*/ 155 h 1693"/>
                <a:gd name="T20" fmla="*/ 2062 w 2912"/>
                <a:gd name="T21" fmla="*/ 111 h 1693"/>
                <a:gd name="T22" fmla="*/ 1910 w 2912"/>
                <a:gd name="T23" fmla="*/ 73 h 1693"/>
                <a:gd name="T24" fmla="*/ 1758 w 2912"/>
                <a:gd name="T25" fmla="*/ 45 h 1693"/>
                <a:gd name="T26" fmla="*/ 1529 w 2912"/>
                <a:gd name="T27" fmla="*/ 14 h 1693"/>
                <a:gd name="T28" fmla="*/ 1375 w 2912"/>
                <a:gd name="T29" fmla="*/ 6 h 1693"/>
                <a:gd name="T30" fmla="*/ 1228 w 2912"/>
                <a:gd name="T31" fmla="*/ 0 h 1693"/>
                <a:gd name="T32" fmla="*/ 996 w 2912"/>
                <a:gd name="T33" fmla="*/ 9 h 1693"/>
                <a:gd name="T34" fmla="*/ 842 w 2912"/>
                <a:gd name="T35" fmla="*/ 26 h 1693"/>
                <a:gd name="T36" fmla="*/ 691 w 2912"/>
                <a:gd name="T37" fmla="*/ 56 h 1693"/>
                <a:gd name="T38" fmla="*/ 546 w 2912"/>
                <a:gd name="T39" fmla="*/ 101 h 1693"/>
                <a:gd name="T40" fmla="*/ 408 w 2912"/>
                <a:gd name="T41" fmla="*/ 163 h 1693"/>
                <a:gd name="T42" fmla="*/ 281 w 2912"/>
                <a:gd name="T43" fmla="*/ 245 h 1693"/>
                <a:gd name="T44" fmla="*/ 223 w 2912"/>
                <a:gd name="T45" fmla="*/ 295 h 1693"/>
                <a:gd name="T46" fmla="*/ 174 w 2912"/>
                <a:gd name="T47" fmla="*/ 344 h 1693"/>
                <a:gd name="T48" fmla="*/ 97 w 2912"/>
                <a:gd name="T49" fmla="*/ 449 h 1693"/>
                <a:gd name="T50" fmla="*/ 41 w 2912"/>
                <a:gd name="T51" fmla="*/ 563 h 1693"/>
                <a:gd name="T52" fmla="*/ 9 w 2912"/>
                <a:gd name="T53" fmla="*/ 682 h 1693"/>
                <a:gd name="T54" fmla="*/ 0 w 2912"/>
                <a:gd name="T55" fmla="*/ 804 h 1693"/>
                <a:gd name="T56" fmla="*/ 15 w 2912"/>
                <a:gd name="T57" fmla="*/ 928 h 1693"/>
                <a:gd name="T58" fmla="*/ 52 w 2912"/>
                <a:gd name="T59" fmla="*/ 1049 h 1693"/>
                <a:gd name="T60" fmla="*/ 114 w 2912"/>
                <a:gd name="T61" fmla="*/ 1164 h 1693"/>
                <a:gd name="T62" fmla="*/ 154 w 2912"/>
                <a:gd name="T63" fmla="*/ 1219 h 1693"/>
                <a:gd name="T64" fmla="*/ 202 w 2912"/>
                <a:gd name="T65" fmla="*/ 1276 h 1693"/>
                <a:gd name="T66" fmla="*/ 310 w 2912"/>
                <a:gd name="T67" fmla="*/ 1374 h 1693"/>
                <a:gd name="T68" fmla="*/ 432 w 2912"/>
                <a:gd name="T69" fmla="*/ 1455 h 1693"/>
                <a:gd name="T70" fmla="*/ 563 w 2912"/>
                <a:gd name="T71" fmla="*/ 1518 h 1693"/>
                <a:gd name="T72" fmla="*/ 701 w 2912"/>
                <a:gd name="T73" fmla="*/ 1570 h 1693"/>
                <a:gd name="T74" fmla="*/ 845 w 2912"/>
                <a:gd name="T75" fmla="*/ 1609 h 1693"/>
                <a:gd name="T76" fmla="*/ 1064 w 2912"/>
                <a:gd name="T77" fmla="*/ 1652 h 1693"/>
                <a:gd name="T78" fmla="*/ 1207 w 2912"/>
                <a:gd name="T79" fmla="*/ 1670 h 1693"/>
                <a:gd name="T80" fmla="*/ 1289 w 2912"/>
                <a:gd name="T81" fmla="*/ 1681 h 1693"/>
                <a:gd name="T82" fmla="*/ 1458 w 2912"/>
                <a:gd name="T83" fmla="*/ 1692 h 1693"/>
                <a:gd name="T84" fmla="*/ 1630 w 2912"/>
                <a:gd name="T85" fmla="*/ 1693 h 1693"/>
                <a:gd name="T86" fmla="*/ 1801 w 2912"/>
                <a:gd name="T87" fmla="*/ 1682 h 1693"/>
                <a:gd name="T88" fmla="*/ 1971 w 2912"/>
                <a:gd name="T89" fmla="*/ 1658 h 1693"/>
                <a:gd name="T90" fmla="*/ 2136 w 2912"/>
                <a:gd name="T91" fmla="*/ 1617 h 1693"/>
                <a:gd name="T92" fmla="*/ 2295 w 2912"/>
                <a:gd name="T93" fmla="*/ 1560 h 1693"/>
                <a:gd name="T94" fmla="*/ 2446 w 2912"/>
                <a:gd name="T95" fmla="*/ 1482 h 1693"/>
                <a:gd name="T96" fmla="*/ 2518 w 2912"/>
                <a:gd name="T97" fmla="*/ 1435 h 1693"/>
                <a:gd name="T98" fmla="*/ 2563 w 2912"/>
                <a:gd name="T99" fmla="*/ 1401 h 1693"/>
                <a:gd name="T100" fmla="*/ 2646 w 2912"/>
                <a:gd name="T101" fmla="*/ 1324 h 1693"/>
                <a:gd name="T102" fmla="*/ 2719 w 2912"/>
                <a:gd name="T103" fmla="*/ 1235 h 1693"/>
                <a:gd name="T104" fmla="*/ 2780 w 2912"/>
                <a:gd name="T105" fmla="*/ 1135 h 1693"/>
                <a:gd name="T106" fmla="*/ 2804 w 2912"/>
                <a:gd name="T107" fmla="*/ 1083 h 1693"/>
                <a:gd name="T108" fmla="*/ 2836 w 2912"/>
                <a:gd name="T109" fmla="*/ 1035 h 1693"/>
                <a:gd name="T110" fmla="*/ 2884 w 2912"/>
                <a:gd name="T111" fmla="*/ 929 h 1693"/>
                <a:gd name="T112" fmla="*/ 2911 w 2912"/>
                <a:gd name="T113" fmla="*/ 817 h 1693"/>
                <a:gd name="T114" fmla="*/ 2912 w 2912"/>
                <a:gd name="T115" fmla="*/ 731 h 1693"/>
                <a:gd name="T116" fmla="*/ 2904 w 2912"/>
                <a:gd name="T117" fmla="*/ 673 h 1693"/>
                <a:gd name="T118" fmla="*/ 2897 w 2912"/>
                <a:gd name="T119" fmla="*/ 645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2" h="1693">
                  <a:moveTo>
                    <a:pt x="2897" y="645"/>
                  </a:moveTo>
                  <a:lnTo>
                    <a:pt x="2886" y="614"/>
                  </a:lnTo>
                  <a:lnTo>
                    <a:pt x="2861" y="560"/>
                  </a:lnTo>
                  <a:lnTo>
                    <a:pt x="2809" y="483"/>
                  </a:lnTo>
                  <a:lnTo>
                    <a:pt x="2721" y="400"/>
                  </a:lnTo>
                  <a:lnTo>
                    <a:pt x="2619" y="331"/>
                  </a:lnTo>
                  <a:lnTo>
                    <a:pt x="2565" y="302"/>
                  </a:lnTo>
                  <a:lnTo>
                    <a:pt x="2496" y="268"/>
                  </a:lnTo>
                  <a:lnTo>
                    <a:pt x="2355" y="207"/>
                  </a:lnTo>
                  <a:lnTo>
                    <a:pt x="2210" y="155"/>
                  </a:lnTo>
                  <a:lnTo>
                    <a:pt x="2062" y="111"/>
                  </a:lnTo>
                  <a:lnTo>
                    <a:pt x="1910" y="73"/>
                  </a:lnTo>
                  <a:lnTo>
                    <a:pt x="1758" y="45"/>
                  </a:lnTo>
                  <a:lnTo>
                    <a:pt x="1529" y="14"/>
                  </a:lnTo>
                  <a:lnTo>
                    <a:pt x="1375" y="6"/>
                  </a:lnTo>
                  <a:lnTo>
                    <a:pt x="1228" y="0"/>
                  </a:lnTo>
                  <a:lnTo>
                    <a:pt x="996" y="9"/>
                  </a:lnTo>
                  <a:lnTo>
                    <a:pt x="842" y="26"/>
                  </a:lnTo>
                  <a:lnTo>
                    <a:pt x="691" y="56"/>
                  </a:lnTo>
                  <a:lnTo>
                    <a:pt x="546" y="101"/>
                  </a:lnTo>
                  <a:lnTo>
                    <a:pt x="408" y="163"/>
                  </a:lnTo>
                  <a:lnTo>
                    <a:pt x="281" y="245"/>
                  </a:lnTo>
                  <a:lnTo>
                    <a:pt x="223" y="295"/>
                  </a:lnTo>
                  <a:lnTo>
                    <a:pt x="174" y="344"/>
                  </a:lnTo>
                  <a:lnTo>
                    <a:pt x="97" y="449"/>
                  </a:lnTo>
                  <a:lnTo>
                    <a:pt x="41" y="563"/>
                  </a:lnTo>
                  <a:lnTo>
                    <a:pt x="9" y="682"/>
                  </a:lnTo>
                  <a:lnTo>
                    <a:pt x="0" y="804"/>
                  </a:lnTo>
                  <a:lnTo>
                    <a:pt x="15" y="928"/>
                  </a:lnTo>
                  <a:lnTo>
                    <a:pt x="52" y="1049"/>
                  </a:lnTo>
                  <a:lnTo>
                    <a:pt x="114" y="1164"/>
                  </a:lnTo>
                  <a:lnTo>
                    <a:pt x="154" y="1219"/>
                  </a:lnTo>
                  <a:lnTo>
                    <a:pt x="202" y="1276"/>
                  </a:lnTo>
                  <a:lnTo>
                    <a:pt x="310" y="1374"/>
                  </a:lnTo>
                  <a:lnTo>
                    <a:pt x="432" y="1455"/>
                  </a:lnTo>
                  <a:lnTo>
                    <a:pt x="563" y="1518"/>
                  </a:lnTo>
                  <a:lnTo>
                    <a:pt x="701" y="1570"/>
                  </a:lnTo>
                  <a:lnTo>
                    <a:pt x="845" y="1609"/>
                  </a:lnTo>
                  <a:lnTo>
                    <a:pt x="1064" y="1652"/>
                  </a:lnTo>
                  <a:lnTo>
                    <a:pt x="1207" y="1670"/>
                  </a:lnTo>
                  <a:lnTo>
                    <a:pt x="1289" y="1681"/>
                  </a:lnTo>
                  <a:lnTo>
                    <a:pt x="1458" y="1692"/>
                  </a:lnTo>
                  <a:lnTo>
                    <a:pt x="1630" y="1693"/>
                  </a:lnTo>
                  <a:lnTo>
                    <a:pt x="1801" y="1682"/>
                  </a:lnTo>
                  <a:lnTo>
                    <a:pt x="1971" y="1658"/>
                  </a:lnTo>
                  <a:lnTo>
                    <a:pt x="2136" y="1617"/>
                  </a:lnTo>
                  <a:lnTo>
                    <a:pt x="2295" y="1560"/>
                  </a:lnTo>
                  <a:lnTo>
                    <a:pt x="2446" y="1482"/>
                  </a:lnTo>
                  <a:lnTo>
                    <a:pt x="2518" y="1435"/>
                  </a:lnTo>
                  <a:lnTo>
                    <a:pt x="2563" y="1401"/>
                  </a:lnTo>
                  <a:lnTo>
                    <a:pt x="2646" y="1324"/>
                  </a:lnTo>
                  <a:lnTo>
                    <a:pt x="2719" y="1235"/>
                  </a:lnTo>
                  <a:lnTo>
                    <a:pt x="2780" y="1135"/>
                  </a:lnTo>
                  <a:lnTo>
                    <a:pt x="2804" y="1083"/>
                  </a:lnTo>
                  <a:lnTo>
                    <a:pt x="2836" y="1035"/>
                  </a:lnTo>
                  <a:lnTo>
                    <a:pt x="2884" y="929"/>
                  </a:lnTo>
                  <a:lnTo>
                    <a:pt x="2911" y="817"/>
                  </a:lnTo>
                  <a:lnTo>
                    <a:pt x="2912" y="731"/>
                  </a:lnTo>
                  <a:lnTo>
                    <a:pt x="2904" y="673"/>
                  </a:lnTo>
                  <a:lnTo>
                    <a:pt x="2897" y="645"/>
                  </a:lnTo>
                </a:path>
              </a:pathLst>
            </a:custGeom>
            <a:solidFill>
              <a:schemeClr val="bg1">
                <a:lumMod val="50000"/>
              </a:schemeClr>
            </a:solidFill>
            <a:ln>
              <a:noFill/>
            </a:ln>
          </p:spPr>
          <p:txBody>
            <a:bodyPr vert="horz" wrap="square" lIns="91440" tIns="45720" rIns="91440" bIns="45720" numCol="1" anchor="ctr" anchorCtr="0" compatLnSpc="1">
              <a:prstTxWarp prst="textNoShape">
                <a:avLst/>
              </a:prstTxWarp>
            </a:bodyPr>
            <a:lstStyle/>
            <a:p>
              <a:pPr algn="ctr">
                <a:lnSpc>
                  <a:spcPct val="115000"/>
                </a:lnSpc>
                <a:buNone/>
              </a:pPr>
              <a:r>
                <a:rPr lang="en-US" sz="32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04</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Box 23">
              <a:extLst>
                <a:ext uri="{FF2B5EF4-FFF2-40B4-BE49-F238E27FC236}">
                  <a16:creationId xmlns:a16="http://schemas.microsoft.com/office/drawing/2014/main" id="{1BACAD63-1217-5DFC-A5B8-E7A5D1703E4B}"/>
                </a:ext>
              </a:extLst>
            </p:cNvPr>
            <p:cNvSpPr txBox="1"/>
            <p:nvPr/>
          </p:nvSpPr>
          <p:spPr>
            <a:xfrm>
              <a:off x="5365085" y="-280303"/>
              <a:ext cx="2971211" cy="1191964"/>
            </a:xfrm>
            <a:prstGeom prst="rect">
              <a:avLst/>
            </a:prstGeom>
            <a:noFill/>
          </p:spPr>
          <p:txBody>
            <a:bodyPr wrap="square" lIns="0" rIns="0" rtlCol="0" anchor="ctr">
              <a:noAutofit/>
            </a:bodyPr>
            <a:lstStyle/>
            <a:p>
              <a:pPr algn="ctr">
                <a:lnSpc>
                  <a:spcPct val="115000"/>
                </a:lnSpc>
                <a:buNone/>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الاستكشاف والتحليل</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2">
            <a:extLst>
              <a:ext uri="{FF2B5EF4-FFF2-40B4-BE49-F238E27FC236}">
                <a16:creationId xmlns:a16="http://schemas.microsoft.com/office/drawing/2014/main" id="{BF48136D-1FD7-2027-5786-D37D05681892}"/>
              </a:ext>
            </a:extLst>
          </p:cNvPr>
          <p:cNvSpPr txBox="1"/>
          <p:nvPr/>
        </p:nvSpPr>
        <p:spPr>
          <a:xfrm>
            <a:off x="15712" y="5588025"/>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مثال: رسم بياني يُظهر أنّ المبيعات تزداد بشكل منتظم في نهاية الأسبوع، وتنخفض أيّام الأحد.</a:t>
            </a:r>
          </a:p>
        </p:txBody>
      </p:sp>
    </p:spTree>
    <p:extLst>
      <p:ext uri="{BB962C8B-B14F-4D97-AF65-F5344CB8AC3E}">
        <p14:creationId xmlns:p14="http://schemas.microsoft.com/office/powerpoint/2010/main" val="37367102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22" presetClass="entr" presetSubtype="4"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1000" fill="hold"/>
                                        <p:tgtEl>
                                          <p:spTgt spid="1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2"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97091-B0BE-DEFC-B450-1E198769E98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03E1219-C3DC-BB56-DB2C-980614E2D4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685FE1B8-A9FC-11ED-C3BA-F00FA7C5654C}"/>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دور الذكاء الاصطناعي في تحويل البيانات إلى معرفة</a:t>
            </a:r>
          </a:p>
        </p:txBody>
      </p:sp>
      <p:grpSp>
        <p:nvGrpSpPr>
          <p:cNvPr id="4" name="مجموعة 3">
            <a:extLst>
              <a:ext uri="{FF2B5EF4-FFF2-40B4-BE49-F238E27FC236}">
                <a16:creationId xmlns:a16="http://schemas.microsoft.com/office/drawing/2014/main" id="{F84373B8-9F0B-8FEB-3231-5916BF1CC78F}"/>
              </a:ext>
            </a:extLst>
          </p:cNvPr>
          <p:cNvGrpSpPr/>
          <p:nvPr/>
        </p:nvGrpSpPr>
        <p:grpSpPr>
          <a:xfrm>
            <a:off x="403279" y="1791076"/>
            <a:ext cx="5209847" cy="1499273"/>
            <a:chOff x="459952" y="1826068"/>
            <a:chExt cx="5209847" cy="1499273"/>
          </a:xfrm>
        </p:grpSpPr>
        <p:sp>
          <p:nvSpPr>
            <p:cNvPr id="5" name="Freeform 5">
              <a:extLst>
                <a:ext uri="{FF2B5EF4-FFF2-40B4-BE49-F238E27FC236}">
                  <a16:creationId xmlns:a16="http://schemas.microsoft.com/office/drawing/2014/main" id="{AF2FBE90-0508-88A5-E73E-A974F12C5733}"/>
                </a:ext>
              </a:extLst>
            </p:cNvPr>
            <p:cNvSpPr/>
            <p:nvPr/>
          </p:nvSpPr>
          <p:spPr>
            <a:xfrm>
              <a:off x="3855548" y="1930017"/>
              <a:ext cx="1814251" cy="1395324"/>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fr-FR" sz="2800" dirty="0">
                <a:latin typeface="Adobe Arabic" panose="02040503050201020203" pitchFamily="18" charset="-78"/>
                <a:cs typeface="Adobe Arabic" panose="02040503050201020203" pitchFamily="18" charset="-78"/>
              </a:endParaRPr>
            </a:p>
          </p:txBody>
        </p:sp>
        <p:sp>
          <p:nvSpPr>
            <p:cNvPr id="6" name="TextBox 8">
              <a:extLst>
                <a:ext uri="{FF2B5EF4-FFF2-40B4-BE49-F238E27FC236}">
                  <a16:creationId xmlns:a16="http://schemas.microsoft.com/office/drawing/2014/main" id="{3D1D3A5C-5E9D-B258-FABC-80C339F3E951}"/>
                </a:ext>
              </a:extLst>
            </p:cNvPr>
            <p:cNvSpPr txBox="1"/>
            <p:nvPr/>
          </p:nvSpPr>
          <p:spPr>
            <a:xfrm>
              <a:off x="459952" y="1826068"/>
              <a:ext cx="3139215" cy="492443"/>
            </a:xfrm>
            <a:prstGeom prst="rect">
              <a:avLst/>
            </a:prstGeom>
          </p:spPr>
          <p:txBody>
            <a:bodyPr wrap="square" lIns="0" tIns="0" rIns="0" bIns="0" rtlCol="0" anchor="t">
              <a:spAutoFit/>
            </a:bodyPr>
            <a:lstStyle/>
            <a:p>
              <a:pPr algn="ctr" rtl="1">
                <a:spcBef>
                  <a:spcPct val="0"/>
                </a:spcBef>
              </a:pPr>
              <a:r>
                <a:rPr lang="ar-EG" sz="3200" dirty="0">
                  <a:solidFill>
                    <a:srgbClr val="02BCB6"/>
                  </a:solidFill>
                  <a:latin typeface="Adobe Arabic" panose="02040503050201020203" pitchFamily="18" charset="-78"/>
                  <a:ea typeface="SST Arabic"/>
                  <a:cs typeface="Adobe Arabic" panose="02040503050201020203" pitchFamily="18" charset="-78"/>
                  <a:sym typeface="SST Arabic"/>
                  <a:rtl/>
                </a:rPr>
                <a:t>اكتشاف الأنماط المعقّدة</a:t>
              </a:r>
            </a:p>
          </p:txBody>
        </p:sp>
      </p:grpSp>
      <p:grpSp>
        <p:nvGrpSpPr>
          <p:cNvPr id="11" name="مجموعة 10">
            <a:extLst>
              <a:ext uri="{FF2B5EF4-FFF2-40B4-BE49-F238E27FC236}">
                <a16:creationId xmlns:a16="http://schemas.microsoft.com/office/drawing/2014/main" id="{DE57C423-FB79-C1FF-32BC-3870D5D34DE9}"/>
              </a:ext>
            </a:extLst>
          </p:cNvPr>
          <p:cNvGrpSpPr/>
          <p:nvPr/>
        </p:nvGrpSpPr>
        <p:grpSpPr>
          <a:xfrm>
            <a:off x="420320" y="2794945"/>
            <a:ext cx="5705566" cy="1332650"/>
            <a:chOff x="476995" y="2829937"/>
            <a:chExt cx="5705566" cy="1332650"/>
          </a:xfrm>
        </p:grpSpPr>
        <p:sp>
          <p:nvSpPr>
            <p:cNvPr id="12" name="Freeform 4">
              <a:extLst>
                <a:ext uri="{FF2B5EF4-FFF2-40B4-BE49-F238E27FC236}">
                  <a16:creationId xmlns:a16="http://schemas.microsoft.com/office/drawing/2014/main" id="{A9A9D632-0700-D2E3-C5F4-05697C9B308C}"/>
                </a:ext>
              </a:extLst>
            </p:cNvPr>
            <p:cNvSpPr/>
            <p:nvPr/>
          </p:nvSpPr>
          <p:spPr>
            <a:xfrm>
              <a:off x="4368310" y="2829937"/>
              <a:ext cx="1814251" cy="1332650"/>
            </a:xfrm>
            <a:custGeom>
              <a:avLst/>
              <a:gdLst/>
              <a:ahLst/>
              <a:cxnLst/>
              <a:rect l="l" t="t" r="r" b="b"/>
              <a:pathLst>
                <a:path w="2721377" h="1998975">
                  <a:moveTo>
                    <a:pt x="0" y="0"/>
                  </a:moveTo>
                  <a:lnTo>
                    <a:pt x="2721377" y="0"/>
                  </a:lnTo>
                  <a:lnTo>
                    <a:pt x="2721377" y="1998975"/>
                  </a:lnTo>
                  <a:lnTo>
                    <a:pt x="0" y="199897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fr-FR" sz="2800" dirty="0">
                <a:latin typeface="Adobe Arabic" panose="02040503050201020203" pitchFamily="18" charset="-78"/>
                <a:cs typeface="Adobe Arabic" panose="02040503050201020203" pitchFamily="18" charset="-78"/>
              </a:endParaRPr>
            </a:p>
          </p:txBody>
        </p:sp>
        <p:sp>
          <p:nvSpPr>
            <p:cNvPr id="13" name="TextBox 9">
              <a:extLst>
                <a:ext uri="{FF2B5EF4-FFF2-40B4-BE49-F238E27FC236}">
                  <a16:creationId xmlns:a16="http://schemas.microsoft.com/office/drawing/2014/main" id="{E63FF62F-14F0-9054-6EED-8D51B6A84BAF}"/>
                </a:ext>
              </a:extLst>
            </p:cNvPr>
            <p:cNvSpPr txBox="1"/>
            <p:nvPr/>
          </p:nvSpPr>
          <p:spPr>
            <a:xfrm>
              <a:off x="476995" y="3378956"/>
              <a:ext cx="3139215" cy="296235"/>
            </a:xfrm>
            <a:prstGeom prst="rect">
              <a:avLst/>
            </a:prstGeom>
          </p:spPr>
          <p:txBody>
            <a:bodyPr lIns="0" tIns="0" rIns="0" bIns="0" rtlCol="0" anchor="t">
              <a:spAutoFit/>
            </a:bodyPr>
            <a:lstStyle/>
            <a:p>
              <a:pPr algn="ctr" rtl="1">
                <a:lnSpc>
                  <a:spcPts val="1812"/>
                </a:lnSpc>
                <a:spcBef>
                  <a:spcPct val="0"/>
                </a:spcBef>
              </a:pPr>
              <a:r>
                <a:rPr lang="ar-EG" sz="3200" dirty="0">
                  <a:solidFill>
                    <a:srgbClr val="576975"/>
                  </a:solidFill>
                  <a:latin typeface="Adobe Arabic" panose="02040503050201020203" pitchFamily="18" charset="-78"/>
                  <a:ea typeface="SST Arabic"/>
                  <a:cs typeface="Adobe Arabic" panose="02040503050201020203" pitchFamily="18" charset="-78"/>
                  <a:sym typeface="SST Arabic"/>
                  <a:rtl/>
                </a:rPr>
                <a:t>التنبّؤ الدقيق</a:t>
              </a:r>
            </a:p>
          </p:txBody>
        </p:sp>
      </p:grpSp>
      <p:grpSp>
        <p:nvGrpSpPr>
          <p:cNvPr id="14" name="مجموعة 13">
            <a:extLst>
              <a:ext uri="{FF2B5EF4-FFF2-40B4-BE49-F238E27FC236}">
                <a16:creationId xmlns:a16="http://schemas.microsoft.com/office/drawing/2014/main" id="{3B1EBA1D-0C4B-54A4-AACC-0CCB99373574}"/>
              </a:ext>
            </a:extLst>
          </p:cNvPr>
          <p:cNvGrpSpPr/>
          <p:nvPr/>
        </p:nvGrpSpPr>
        <p:grpSpPr>
          <a:xfrm>
            <a:off x="91441" y="3785754"/>
            <a:ext cx="5521683" cy="1379937"/>
            <a:chOff x="148116" y="3820746"/>
            <a:chExt cx="5521683" cy="1379937"/>
          </a:xfrm>
        </p:grpSpPr>
        <p:sp>
          <p:nvSpPr>
            <p:cNvPr id="15" name="Freeform 3">
              <a:extLst>
                <a:ext uri="{FF2B5EF4-FFF2-40B4-BE49-F238E27FC236}">
                  <a16:creationId xmlns:a16="http://schemas.microsoft.com/office/drawing/2014/main" id="{CF80C0F4-F7F4-C444-1A3E-849973F75EAB}"/>
                </a:ext>
              </a:extLst>
            </p:cNvPr>
            <p:cNvSpPr/>
            <p:nvPr/>
          </p:nvSpPr>
          <p:spPr>
            <a:xfrm>
              <a:off x="3855548" y="3820746"/>
              <a:ext cx="1814251" cy="1378831"/>
            </a:xfrm>
            <a:custGeom>
              <a:avLst/>
              <a:gdLst/>
              <a:ahLst/>
              <a:cxnLst/>
              <a:rect l="l" t="t" r="r" b="b"/>
              <a:pathLst>
                <a:path w="2721377" h="2068246">
                  <a:moveTo>
                    <a:pt x="0" y="0"/>
                  </a:moveTo>
                  <a:lnTo>
                    <a:pt x="2721376" y="0"/>
                  </a:lnTo>
                  <a:lnTo>
                    <a:pt x="2721376" y="2068246"/>
                  </a:lnTo>
                  <a:lnTo>
                    <a:pt x="0" y="2068246"/>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txBody>
            <a:bodyPr/>
            <a:lstStyle/>
            <a:p>
              <a:endParaRPr lang="fr-FR" sz="2800" dirty="0">
                <a:latin typeface="Adobe Arabic" panose="02040503050201020203" pitchFamily="18" charset="-78"/>
                <a:cs typeface="Adobe Arabic" panose="02040503050201020203" pitchFamily="18" charset="-78"/>
              </a:endParaRPr>
            </a:p>
          </p:txBody>
        </p:sp>
        <p:sp>
          <p:nvSpPr>
            <p:cNvPr id="16" name="TextBox 10">
              <a:extLst>
                <a:ext uri="{FF2B5EF4-FFF2-40B4-BE49-F238E27FC236}">
                  <a16:creationId xmlns:a16="http://schemas.microsoft.com/office/drawing/2014/main" id="{572C4373-282C-4B87-BB9A-655531E8E95A}"/>
                </a:ext>
              </a:extLst>
            </p:cNvPr>
            <p:cNvSpPr txBox="1"/>
            <p:nvPr/>
          </p:nvSpPr>
          <p:spPr>
            <a:xfrm>
              <a:off x="148116" y="4904448"/>
              <a:ext cx="3603044" cy="296235"/>
            </a:xfrm>
            <a:prstGeom prst="rect">
              <a:avLst/>
            </a:prstGeom>
          </p:spPr>
          <p:txBody>
            <a:bodyPr wrap="square" lIns="0" tIns="0" rIns="0" bIns="0" rtlCol="0" anchor="t">
              <a:spAutoFit/>
            </a:bodyPr>
            <a:lstStyle/>
            <a:p>
              <a:pPr algn="ctr" rtl="1">
                <a:lnSpc>
                  <a:spcPts val="1812"/>
                </a:lnSpc>
                <a:spcBef>
                  <a:spcPct val="0"/>
                </a:spcBef>
              </a:pPr>
              <a:r>
                <a:rPr lang="ar-EG" sz="3200" dirty="0">
                  <a:solidFill>
                    <a:srgbClr val="101C43"/>
                  </a:solidFill>
                  <a:latin typeface="Adobe Arabic" panose="02040503050201020203" pitchFamily="18" charset="-78"/>
                  <a:ea typeface="SST Arabic"/>
                  <a:cs typeface="Adobe Arabic" panose="02040503050201020203" pitchFamily="18" charset="-78"/>
                  <a:sym typeface="SST Arabic"/>
                  <a:rtl/>
                </a:rPr>
                <a:t>دعم اتّخاذ القرار الذكي</a:t>
              </a:r>
            </a:p>
          </p:txBody>
        </p:sp>
      </p:grpSp>
      <p:grpSp>
        <p:nvGrpSpPr>
          <p:cNvPr id="17" name="مجموعة 16">
            <a:extLst>
              <a:ext uri="{FF2B5EF4-FFF2-40B4-BE49-F238E27FC236}">
                <a16:creationId xmlns:a16="http://schemas.microsoft.com/office/drawing/2014/main" id="{FE56097E-94BA-F6CF-2AD1-2938A577CA5F}"/>
              </a:ext>
            </a:extLst>
          </p:cNvPr>
          <p:cNvGrpSpPr/>
          <p:nvPr/>
        </p:nvGrpSpPr>
        <p:grpSpPr>
          <a:xfrm>
            <a:off x="6953135" y="1819763"/>
            <a:ext cx="4648051" cy="1470586"/>
            <a:chOff x="7009810" y="1854755"/>
            <a:chExt cx="4648051" cy="1470586"/>
          </a:xfrm>
        </p:grpSpPr>
        <p:sp>
          <p:nvSpPr>
            <p:cNvPr id="18" name="Freeform 7">
              <a:extLst>
                <a:ext uri="{FF2B5EF4-FFF2-40B4-BE49-F238E27FC236}">
                  <a16:creationId xmlns:a16="http://schemas.microsoft.com/office/drawing/2014/main" id="{D37E5F01-206A-DEAC-95C6-890CB16423F0}"/>
                </a:ext>
              </a:extLst>
            </p:cNvPr>
            <p:cNvSpPr/>
            <p:nvPr/>
          </p:nvSpPr>
          <p:spPr>
            <a:xfrm>
              <a:off x="7009810" y="1930017"/>
              <a:ext cx="1814251" cy="1395324"/>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p:spPr>
          <p:txBody>
            <a:bodyPr/>
            <a:lstStyle/>
            <a:p>
              <a:endParaRPr lang="fr-FR" sz="2800" dirty="0">
                <a:latin typeface="Adobe Arabic" panose="02040503050201020203" pitchFamily="18" charset="-78"/>
                <a:cs typeface="Adobe Arabic" panose="02040503050201020203" pitchFamily="18" charset="-78"/>
              </a:endParaRPr>
            </a:p>
          </p:txBody>
        </p:sp>
        <p:sp>
          <p:nvSpPr>
            <p:cNvPr id="19" name="TextBox 11">
              <a:extLst>
                <a:ext uri="{FF2B5EF4-FFF2-40B4-BE49-F238E27FC236}">
                  <a16:creationId xmlns:a16="http://schemas.microsoft.com/office/drawing/2014/main" id="{B1592527-CA70-5197-9B34-4899B0936574}"/>
                </a:ext>
              </a:extLst>
            </p:cNvPr>
            <p:cNvSpPr txBox="1"/>
            <p:nvPr/>
          </p:nvSpPr>
          <p:spPr>
            <a:xfrm>
              <a:off x="8900650" y="1854755"/>
              <a:ext cx="2757211" cy="492443"/>
            </a:xfrm>
            <a:prstGeom prst="rect">
              <a:avLst/>
            </a:prstGeom>
          </p:spPr>
          <p:txBody>
            <a:bodyPr wrap="square" lIns="0" tIns="0" rIns="0" bIns="0" rtlCol="0" anchor="t">
              <a:spAutoFit/>
            </a:bodyPr>
            <a:lstStyle/>
            <a:p>
              <a:pPr algn="ctr" rtl="1">
                <a:spcBef>
                  <a:spcPct val="0"/>
                </a:spcBef>
              </a:pPr>
              <a:r>
                <a:rPr lang="ar-EG" sz="3200" dirty="0">
                  <a:solidFill>
                    <a:srgbClr val="35385C"/>
                  </a:solidFill>
                  <a:latin typeface="Adobe Arabic" panose="02040503050201020203" pitchFamily="18" charset="-78"/>
                  <a:ea typeface="SST Arabic"/>
                  <a:cs typeface="Adobe Arabic" panose="02040503050201020203" pitchFamily="18" charset="-78"/>
                  <a:sym typeface="SST Arabic"/>
                  <a:rtl/>
                </a:rPr>
                <a:t>الأتمتة والسرعة</a:t>
              </a:r>
            </a:p>
          </p:txBody>
        </p:sp>
      </p:grpSp>
      <p:grpSp>
        <p:nvGrpSpPr>
          <p:cNvPr id="20" name="مجموعة 19">
            <a:extLst>
              <a:ext uri="{FF2B5EF4-FFF2-40B4-BE49-F238E27FC236}">
                <a16:creationId xmlns:a16="http://schemas.microsoft.com/office/drawing/2014/main" id="{6B559376-9C74-57FC-F341-68F727566AE7}"/>
              </a:ext>
            </a:extLst>
          </p:cNvPr>
          <p:cNvGrpSpPr/>
          <p:nvPr/>
        </p:nvGrpSpPr>
        <p:grpSpPr>
          <a:xfrm>
            <a:off x="6440373" y="2889733"/>
            <a:ext cx="5160813" cy="1332650"/>
            <a:chOff x="6497048" y="2924725"/>
            <a:chExt cx="5160813" cy="1332650"/>
          </a:xfrm>
        </p:grpSpPr>
        <p:sp>
          <p:nvSpPr>
            <p:cNvPr id="21" name="Freeform 6">
              <a:extLst>
                <a:ext uri="{FF2B5EF4-FFF2-40B4-BE49-F238E27FC236}">
                  <a16:creationId xmlns:a16="http://schemas.microsoft.com/office/drawing/2014/main" id="{E665DF4C-4D2D-B055-72E6-8A89D6B8F5AC}"/>
                </a:ext>
              </a:extLst>
            </p:cNvPr>
            <p:cNvSpPr/>
            <p:nvPr/>
          </p:nvSpPr>
          <p:spPr>
            <a:xfrm>
              <a:off x="6497048" y="2924725"/>
              <a:ext cx="1814251" cy="1332650"/>
            </a:xfrm>
            <a:custGeom>
              <a:avLst/>
              <a:gdLst/>
              <a:ahLst/>
              <a:cxnLst/>
              <a:rect l="l" t="t" r="r" b="b"/>
              <a:pathLst>
                <a:path w="2721377" h="1998975">
                  <a:moveTo>
                    <a:pt x="0" y="0"/>
                  </a:moveTo>
                  <a:lnTo>
                    <a:pt x="2721377" y="0"/>
                  </a:lnTo>
                  <a:lnTo>
                    <a:pt x="2721377" y="1998974"/>
                  </a:lnTo>
                  <a:lnTo>
                    <a:pt x="0" y="1998974"/>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endParaRPr lang="fr-FR" sz="2800" dirty="0">
                <a:latin typeface="Adobe Arabic" panose="02040503050201020203" pitchFamily="18" charset="-78"/>
                <a:cs typeface="Adobe Arabic" panose="02040503050201020203" pitchFamily="18" charset="-78"/>
              </a:endParaRPr>
            </a:p>
          </p:txBody>
        </p:sp>
        <p:sp>
          <p:nvSpPr>
            <p:cNvPr id="22" name="TextBox 12">
              <a:extLst>
                <a:ext uri="{FF2B5EF4-FFF2-40B4-BE49-F238E27FC236}">
                  <a16:creationId xmlns:a16="http://schemas.microsoft.com/office/drawing/2014/main" id="{5844CA00-8E20-7024-8B2D-429171A80781}"/>
                </a:ext>
              </a:extLst>
            </p:cNvPr>
            <p:cNvSpPr txBox="1"/>
            <p:nvPr/>
          </p:nvSpPr>
          <p:spPr>
            <a:xfrm>
              <a:off x="9063399" y="3408934"/>
              <a:ext cx="2594462" cy="296235"/>
            </a:xfrm>
            <a:prstGeom prst="rect">
              <a:avLst/>
            </a:prstGeom>
          </p:spPr>
          <p:txBody>
            <a:bodyPr wrap="square" lIns="0" tIns="0" rIns="0" bIns="0" rtlCol="0" anchor="t">
              <a:spAutoFit/>
            </a:bodyPr>
            <a:lstStyle/>
            <a:p>
              <a:pPr algn="ctr" rtl="1">
                <a:lnSpc>
                  <a:spcPts val="1812"/>
                </a:lnSpc>
                <a:spcBef>
                  <a:spcPct val="0"/>
                </a:spcBef>
              </a:pPr>
              <a:r>
                <a:rPr lang="ar-EG" sz="3200" dirty="0">
                  <a:solidFill>
                    <a:srgbClr val="1D2D83"/>
                  </a:solidFill>
                  <a:latin typeface="Adobe Arabic" panose="02040503050201020203" pitchFamily="18" charset="-78"/>
                  <a:ea typeface="SST Arabic"/>
                  <a:cs typeface="Adobe Arabic" panose="02040503050201020203" pitchFamily="18" charset="-78"/>
                  <a:sym typeface="SST Arabic"/>
                  <a:rtl/>
                </a:rPr>
                <a:t>التعلّم المستمرّ والتحسين</a:t>
              </a:r>
            </a:p>
          </p:txBody>
        </p:sp>
      </p:grpSp>
      <p:grpSp>
        <p:nvGrpSpPr>
          <p:cNvPr id="46" name="مجموعة 45">
            <a:extLst>
              <a:ext uri="{FF2B5EF4-FFF2-40B4-BE49-F238E27FC236}">
                <a16:creationId xmlns:a16="http://schemas.microsoft.com/office/drawing/2014/main" id="{25E7A21F-A228-5511-5451-552515B60313}"/>
              </a:ext>
            </a:extLst>
          </p:cNvPr>
          <p:cNvGrpSpPr/>
          <p:nvPr/>
        </p:nvGrpSpPr>
        <p:grpSpPr>
          <a:xfrm>
            <a:off x="7077441" y="3785756"/>
            <a:ext cx="4822784" cy="1395324"/>
            <a:chOff x="7134116" y="3820746"/>
            <a:chExt cx="4822784" cy="1395324"/>
          </a:xfrm>
        </p:grpSpPr>
        <p:sp>
          <p:nvSpPr>
            <p:cNvPr id="47" name="Freeform 2">
              <a:extLst>
                <a:ext uri="{FF2B5EF4-FFF2-40B4-BE49-F238E27FC236}">
                  <a16:creationId xmlns:a16="http://schemas.microsoft.com/office/drawing/2014/main" id="{BB9C513F-3A6F-9689-9027-56ADA9DF3054}"/>
                </a:ext>
              </a:extLst>
            </p:cNvPr>
            <p:cNvSpPr/>
            <p:nvPr/>
          </p:nvSpPr>
          <p:spPr>
            <a:xfrm>
              <a:off x="7134116" y="3820746"/>
              <a:ext cx="1814251" cy="1395324"/>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a:blipFill>
          </p:spPr>
          <p:txBody>
            <a:bodyPr/>
            <a:lstStyle/>
            <a:p>
              <a:endParaRPr lang="fr-FR" sz="2800" dirty="0">
                <a:latin typeface="Adobe Arabic" panose="02040503050201020203" pitchFamily="18" charset="-78"/>
                <a:cs typeface="Adobe Arabic" panose="02040503050201020203" pitchFamily="18" charset="-78"/>
              </a:endParaRPr>
            </a:p>
          </p:txBody>
        </p:sp>
        <p:sp>
          <p:nvSpPr>
            <p:cNvPr id="48" name="TextBox 13">
              <a:extLst>
                <a:ext uri="{FF2B5EF4-FFF2-40B4-BE49-F238E27FC236}">
                  <a16:creationId xmlns:a16="http://schemas.microsoft.com/office/drawing/2014/main" id="{AC6EACAD-F6A4-0C48-2802-4CC27618512D}"/>
                </a:ext>
              </a:extLst>
            </p:cNvPr>
            <p:cNvSpPr txBox="1"/>
            <p:nvPr/>
          </p:nvSpPr>
          <p:spPr>
            <a:xfrm>
              <a:off x="8868468" y="4818128"/>
              <a:ext cx="3088432" cy="296235"/>
            </a:xfrm>
            <a:prstGeom prst="rect">
              <a:avLst/>
            </a:prstGeom>
          </p:spPr>
          <p:txBody>
            <a:bodyPr wrap="square" lIns="0" tIns="0" rIns="0" bIns="0" rtlCol="0" anchor="t">
              <a:spAutoFit/>
            </a:bodyPr>
            <a:lstStyle/>
            <a:p>
              <a:pPr algn="ctr" rtl="1">
                <a:lnSpc>
                  <a:spcPts val="1812"/>
                </a:lnSpc>
                <a:spcBef>
                  <a:spcPct val="0"/>
                </a:spcBef>
              </a:pPr>
              <a:r>
                <a:rPr lang="ar-EG" sz="3200" dirty="0">
                  <a:solidFill>
                    <a:srgbClr val="02BCB6"/>
                  </a:solidFill>
                  <a:latin typeface="Adobe Arabic" panose="02040503050201020203" pitchFamily="18" charset="-78"/>
                  <a:ea typeface="SST Arabic"/>
                  <a:cs typeface="Adobe Arabic" panose="02040503050201020203" pitchFamily="18" charset="-78"/>
                  <a:sym typeface="SST Arabic"/>
                  <a:rtl/>
                </a:rPr>
                <a:t>تحليل البيانات غير المنظّمة</a:t>
              </a:r>
            </a:p>
          </p:txBody>
        </p:sp>
      </p:grpSp>
    </p:spTree>
    <p:extLst>
      <p:ext uri="{BB962C8B-B14F-4D97-AF65-F5344CB8AC3E}">
        <p14:creationId xmlns:p14="http://schemas.microsoft.com/office/powerpoint/2010/main" val="28807182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down)">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C53B4-1E6F-9EA9-B057-10D7800A2AB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EF26174-E18F-5CEC-50D4-F4B266A179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20135481-CB90-205B-E01F-8FB6B6E660C7}"/>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دور الذكاء الاصطناعي في تحويل البيانات إلى معرفة</a:t>
            </a:r>
          </a:p>
        </p:txBody>
      </p:sp>
      <p:grpSp>
        <p:nvGrpSpPr>
          <p:cNvPr id="17" name="مجموعة 16">
            <a:extLst>
              <a:ext uri="{FF2B5EF4-FFF2-40B4-BE49-F238E27FC236}">
                <a16:creationId xmlns:a16="http://schemas.microsoft.com/office/drawing/2014/main" id="{F77AA8AD-8E6F-95F1-FC9A-B5BF54C0F343}"/>
              </a:ext>
            </a:extLst>
          </p:cNvPr>
          <p:cNvGrpSpPr/>
          <p:nvPr/>
        </p:nvGrpSpPr>
        <p:grpSpPr>
          <a:xfrm>
            <a:off x="7867535" y="1291443"/>
            <a:ext cx="4648051" cy="1470586"/>
            <a:chOff x="7009810" y="1854755"/>
            <a:chExt cx="4648051" cy="1470586"/>
          </a:xfrm>
        </p:grpSpPr>
        <p:sp>
          <p:nvSpPr>
            <p:cNvPr id="18" name="Freeform 7">
              <a:extLst>
                <a:ext uri="{FF2B5EF4-FFF2-40B4-BE49-F238E27FC236}">
                  <a16:creationId xmlns:a16="http://schemas.microsoft.com/office/drawing/2014/main" id="{10DA7CD9-CE47-334A-CD0F-12BACD3697C0}"/>
                </a:ext>
              </a:extLst>
            </p:cNvPr>
            <p:cNvSpPr/>
            <p:nvPr/>
          </p:nvSpPr>
          <p:spPr>
            <a:xfrm>
              <a:off x="7009810" y="1930017"/>
              <a:ext cx="1814251" cy="1395324"/>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fr-FR" sz="2800" dirty="0">
                <a:latin typeface="Adobe Arabic" panose="02040503050201020203" pitchFamily="18" charset="-78"/>
                <a:cs typeface="Adobe Arabic" panose="02040503050201020203" pitchFamily="18" charset="-78"/>
              </a:endParaRPr>
            </a:p>
          </p:txBody>
        </p:sp>
        <p:sp>
          <p:nvSpPr>
            <p:cNvPr id="19" name="TextBox 11">
              <a:extLst>
                <a:ext uri="{FF2B5EF4-FFF2-40B4-BE49-F238E27FC236}">
                  <a16:creationId xmlns:a16="http://schemas.microsoft.com/office/drawing/2014/main" id="{2874CA5F-BA62-93B7-B7B6-6FE94FD9112D}"/>
                </a:ext>
              </a:extLst>
            </p:cNvPr>
            <p:cNvSpPr txBox="1"/>
            <p:nvPr/>
          </p:nvSpPr>
          <p:spPr>
            <a:xfrm>
              <a:off x="8900650" y="1854755"/>
              <a:ext cx="2757211" cy="492443"/>
            </a:xfrm>
            <a:prstGeom prst="rect">
              <a:avLst/>
            </a:prstGeom>
          </p:spPr>
          <p:txBody>
            <a:bodyPr wrap="square" lIns="0" tIns="0" rIns="0" bIns="0" rtlCol="0" anchor="t">
              <a:spAutoFit/>
            </a:bodyPr>
            <a:lstStyle/>
            <a:p>
              <a:pPr algn="ctr" rtl="1">
                <a:spcBef>
                  <a:spcPct val="0"/>
                </a:spcBef>
              </a:pPr>
              <a:r>
                <a:rPr lang="ar-EG" sz="3200" dirty="0">
                  <a:solidFill>
                    <a:srgbClr val="35385C"/>
                  </a:solidFill>
                  <a:latin typeface="Adobe Arabic" panose="02040503050201020203" pitchFamily="18" charset="-78"/>
                  <a:ea typeface="SST Arabic"/>
                  <a:cs typeface="Adobe Arabic" panose="02040503050201020203" pitchFamily="18" charset="-78"/>
                  <a:sym typeface="SST Arabic"/>
                  <a:rtl/>
                </a:rPr>
                <a:t>الأتمتة والسرعة</a:t>
              </a:r>
            </a:p>
          </p:txBody>
        </p:sp>
      </p:grpSp>
      <p:sp>
        <p:nvSpPr>
          <p:cNvPr id="2" name="TextBox 2">
            <a:extLst>
              <a:ext uri="{FF2B5EF4-FFF2-40B4-BE49-F238E27FC236}">
                <a16:creationId xmlns:a16="http://schemas.microsoft.com/office/drawing/2014/main" id="{FA8FD9AE-80F9-6817-92AE-73BC9F1F7E99}"/>
              </a:ext>
            </a:extLst>
          </p:cNvPr>
          <p:cNvSpPr txBox="1"/>
          <p:nvPr/>
        </p:nvSpPr>
        <p:spPr>
          <a:xfrm>
            <a:off x="-268638" y="3300509"/>
            <a:ext cx="904396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التحدّي التقليدي: </a:t>
            </a:r>
            <a:r>
              <a:rPr lang="ar-SA" dirty="0">
                <a:solidFill>
                  <a:schemeClr val="tx1"/>
                </a:solidFill>
              </a:rPr>
              <a:t>تحليل ملايين السجلّات يدويّاً يستغرق وقتاً طويلاً وعُرضة للأخطاء.</a:t>
            </a:r>
            <a:endParaRPr lang="en-US" dirty="0">
              <a:solidFill>
                <a:schemeClr val="tx1"/>
              </a:solidFill>
            </a:endParaRPr>
          </a:p>
        </p:txBody>
      </p:sp>
      <p:sp>
        <p:nvSpPr>
          <p:cNvPr id="8" name="TextBox 2">
            <a:extLst>
              <a:ext uri="{FF2B5EF4-FFF2-40B4-BE49-F238E27FC236}">
                <a16:creationId xmlns:a16="http://schemas.microsoft.com/office/drawing/2014/main" id="{815A626C-DF29-B60A-4A01-9785F6B2BF8A}"/>
              </a:ext>
            </a:extLst>
          </p:cNvPr>
          <p:cNvSpPr txBox="1"/>
          <p:nvPr/>
        </p:nvSpPr>
        <p:spPr>
          <a:xfrm>
            <a:off x="27369" y="4234810"/>
            <a:ext cx="879104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حلّ الذكاء الاصطناعي: </a:t>
            </a:r>
            <a:r>
              <a:rPr lang="ar-SA" dirty="0">
                <a:solidFill>
                  <a:schemeClr val="tx1"/>
                </a:solidFill>
              </a:rPr>
              <a:t>يُمكن لنماذج التعلّم الآلي معالجة وتحليل كمّيّات ضخمة من البيانات في ثوانٍ، مع دقّة عالية.</a:t>
            </a:r>
            <a:endParaRPr lang="en-US" dirty="0">
              <a:solidFill>
                <a:schemeClr val="tx1"/>
              </a:solidFill>
            </a:endParaRPr>
          </a:p>
        </p:txBody>
      </p:sp>
      <p:sp>
        <p:nvSpPr>
          <p:cNvPr id="9" name="TextBox 2">
            <a:extLst>
              <a:ext uri="{FF2B5EF4-FFF2-40B4-BE49-F238E27FC236}">
                <a16:creationId xmlns:a16="http://schemas.microsoft.com/office/drawing/2014/main" id="{07EF4FCA-B357-3686-A0DD-269F83A17C28}"/>
              </a:ext>
            </a:extLst>
          </p:cNvPr>
          <p:cNvSpPr txBox="1"/>
          <p:nvPr/>
        </p:nvSpPr>
        <p:spPr>
          <a:xfrm>
            <a:off x="0" y="5504506"/>
            <a:ext cx="8845780"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مثال: </a:t>
            </a:r>
            <a:r>
              <a:rPr lang="ar-SA" dirty="0">
                <a:solidFill>
                  <a:schemeClr val="tx1"/>
                </a:solidFill>
              </a:rPr>
              <a:t>بنك يستخدم الذكاء الاصطناعي لفحص آلاف المعاملات في الثانية للكشف عن الاحتيال، بدلاً من المراجعة اليدويّة التي كانت تستغرق ساعات.</a:t>
            </a:r>
            <a:endParaRPr lang="en-US" dirty="0">
              <a:solidFill>
                <a:schemeClr val="tx1"/>
              </a:solidFill>
            </a:endParaRPr>
          </a:p>
        </p:txBody>
      </p:sp>
      <p:pic>
        <p:nvPicPr>
          <p:cNvPr id="23" name="صورة 22" descr="Predictive chart ">
            <a:extLst>
              <a:ext uri="{FF2B5EF4-FFF2-40B4-BE49-F238E27FC236}">
                <a16:creationId xmlns:a16="http://schemas.microsoft.com/office/drawing/2014/main" id="{02F05BAD-BAF3-BCB6-D2A7-84E13EE04A0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29952" y="924099"/>
            <a:ext cx="1780262" cy="1780262"/>
          </a:xfrm>
          <a:prstGeom prst="rect">
            <a:avLst/>
          </a:prstGeom>
          <a:noFill/>
          <a:ln>
            <a:noFill/>
          </a:ln>
        </p:spPr>
      </p:pic>
    </p:spTree>
    <p:extLst>
      <p:ext uri="{BB962C8B-B14F-4D97-AF65-F5344CB8AC3E}">
        <p14:creationId xmlns:p14="http://schemas.microsoft.com/office/powerpoint/2010/main" val="29150373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BA9128-02BC-5D7C-F497-4E15960F4F8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7BBB5CE-F488-64AF-902C-0BB8C632FA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8969057-8A51-DB35-5684-B39DE8C00775}"/>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دور الذكاء الاصطناعي في تحويل البيانات إلى معرفة</a:t>
            </a:r>
          </a:p>
        </p:txBody>
      </p:sp>
      <p:sp>
        <p:nvSpPr>
          <p:cNvPr id="2" name="TextBox 2">
            <a:extLst>
              <a:ext uri="{FF2B5EF4-FFF2-40B4-BE49-F238E27FC236}">
                <a16:creationId xmlns:a16="http://schemas.microsoft.com/office/drawing/2014/main" id="{DF161E2A-4B6B-BFC8-83EF-BC659A46003E}"/>
              </a:ext>
            </a:extLst>
          </p:cNvPr>
          <p:cNvSpPr txBox="1"/>
          <p:nvPr/>
        </p:nvSpPr>
        <p:spPr>
          <a:xfrm>
            <a:off x="0" y="2843204"/>
            <a:ext cx="879104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القدرة المميّزة: </a:t>
            </a:r>
            <a:r>
              <a:rPr lang="ar-SA" dirty="0">
                <a:solidFill>
                  <a:schemeClr val="tx1"/>
                </a:solidFill>
              </a:rPr>
              <a:t>الذكاء الاصطناعي يستطيع اكتشاف علاقات وأنماط معقّدة غير خطّيّة يصعب على البشر أو الأساليب الإحصائيّة التقليديّة رصدها.</a:t>
            </a:r>
            <a:endParaRPr lang="en-US" dirty="0">
              <a:solidFill>
                <a:schemeClr val="tx1"/>
              </a:solidFill>
            </a:endParaRPr>
          </a:p>
        </p:txBody>
      </p:sp>
      <p:sp>
        <p:nvSpPr>
          <p:cNvPr id="8" name="TextBox 2">
            <a:extLst>
              <a:ext uri="{FF2B5EF4-FFF2-40B4-BE49-F238E27FC236}">
                <a16:creationId xmlns:a16="http://schemas.microsoft.com/office/drawing/2014/main" id="{6FC2B68D-3C5D-BBF3-EF04-10A3710F6E61}"/>
              </a:ext>
            </a:extLst>
          </p:cNvPr>
          <p:cNvSpPr txBox="1"/>
          <p:nvPr/>
        </p:nvSpPr>
        <p:spPr>
          <a:xfrm>
            <a:off x="27369" y="4112900"/>
            <a:ext cx="879104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مثال في الرعاية الصحّيّة: </a:t>
            </a:r>
            <a:r>
              <a:rPr lang="ar-SA" dirty="0">
                <a:solidFill>
                  <a:schemeClr val="tx1"/>
                </a:solidFill>
              </a:rPr>
              <a:t>نماذج التعلّم العميق تُحلّل صور الأشعّة السينيّة لاكتشاف علامات مبكّرة لأمراض مثل السرطان بدقّة تضاهي أو تفوق الأطبّاء البشريّين.</a:t>
            </a:r>
            <a:endParaRPr lang="en-US" dirty="0">
              <a:solidFill>
                <a:schemeClr val="tx1"/>
              </a:solidFill>
            </a:endParaRPr>
          </a:p>
        </p:txBody>
      </p:sp>
      <p:sp>
        <p:nvSpPr>
          <p:cNvPr id="9" name="TextBox 2">
            <a:extLst>
              <a:ext uri="{FF2B5EF4-FFF2-40B4-BE49-F238E27FC236}">
                <a16:creationId xmlns:a16="http://schemas.microsoft.com/office/drawing/2014/main" id="{BD4A5D0B-4DE4-8CED-F78F-33B7C4070355}"/>
              </a:ext>
            </a:extLst>
          </p:cNvPr>
          <p:cNvSpPr txBox="1"/>
          <p:nvPr/>
        </p:nvSpPr>
        <p:spPr>
          <a:xfrm>
            <a:off x="0" y="5382596"/>
            <a:ext cx="8845780"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شركة </a:t>
            </a:r>
            <a:r>
              <a:rPr lang="fr-FR" dirty="0">
                <a:solidFill>
                  <a:schemeClr val="tx1"/>
                </a:solidFill>
              </a:rPr>
              <a:t>Amazon </a:t>
            </a:r>
            <a:r>
              <a:rPr lang="ar-SA" dirty="0">
                <a:solidFill>
                  <a:schemeClr val="tx1"/>
                </a:solidFill>
              </a:rPr>
              <a:t>تستخدم خوارزميّات التعلّم الآلي لتحليل سلوك ملايين العملاء عبر آلاف المنتجات، لاكتشاف أنماط الشراء المعقّدة. النتيجة: نظام توصيات دقيق ساهم في زيادة المبيعات بنسبة تُقدّر بـ 35% من إجمالي الإيرادات (وفقاً لدراسة من </a:t>
            </a:r>
            <a:r>
              <a:rPr lang="fr-FR" dirty="0">
                <a:solidFill>
                  <a:schemeClr val="tx1"/>
                </a:solidFill>
              </a:rPr>
              <a:t>McKinsey </a:t>
            </a:r>
            <a:r>
              <a:rPr lang="ar-AE" dirty="0">
                <a:solidFill>
                  <a:schemeClr val="tx1"/>
                </a:solidFill>
              </a:rPr>
              <a:t>.</a:t>
            </a:r>
            <a:endParaRPr lang="en-US" dirty="0">
              <a:solidFill>
                <a:schemeClr val="tx1"/>
              </a:solidFill>
            </a:endParaRPr>
          </a:p>
        </p:txBody>
      </p:sp>
      <p:pic>
        <p:nvPicPr>
          <p:cNvPr id="23" name="صورة 22" descr="Predictive chart ">
            <a:extLst>
              <a:ext uri="{FF2B5EF4-FFF2-40B4-BE49-F238E27FC236}">
                <a16:creationId xmlns:a16="http://schemas.microsoft.com/office/drawing/2014/main" id="{BBBE7F8A-5FCE-09FB-2FF2-1F8997FA7E5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9952" y="924099"/>
            <a:ext cx="1780262" cy="1780262"/>
          </a:xfrm>
          <a:prstGeom prst="rect">
            <a:avLst/>
          </a:prstGeom>
          <a:noFill/>
          <a:ln>
            <a:noFill/>
          </a:ln>
        </p:spPr>
      </p:pic>
      <p:grpSp>
        <p:nvGrpSpPr>
          <p:cNvPr id="4" name="مجموعة 3">
            <a:extLst>
              <a:ext uri="{FF2B5EF4-FFF2-40B4-BE49-F238E27FC236}">
                <a16:creationId xmlns:a16="http://schemas.microsoft.com/office/drawing/2014/main" id="{E27A80D5-10CA-827E-A1B3-3D15B4ED1EAE}"/>
              </a:ext>
            </a:extLst>
          </p:cNvPr>
          <p:cNvGrpSpPr/>
          <p:nvPr/>
        </p:nvGrpSpPr>
        <p:grpSpPr>
          <a:xfrm>
            <a:off x="6252201" y="1250808"/>
            <a:ext cx="5209847" cy="1499273"/>
            <a:chOff x="459952" y="1826068"/>
            <a:chExt cx="5209847" cy="1499273"/>
          </a:xfrm>
        </p:grpSpPr>
        <p:sp>
          <p:nvSpPr>
            <p:cNvPr id="5" name="Freeform 5">
              <a:extLst>
                <a:ext uri="{FF2B5EF4-FFF2-40B4-BE49-F238E27FC236}">
                  <a16:creationId xmlns:a16="http://schemas.microsoft.com/office/drawing/2014/main" id="{C5EDD3DF-20E6-9752-A357-25BA114C5378}"/>
                </a:ext>
              </a:extLst>
            </p:cNvPr>
            <p:cNvSpPr/>
            <p:nvPr/>
          </p:nvSpPr>
          <p:spPr>
            <a:xfrm>
              <a:off x="3855548" y="1930017"/>
              <a:ext cx="1814251" cy="1395324"/>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fr-FR" sz="2800" dirty="0">
                <a:latin typeface="Adobe Arabic" panose="02040503050201020203" pitchFamily="18" charset="-78"/>
                <a:cs typeface="Adobe Arabic" panose="02040503050201020203" pitchFamily="18" charset="-78"/>
              </a:endParaRPr>
            </a:p>
          </p:txBody>
        </p:sp>
        <p:sp>
          <p:nvSpPr>
            <p:cNvPr id="6" name="TextBox 8">
              <a:extLst>
                <a:ext uri="{FF2B5EF4-FFF2-40B4-BE49-F238E27FC236}">
                  <a16:creationId xmlns:a16="http://schemas.microsoft.com/office/drawing/2014/main" id="{47987032-AF85-5B10-6508-11CFE48DBA68}"/>
                </a:ext>
              </a:extLst>
            </p:cNvPr>
            <p:cNvSpPr txBox="1"/>
            <p:nvPr/>
          </p:nvSpPr>
          <p:spPr>
            <a:xfrm>
              <a:off x="459952" y="1826068"/>
              <a:ext cx="3139215" cy="492443"/>
            </a:xfrm>
            <a:prstGeom prst="rect">
              <a:avLst/>
            </a:prstGeom>
          </p:spPr>
          <p:txBody>
            <a:bodyPr wrap="square" lIns="0" tIns="0" rIns="0" bIns="0" rtlCol="0" anchor="t">
              <a:spAutoFit/>
            </a:bodyPr>
            <a:lstStyle/>
            <a:p>
              <a:pPr algn="ctr" rtl="1">
                <a:spcBef>
                  <a:spcPct val="0"/>
                </a:spcBef>
              </a:pPr>
              <a:r>
                <a:rPr lang="ar-EG" sz="3200" dirty="0">
                  <a:solidFill>
                    <a:srgbClr val="02BCB6"/>
                  </a:solidFill>
                  <a:latin typeface="Adobe Arabic" panose="02040503050201020203" pitchFamily="18" charset="-78"/>
                  <a:ea typeface="SST Arabic"/>
                  <a:cs typeface="Adobe Arabic" panose="02040503050201020203" pitchFamily="18" charset="-78"/>
                  <a:sym typeface="SST Arabic"/>
                  <a:rtl/>
                </a:rPr>
                <a:t>اكتشاف الأنماط المعقّدة</a:t>
              </a:r>
            </a:p>
          </p:txBody>
        </p:sp>
      </p:grpSp>
    </p:spTree>
    <p:extLst>
      <p:ext uri="{BB962C8B-B14F-4D97-AF65-F5344CB8AC3E}">
        <p14:creationId xmlns:p14="http://schemas.microsoft.com/office/powerpoint/2010/main" val="21696992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B97922-D9B2-42F4-C91D-D1064A74213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C409B29-9835-1D3A-8F10-89B2B4F093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99C2B0F-B752-2C65-04F9-8AE7518EDB68}"/>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دور الذكاء الاصطناعي في تحويل البيانات إلى معرفة</a:t>
            </a:r>
          </a:p>
        </p:txBody>
      </p:sp>
      <p:sp>
        <p:nvSpPr>
          <p:cNvPr id="2" name="TextBox 2">
            <a:extLst>
              <a:ext uri="{FF2B5EF4-FFF2-40B4-BE49-F238E27FC236}">
                <a16:creationId xmlns:a16="http://schemas.microsoft.com/office/drawing/2014/main" id="{97FD01B7-0798-2EE4-C0DE-B72D9C51CBB7}"/>
              </a:ext>
            </a:extLst>
          </p:cNvPr>
          <p:cNvSpPr txBox="1"/>
          <p:nvPr/>
        </p:nvSpPr>
        <p:spPr>
          <a:xfrm>
            <a:off x="0" y="3307982"/>
            <a:ext cx="879104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الميزة الفريدة: </a:t>
            </a:r>
            <a:r>
              <a:rPr lang="ar-SA" dirty="0">
                <a:solidFill>
                  <a:schemeClr val="tx1"/>
                </a:solidFill>
              </a:rPr>
              <a:t>على عكس النماذج الثابتة، نماذج الذكاء الاصطناعي تتعلّم باستمرار من البيانات الجديدة وتُحسّن أداءها تلقائيّاً. </a:t>
            </a:r>
            <a:endParaRPr lang="en-US" dirty="0">
              <a:solidFill>
                <a:schemeClr val="tx1"/>
              </a:solidFill>
            </a:endParaRPr>
          </a:p>
        </p:txBody>
      </p:sp>
      <p:sp>
        <p:nvSpPr>
          <p:cNvPr id="8" name="TextBox 2">
            <a:extLst>
              <a:ext uri="{FF2B5EF4-FFF2-40B4-BE49-F238E27FC236}">
                <a16:creationId xmlns:a16="http://schemas.microsoft.com/office/drawing/2014/main" id="{129DE277-5C99-24C9-4015-F6CD13B5B8AE}"/>
              </a:ext>
            </a:extLst>
          </p:cNvPr>
          <p:cNvSpPr txBox="1"/>
          <p:nvPr/>
        </p:nvSpPr>
        <p:spPr>
          <a:xfrm>
            <a:off x="27369" y="4698696"/>
            <a:ext cx="879104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مثال: </a:t>
            </a:r>
            <a:r>
              <a:rPr lang="ar-SA" dirty="0">
                <a:solidFill>
                  <a:schemeClr val="tx1"/>
                </a:solidFill>
              </a:rPr>
              <a:t>محرّك البحث </a:t>
            </a:r>
            <a:r>
              <a:rPr lang="fr-FR" dirty="0">
                <a:solidFill>
                  <a:schemeClr val="tx1"/>
                </a:solidFill>
              </a:rPr>
              <a:t>Google </a:t>
            </a:r>
            <a:r>
              <a:rPr lang="ar-SA" dirty="0">
                <a:solidFill>
                  <a:schemeClr val="tx1"/>
                </a:solidFill>
              </a:rPr>
              <a:t>يُحسّن خوارزميّاته باستمرار بناءً على مليارات عمليّات البحث والنقرات يوميّاً، لتقديم نتائج أكثر دقّة وملاءمة.</a:t>
            </a:r>
            <a:endParaRPr lang="en-US" dirty="0">
              <a:solidFill>
                <a:schemeClr val="tx1"/>
              </a:solidFill>
            </a:endParaRPr>
          </a:p>
        </p:txBody>
      </p:sp>
      <p:pic>
        <p:nvPicPr>
          <p:cNvPr id="23" name="صورة 22" descr="Predictive chart ">
            <a:extLst>
              <a:ext uri="{FF2B5EF4-FFF2-40B4-BE49-F238E27FC236}">
                <a16:creationId xmlns:a16="http://schemas.microsoft.com/office/drawing/2014/main" id="{2EE19460-38DB-A43A-5F9E-D483FD8244C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9952" y="924099"/>
            <a:ext cx="1780262" cy="1780262"/>
          </a:xfrm>
          <a:prstGeom prst="rect">
            <a:avLst/>
          </a:prstGeom>
          <a:noFill/>
          <a:ln>
            <a:noFill/>
          </a:ln>
        </p:spPr>
      </p:pic>
      <p:grpSp>
        <p:nvGrpSpPr>
          <p:cNvPr id="10" name="مجموعة 9">
            <a:extLst>
              <a:ext uri="{FF2B5EF4-FFF2-40B4-BE49-F238E27FC236}">
                <a16:creationId xmlns:a16="http://schemas.microsoft.com/office/drawing/2014/main" id="{441838B9-EC95-D0F0-5865-A996779CFE4E}"/>
              </a:ext>
            </a:extLst>
          </p:cNvPr>
          <p:cNvGrpSpPr/>
          <p:nvPr/>
        </p:nvGrpSpPr>
        <p:grpSpPr>
          <a:xfrm>
            <a:off x="6774240" y="995377"/>
            <a:ext cx="5160813" cy="1332650"/>
            <a:chOff x="6497048" y="2924725"/>
            <a:chExt cx="5160813" cy="1332650"/>
          </a:xfrm>
        </p:grpSpPr>
        <p:sp>
          <p:nvSpPr>
            <p:cNvPr id="11" name="Freeform 6">
              <a:extLst>
                <a:ext uri="{FF2B5EF4-FFF2-40B4-BE49-F238E27FC236}">
                  <a16:creationId xmlns:a16="http://schemas.microsoft.com/office/drawing/2014/main" id="{70375B44-3DE8-752A-D90E-7AEFCA5E1556}"/>
                </a:ext>
              </a:extLst>
            </p:cNvPr>
            <p:cNvSpPr/>
            <p:nvPr/>
          </p:nvSpPr>
          <p:spPr>
            <a:xfrm>
              <a:off x="6497048" y="2924725"/>
              <a:ext cx="1814251" cy="1332650"/>
            </a:xfrm>
            <a:custGeom>
              <a:avLst/>
              <a:gdLst/>
              <a:ahLst/>
              <a:cxnLst/>
              <a:rect l="l" t="t" r="r" b="b"/>
              <a:pathLst>
                <a:path w="2721377" h="1998975">
                  <a:moveTo>
                    <a:pt x="0" y="0"/>
                  </a:moveTo>
                  <a:lnTo>
                    <a:pt x="2721377" y="0"/>
                  </a:lnTo>
                  <a:lnTo>
                    <a:pt x="2721377" y="1998974"/>
                  </a:lnTo>
                  <a:lnTo>
                    <a:pt x="0" y="199897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fr-FR" sz="2800" dirty="0">
                <a:latin typeface="Adobe Arabic" panose="02040503050201020203" pitchFamily="18" charset="-78"/>
                <a:cs typeface="Adobe Arabic" panose="02040503050201020203" pitchFamily="18" charset="-78"/>
              </a:endParaRPr>
            </a:p>
          </p:txBody>
        </p:sp>
        <p:sp>
          <p:nvSpPr>
            <p:cNvPr id="12" name="TextBox 12">
              <a:extLst>
                <a:ext uri="{FF2B5EF4-FFF2-40B4-BE49-F238E27FC236}">
                  <a16:creationId xmlns:a16="http://schemas.microsoft.com/office/drawing/2014/main" id="{E67C4EAD-D755-507E-0EE8-250360EFB2D5}"/>
                </a:ext>
              </a:extLst>
            </p:cNvPr>
            <p:cNvSpPr txBox="1"/>
            <p:nvPr/>
          </p:nvSpPr>
          <p:spPr>
            <a:xfrm>
              <a:off x="9063399" y="3408934"/>
              <a:ext cx="2594462" cy="296235"/>
            </a:xfrm>
            <a:prstGeom prst="rect">
              <a:avLst/>
            </a:prstGeom>
          </p:spPr>
          <p:txBody>
            <a:bodyPr wrap="square" lIns="0" tIns="0" rIns="0" bIns="0" rtlCol="0" anchor="t">
              <a:spAutoFit/>
            </a:bodyPr>
            <a:lstStyle/>
            <a:p>
              <a:pPr algn="ctr" rtl="1">
                <a:lnSpc>
                  <a:spcPts val="1812"/>
                </a:lnSpc>
                <a:spcBef>
                  <a:spcPct val="0"/>
                </a:spcBef>
              </a:pPr>
              <a:r>
                <a:rPr lang="ar-EG" sz="3200" dirty="0">
                  <a:solidFill>
                    <a:srgbClr val="1D2D83"/>
                  </a:solidFill>
                  <a:latin typeface="Adobe Arabic" panose="02040503050201020203" pitchFamily="18" charset="-78"/>
                  <a:ea typeface="SST Arabic"/>
                  <a:cs typeface="Adobe Arabic" panose="02040503050201020203" pitchFamily="18" charset="-78"/>
                  <a:sym typeface="SST Arabic"/>
                  <a:rtl/>
                </a:rPr>
                <a:t>التعلّم المستمرّ والتحسين</a:t>
              </a:r>
            </a:p>
          </p:txBody>
        </p:sp>
      </p:grpSp>
    </p:spTree>
    <p:extLst>
      <p:ext uri="{BB962C8B-B14F-4D97-AF65-F5344CB8AC3E}">
        <p14:creationId xmlns:p14="http://schemas.microsoft.com/office/powerpoint/2010/main" val="36510789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4B2DD-F731-E71F-586B-0606EF4BADF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F271D34-3F40-D342-415A-3B1242730B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2478512E-9D26-A497-B4B1-801216BD6B9B}"/>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دور الذكاء الاصطناعي في تحويل البيانات إلى معرفة</a:t>
            </a:r>
          </a:p>
        </p:txBody>
      </p:sp>
      <p:sp>
        <p:nvSpPr>
          <p:cNvPr id="2" name="TextBox 2">
            <a:extLst>
              <a:ext uri="{FF2B5EF4-FFF2-40B4-BE49-F238E27FC236}">
                <a16:creationId xmlns:a16="http://schemas.microsoft.com/office/drawing/2014/main" id="{C95110CF-846B-3ADF-6D19-69535E00B214}"/>
              </a:ext>
            </a:extLst>
          </p:cNvPr>
          <p:cNvSpPr txBox="1"/>
          <p:nvPr/>
        </p:nvSpPr>
        <p:spPr>
          <a:xfrm>
            <a:off x="0" y="2843204"/>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التحدّي: </a:t>
            </a:r>
            <a:r>
              <a:rPr lang="ar-SA" dirty="0">
                <a:solidFill>
                  <a:schemeClr val="tx1"/>
                </a:solidFill>
              </a:rPr>
              <a:t>80-90% من بيانات الشركات غير منظّمة (نصوص، صور، فيديوهات).</a:t>
            </a:r>
            <a:endParaRPr lang="en-US" dirty="0">
              <a:solidFill>
                <a:schemeClr val="tx1"/>
              </a:solidFill>
            </a:endParaRPr>
          </a:p>
        </p:txBody>
      </p:sp>
      <p:sp>
        <p:nvSpPr>
          <p:cNvPr id="8" name="TextBox 2">
            <a:extLst>
              <a:ext uri="{FF2B5EF4-FFF2-40B4-BE49-F238E27FC236}">
                <a16:creationId xmlns:a16="http://schemas.microsoft.com/office/drawing/2014/main" id="{49325BB5-B298-4E37-5A04-E970DCCEA0F2}"/>
              </a:ext>
            </a:extLst>
          </p:cNvPr>
          <p:cNvSpPr txBox="1"/>
          <p:nvPr/>
        </p:nvSpPr>
        <p:spPr>
          <a:xfrm>
            <a:off x="27369" y="4112900"/>
            <a:ext cx="879104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حلّ الذكاء الاصطناعي: </a:t>
            </a:r>
            <a:r>
              <a:rPr lang="ar-SA" dirty="0">
                <a:solidFill>
                  <a:schemeClr val="tx1"/>
                </a:solidFill>
              </a:rPr>
              <a:t>تقنيّات مثل معالجة اللغات الطبيعيّة والرؤية الحاسوبيّة تُمكّن من تحليل هذه البيانات.</a:t>
            </a:r>
            <a:endParaRPr lang="en-US" dirty="0">
              <a:solidFill>
                <a:schemeClr val="tx1"/>
              </a:solidFill>
            </a:endParaRPr>
          </a:p>
        </p:txBody>
      </p:sp>
      <p:sp>
        <p:nvSpPr>
          <p:cNvPr id="9" name="TextBox 2">
            <a:extLst>
              <a:ext uri="{FF2B5EF4-FFF2-40B4-BE49-F238E27FC236}">
                <a16:creationId xmlns:a16="http://schemas.microsoft.com/office/drawing/2014/main" id="{E91B90E8-C208-A727-F207-6FC1B2198BF8}"/>
              </a:ext>
            </a:extLst>
          </p:cNvPr>
          <p:cNvSpPr txBox="1"/>
          <p:nvPr/>
        </p:nvSpPr>
        <p:spPr>
          <a:xfrm>
            <a:off x="0" y="5382596"/>
            <a:ext cx="8845780"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مثال عملي: </a:t>
            </a:r>
            <a:r>
              <a:rPr lang="ar-SA" dirty="0">
                <a:solidFill>
                  <a:schemeClr val="tx1"/>
                </a:solidFill>
              </a:rPr>
              <a:t>تحليل آلاف تعليقات العملاء على منتج لاستخراج المشاعر (</a:t>
            </a:r>
            <a:r>
              <a:rPr lang="fr-FR" dirty="0">
                <a:solidFill>
                  <a:schemeClr val="tx1"/>
                </a:solidFill>
              </a:rPr>
              <a:t>Sentiment Analysis) </a:t>
            </a:r>
            <a:r>
              <a:rPr lang="ar-SA" dirty="0">
                <a:solidFill>
                  <a:schemeClr val="tx1"/>
                </a:solidFill>
              </a:rPr>
              <a:t>وتحديد المشاكل الشائعة، بدلاً من القراءة اليدويّة لكلّ تعليق.</a:t>
            </a:r>
            <a:endParaRPr lang="en-US" dirty="0">
              <a:solidFill>
                <a:schemeClr val="tx1"/>
              </a:solidFill>
            </a:endParaRPr>
          </a:p>
        </p:txBody>
      </p:sp>
      <p:pic>
        <p:nvPicPr>
          <p:cNvPr id="23" name="صورة 22" descr="Predictive chart ">
            <a:extLst>
              <a:ext uri="{FF2B5EF4-FFF2-40B4-BE49-F238E27FC236}">
                <a16:creationId xmlns:a16="http://schemas.microsoft.com/office/drawing/2014/main" id="{0A5C6ACB-A57D-EEFE-7508-E0EE49EDAF7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9952" y="924099"/>
            <a:ext cx="1780262" cy="1780262"/>
          </a:xfrm>
          <a:prstGeom prst="rect">
            <a:avLst/>
          </a:prstGeom>
          <a:noFill/>
          <a:ln>
            <a:noFill/>
          </a:ln>
        </p:spPr>
      </p:pic>
      <p:grpSp>
        <p:nvGrpSpPr>
          <p:cNvPr id="10" name="مجموعة 9">
            <a:extLst>
              <a:ext uri="{FF2B5EF4-FFF2-40B4-BE49-F238E27FC236}">
                <a16:creationId xmlns:a16="http://schemas.microsoft.com/office/drawing/2014/main" id="{4A78624A-DD65-0104-1749-F49A11CAAD41}"/>
              </a:ext>
            </a:extLst>
          </p:cNvPr>
          <p:cNvGrpSpPr/>
          <p:nvPr/>
        </p:nvGrpSpPr>
        <p:grpSpPr>
          <a:xfrm>
            <a:off x="7229841" y="924099"/>
            <a:ext cx="4822784" cy="1395324"/>
            <a:chOff x="7134116" y="3820746"/>
            <a:chExt cx="4822784" cy="1395324"/>
          </a:xfrm>
        </p:grpSpPr>
        <p:sp>
          <p:nvSpPr>
            <p:cNvPr id="11" name="Freeform 2">
              <a:extLst>
                <a:ext uri="{FF2B5EF4-FFF2-40B4-BE49-F238E27FC236}">
                  <a16:creationId xmlns:a16="http://schemas.microsoft.com/office/drawing/2014/main" id="{6D36DBB3-9BDD-C5E1-F7BC-8AB4CEEE977A}"/>
                </a:ext>
              </a:extLst>
            </p:cNvPr>
            <p:cNvSpPr/>
            <p:nvPr/>
          </p:nvSpPr>
          <p:spPr>
            <a:xfrm>
              <a:off x="7134116" y="3820746"/>
              <a:ext cx="1814251" cy="1395324"/>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fr-FR" sz="2800" dirty="0">
                <a:latin typeface="Adobe Arabic" panose="02040503050201020203" pitchFamily="18" charset="-78"/>
                <a:cs typeface="Adobe Arabic" panose="02040503050201020203" pitchFamily="18" charset="-78"/>
              </a:endParaRPr>
            </a:p>
          </p:txBody>
        </p:sp>
        <p:sp>
          <p:nvSpPr>
            <p:cNvPr id="12" name="TextBox 13">
              <a:extLst>
                <a:ext uri="{FF2B5EF4-FFF2-40B4-BE49-F238E27FC236}">
                  <a16:creationId xmlns:a16="http://schemas.microsoft.com/office/drawing/2014/main" id="{C6BF6FF4-6F38-B5EB-CA12-D60B10CDC855}"/>
                </a:ext>
              </a:extLst>
            </p:cNvPr>
            <p:cNvSpPr txBox="1"/>
            <p:nvPr/>
          </p:nvSpPr>
          <p:spPr>
            <a:xfrm>
              <a:off x="8868468" y="4818128"/>
              <a:ext cx="3088432" cy="296235"/>
            </a:xfrm>
            <a:prstGeom prst="rect">
              <a:avLst/>
            </a:prstGeom>
          </p:spPr>
          <p:txBody>
            <a:bodyPr wrap="square" lIns="0" tIns="0" rIns="0" bIns="0" rtlCol="0" anchor="t">
              <a:spAutoFit/>
            </a:bodyPr>
            <a:lstStyle/>
            <a:p>
              <a:pPr algn="ctr" rtl="1">
                <a:lnSpc>
                  <a:spcPts val="1812"/>
                </a:lnSpc>
                <a:spcBef>
                  <a:spcPct val="0"/>
                </a:spcBef>
              </a:pPr>
              <a:r>
                <a:rPr lang="ar-EG" sz="3200" dirty="0">
                  <a:solidFill>
                    <a:srgbClr val="02BCB6"/>
                  </a:solidFill>
                  <a:latin typeface="Adobe Arabic" panose="02040503050201020203" pitchFamily="18" charset="-78"/>
                  <a:ea typeface="SST Arabic"/>
                  <a:cs typeface="Adobe Arabic" panose="02040503050201020203" pitchFamily="18" charset="-78"/>
                  <a:sym typeface="SST Arabic"/>
                  <a:rtl/>
                </a:rPr>
                <a:t>تحليل البيانات غير المنظّمة</a:t>
              </a:r>
            </a:p>
          </p:txBody>
        </p:sp>
      </p:grpSp>
    </p:spTree>
    <p:extLst>
      <p:ext uri="{BB962C8B-B14F-4D97-AF65-F5344CB8AC3E}">
        <p14:creationId xmlns:p14="http://schemas.microsoft.com/office/powerpoint/2010/main" val="15059452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C685A1-6BBF-A963-A036-990FB63EE08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AB27742-3A2C-ADC0-875E-5F3A1D1E7F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E9ED6D41-F3D8-699A-3FF6-E67E9F6D9AF5}"/>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دور الذكاء الاصطناعي في تحويل البيانات إلى معرفة</a:t>
            </a:r>
          </a:p>
        </p:txBody>
      </p:sp>
      <p:sp>
        <p:nvSpPr>
          <p:cNvPr id="2" name="TextBox 2">
            <a:extLst>
              <a:ext uri="{FF2B5EF4-FFF2-40B4-BE49-F238E27FC236}">
                <a16:creationId xmlns:a16="http://schemas.microsoft.com/office/drawing/2014/main" id="{06B4FE94-5A2E-8D9A-81C7-F8A410EE721A}"/>
              </a:ext>
            </a:extLst>
          </p:cNvPr>
          <p:cNvSpPr txBox="1"/>
          <p:nvPr/>
        </p:nvSpPr>
        <p:spPr>
          <a:xfrm>
            <a:off x="0" y="2843204"/>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القيمة النهائيّة: </a:t>
            </a:r>
            <a:r>
              <a:rPr lang="ar-SA" dirty="0">
                <a:solidFill>
                  <a:schemeClr val="tx1"/>
                </a:solidFill>
              </a:rPr>
              <a:t>الذكاء الاصطناعي لا يكتفي بتحليل البيانات، بل يُقدّم توصيات قابلة للتنفيذ.</a:t>
            </a:r>
            <a:endParaRPr lang="en-US" dirty="0">
              <a:solidFill>
                <a:schemeClr val="tx1"/>
              </a:solidFill>
            </a:endParaRPr>
          </a:p>
        </p:txBody>
      </p:sp>
      <p:sp>
        <p:nvSpPr>
          <p:cNvPr id="8" name="TextBox 2">
            <a:extLst>
              <a:ext uri="{FF2B5EF4-FFF2-40B4-BE49-F238E27FC236}">
                <a16:creationId xmlns:a16="http://schemas.microsoft.com/office/drawing/2014/main" id="{1C6F0AC4-682B-FDD0-DD2F-50C2372AA31D}"/>
              </a:ext>
            </a:extLst>
          </p:cNvPr>
          <p:cNvSpPr txBox="1"/>
          <p:nvPr/>
        </p:nvSpPr>
        <p:spPr>
          <a:xfrm>
            <a:off x="27369" y="4112900"/>
            <a:ext cx="879104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مثال في الموارد البشريّة: </a:t>
            </a:r>
            <a:r>
              <a:rPr lang="ar-SA" dirty="0">
                <a:solidFill>
                  <a:schemeClr val="tx1"/>
                </a:solidFill>
              </a:rPr>
              <a:t>نظام يُحلّل بيانات الموظّفين (الأداء، الغياب، التفاعل) ويُحدّد الموظّفين المعرّضين لخطر الاستقالة، مع اقتراحات للتدخّل (زيادة راتب، تدريب، تغيير دور).</a:t>
            </a:r>
            <a:endParaRPr lang="en-US" dirty="0">
              <a:solidFill>
                <a:schemeClr val="tx1"/>
              </a:solidFill>
            </a:endParaRPr>
          </a:p>
        </p:txBody>
      </p:sp>
      <p:pic>
        <p:nvPicPr>
          <p:cNvPr id="23" name="صورة 22" descr="Predictive chart ">
            <a:extLst>
              <a:ext uri="{FF2B5EF4-FFF2-40B4-BE49-F238E27FC236}">
                <a16:creationId xmlns:a16="http://schemas.microsoft.com/office/drawing/2014/main" id="{AFF022D0-D23C-71E3-0B9C-E58E6776292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9952" y="924099"/>
            <a:ext cx="1780262" cy="1780262"/>
          </a:xfrm>
          <a:prstGeom prst="rect">
            <a:avLst/>
          </a:prstGeom>
          <a:noFill/>
          <a:ln>
            <a:noFill/>
          </a:ln>
        </p:spPr>
      </p:pic>
      <p:grpSp>
        <p:nvGrpSpPr>
          <p:cNvPr id="4" name="مجموعة 3">
            <a:extLst>
              <a:ext uri="{FF2B5EF4-FFF2-40B4-BE49-F238E27FC236}">
                <a16:creationId xmlns:a16="http://schemas.microsoft.com/office/drawing/2014/main" id="{DF96784B-1518-DDFB-B130-1C9C2A207B8D}"/>
              </a:ext>
            </a:extLst>
          </p:cNvPr>
          <p:cNvGrpSpPr/>
          <p:nvPr/>
        </p:nvGrpSpPr>
        <p:grpSpPr>
          <a:xfrm>
            <a:off x="6096000" y="1003211"/>
            <a:ext cx="5579736" cy="1378831"/>
            <a:chOff x="90063" y="3820746"/>
            <a:chExt cx="5579736" cy="1378831"/>
          </a:xfrm>
        </p:grpSpPr>
        <p:sp>
          <p:nvSpPr>
            <p:cNvPr id="5" name="Freeform 3">
              <a:extLst>
                <a:ext uri="{FF2B5EF4-FFF2-40B4-BE49-F238E27FC236}">
                  <a16:creationId xmlns:a16="http://schemas.microsoft.com/office/drawing/2014/main" id="{12C71044-2B00-D380-0492-3557B6841A4F}"/>
                </a:ext>
              </a:extLst>
            </p:cNvPr>
            <p:cNvSpPr/>
            <p:nvPr/>
          </p:nvSpPr>
          <p:spPr>
            <a:xfrm>
              <a:off x="3855548" y="3820746"/>
              <a:ext cx="1814251" cy="1378831"/>
            </a:xfrm>
            <a:custGeom>
              <a:avLst/>
              <a:gdLst/>
              <a:ahLst/>
              <a:cxnLst/>
              <a:rect l="l" t="t" r="r" b="b"/>
              <a:pathLst>
                <a:path w="2721377" h="2068246">
                  <a:moveTo>
                    <a:pt x="0" y="0"/>
                  </a:moveTo>
                  <a:lnTo>
                    <a:pt x="2721376" y="0"/>
                  </a:lnTo>
                  <a:lnTo>
                    <a:pt x="2721376" y="2068246"/>
                  </a:lnTo>
                  <a:lnTo>
                    <a:pt x="0" y="2068246"/>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fr-FR" sz="2800" dirty="0">
                <a:latin typeface="Adobe Arabic" panose="02040503050201020203" pitchFamily="18" charset="-78"/>
                <a:cs typeface="Adobe Arabic" panose="02040503050201020203" pitchFamily="18" charset="-78"/>
              </a:endParaRPr>
            </a:p>
          </p:txBody>
        </p:sp>
        <p:sp>
          <p:nvSpPr>
            <p:cNvPr id="6" name="TextBox 10">
              <a:extLst>
                <a:ext uri="{FF2B5EF4-FFF2-40B4-BE49-F238E27FC236}">
                  <a16:creationId xmlns:a16="http://schemas.microsoft.com/office/drawing/2014/main" id="{6C187CAE-F953-F17B-5508-7F5CAE1D4B3A}"/>
                </a:ext>
              </a:extLst>
            </p:cNvPr>
            <p:cNvSpPr txBox="1"/>
            <p:nvPr/>
          </p:nvSpPr>
          <p:spPr>
            <a:xfrm>
              <a:off x="90063" y="4524206"/>
              <a:ext cx="3603044" cy="296235"/>
            </a:xfrm>
            <a:prstGeom prst="rect">
              <a:avLst/>
            </a:prstGeom>
          </p:spPr>
          <p:txBody>
            <a:bodyPr wrap="square" lIns="0" tIns="0" rIns="0" bIns="0" rtlCol="0" anchor="t">
              <a:spAutoFit/>
            </a:bodyPr>
            <a:lstStyle/>
            <a:p>
              <a:pPr algn="ctr" rtl="1">
                <a:lnSpc>
                  <a:spcPts val="1812"/>
                </a:lnSpc>
                <a:spcBef>
                  <a:spcPct val="0"/>
                </a:spcBef>
              </a:pPr>
              <a:r>
                <a:rPr lang="ar-EG" sz="3200" dirty="0">
                  <a:solidFill>
                    <a:srgbClr val="101C43"/>
                  </a:solidFill>
                  <a:latin typeface="Adobe Arabic" panose="02040503050201020203" pitchFamily="18" charset="-78"/>
                  <a:ea typeface="SST Arabic"/>
                  <a:cs typeface="Adobe Arabic" panose="02040503050201020203" pitchFamily="18" charset="-78"/>
                  <a:sym typeface="SST Arabic"/>
                  <a:rtl/>
                </a:rPr>
                <a:t>دعم اتّخاذ القرار الذكي</a:t>
              </a:r>
            </a:p>
          </p:txBody>
        </p:sp>
      </p:grpSp>
    </p:spTree>
    <p:extLst>
      <p:ext uri="{BB962C8B-B14F-4D97-AF65-F5344CB8AC3E}">
        <p14:creationId xmlns:p14="http://schemas.microsoft.com/office/powerpoint/2010/main" val="14154864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28541-DE16-CEC6-5977-446EF9C4ABCF}"/>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A7175C7A-7CF3-E1CE-B18A-70E045BA3515}"/>
              </a:ext>
            </a:extLst>
          </p:cNvPr>
          <p:cNvSpPr txBox="1"/>
          <p:nvPr/>
        </p:nvSpPr>
        <p:spPr>
          <a:xfrm>
            <a:off x="1002401" y="3155737"/>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endParaRPr lang="ar-EG" dirty="0"/>
          </a:p>
          <a:p>
            <a:r>
              <a:rPr lang="ar-EG" dirty="0"/>
              <a:t>رحلة البيانات: من الخام إلى القرار</a:t>
            </a:r>
          </a:p>
        </p:txBody>
      </p:sp>
      <p:sp>
        <p:nvSpPr>
          <p:cNvPr id="8" name="TextBox 7">
            <a:extLst>
              <a:ext uri="{FF2B5EF4-FFF2-40B4-BE49-F238E27FC236}">
                <a16:creationId xmlns:a16="http://schemas.microsoft.com/office/drawing/2014/main" id="{C3BE6FDF-C2E4-13B5-55E9-7A85524BA8E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0BAF3630-5B87-2E0F-D97B-489C8A257F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5B098519-B48A-2027-D81A-1B6E71D71A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5096400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C1908AC7-8059-4F41-ADA4-B571B401C8D0}"/>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7D559CC9-BF75-4C80-AABF-C825BD4D1119}"/>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72EDBCE1-960D-4657-B1B7-56F159519A6C}"/>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6733250B-6294-449E-885C-B0ED97ECFAB7}"/>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1336AD68-AFBA-476F-8598-A7A111849E5D}"/>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DCE8817C-8A99-4686-BB95-C800262763BB}"/>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BB2B2593-E645-42D9-9C4B-5E781972185F}"/>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FD75040D-9384-41E9-BF78-E9A9B4D8E409}"/>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AAB29361-2987-47BA-B0D2-1D367B24BC15}"/>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759559BB-8296-4FA5-BC16-30747D4C2834}"/>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58DD1D54-5793-4B3B-A749-30ECE665ECC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BE71201E-B96A-4281-8099-227205A53366}"/>
              </a:ext>
            </a:extLst>
          </p:cNvPr>
          <p:cNvSpPr txBox="1"/>
          <p:nvPr/>
        </p:nvSpPr>
        <p:spPr>
          <a:xfrm>
            <a:off x="8776490" y="98080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مفهوم تحليل البيانات والذكاء الاصطناعي</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5C1475E1-7D69-7808-4D6D-9EDDBE2D2715}"/>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179303EF-0301-47FA-AECE-BF99777C3D32}"/>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6B930039-D78A-4490-908F-DFB060C51478}"/>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A8C9B4B2-E678-4718-91A0-A850B65ED2B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5A239D03-68E4-41E7-A450-126C382D316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a16="http://schemas.microsoft.com/office/drawing/2014/main" id="{D905A5AF-F12F-4A18-B187-4E2FFC991D81}"/>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ECBAE1B1-BB57-46DC-8FCF-4F9B6C1FABA6}"/>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8B594387-071B-4B3C-B349-E2327414E8F0}"/>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036ADDAE-2830-44A2-BD78-C6D6E5D0DA8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91ECD8AB-431A-4755-B9E1-D221F31C33D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CCFA106D-AE66-49D4-8E3C-A37A36F3F391}"/>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4D857E40-1F36-48EA-B2DD-68F69198AF2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4C6FCE9F-61CA-45CE-99C2-79111C4B6813}"/>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BD221BF3-B7D5-4F85-B4D1-D6FC81886D38}"/>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FA82A606-A395-4F97-B618-4387B55C54D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BC81415D-6F23-47E4-91C2-5B45999229F1}"/>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8852AB50-F072-4EFB-BBFF-E842F962882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846E6C95-DF93-4FC1-B0FC-861543AEF105}"/>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7951FBB1-7D01-4426-A8D5-F62D7394C84E}"/>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A956C15D-4856-4EAE-9834-EE22DB830791}"/>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CA95158B-67C7-39BC-3253-EB448C2AC89F}"/>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2F80D7F5-B127-04A0-EBF8-4CC51E05523B}"/>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2310312B-27C8-92BB-7E12-D5304333EF5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44BDCDDD-0A9C-C971-9253-C5B91043CA36}"/>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5359CCC6-B2D4-5802-7034-CC97D02008BB}"/>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0CCD99D8-F79F-1414-BEE4-7D96B0DA773A}"/>
              </a:ext>
            </a:extLst>
          </p:cNvPr>
          <p:cNvGrpSpPr/>
          <p:nvPr/>
        </p:nvGrpSpPr>
        <p:grpSpPr>
          <a:xfrm>
            <a:off x="717622" y="500296"/>
            <a:ext cx="4719172" cy="584775"/>
            <a:chOff x="862835" y="1302787"/>
            <a:chExt cx="4719172" cy="584775"/>
          </a:xfrm>
        </p:grpSpPr>
        <p:sp>
          <p:nvSpPr>
            <p:cNvPr id="18" name="TextBox 17">
              <a:extLst>
                <a:ext uri="{FF2B5EF4-FFF2-40B4-BE49-F238E27FC236}">
                  <a16:creationId xmlns:a16="http://schemas.microsoft.com/office/drawing/2014/main" id="{BCB6BC8A-6955-C4F9-5AD3-12D0B4AB6E95}"/>
                </a:ext>
              </a:extLst>
            </p:cNvPr>
            <p:cNvSpPr txBox="1"/>
            <p:nvPr/>
          </p:nvSpPr>
          <p:spPr>
            <a:xfrm>
              <a:off x="862835" y="1302787"/>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تعريف تحليل البيانات وأنواعه.</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E6651195-0C82-DD20-E154-CD19F726BC5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id="{4067FF8D-0105-7C09-A1E2-1E788AC4BEB2}"/>
              </a:ext>
            </a:extLst>
          </p:cNvPr>
          <p:cNvGrpSpPr/>
          <p:nvPr/>
        </p:nvGrpSpPr>
        <p:grpSpPr>
          <a:xfrm>
            <a:off x="717622" y="1564409"/>
            <a:ext cx="4719172" cy="1077218"/>
            <a:chOff x="862835" y="1021450"/>
            <a:chExt cx="4719172" cy="1077218"/>
          </a:xfrm>
        </p:grpSpPr>
        <p:sp>
          <p:nvSpPr>
            <p:cNvPr id="58" name="TextBox 57">
              <a:extLst>
                <a:ext uri="{FF2B5EF4-FFF2-40B4-BE49-F238E27FC236}">
                  <a16:creationId xmlns:a16="http://schemas.microsoft.com/office/drawing/2014/main" id="{7E9A28ED-E0F7-09EC-54E6-EB5B56E9C46B}"/>
                </a:ext>
              </a:extLst>
            </p:cNvPr>
            <p:cNvSpPr txBox="1"/>
            <p:nvPr/>
          </p:nvSpPr>
          <p:spPr>
            <a:xfrm>
              <a:off x="862835" y="1021450"/>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مفهوم الذكاء الاصطناعي وعلاقته بعلم البيانات.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78C0639A-162D-1CF7-FBB8-EAE237D89CE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063608"/>
              <a:ext cx="514068" cy="514068"/>
            </a:xfrm>
            <a:prstGeom prst="rect">
              <a:avLst/>
            </a:prstGeom>
          </p:spPr>
        </p:pic>
      </p:grpSp>
      <p:grpSp>
        <p:nvGrpSpPr>
          <p:cNvPr id="60" name="Group 59">
            <a:extLst>
              <a:ext uri="{FF2B5EF4-FFF2-40B4-BE49-F238E27FC236}">
                <a16:creationId xmlns:a16="http://schemas.microsoft.com/office/drawing/2014/main" id="{CFB438A1-D8E7-8DEB-59E0-6F50DCC34B0C}"/>
              </a:ext>
            </a:extLst>
          </p:cNvPr>
          <p:cNvGrpSpPr/>
          <p:nvPr/>
        </p:nvGrpSpPr>
        <p:grpSpPr>
          <a:xfrm>
            <a:off x="717622" y="2628522"/>
            <a:ext cx="4719172" cy="1077218"/>
            <a:chOff x="862835" y="1308833"/>
            <a:chExt cx="4719172" cy="1077218"/>
          </a:xfrm>
        </p:grpSpPr>
        <p:sp>
          <p:nvSpPr>
            <p:cNvPr id="61" name="TextBox 60">
              <a:extLst>
                <a:ext uri="{FF2B5EF4-FFF2-40B4-BE49-F238E27FC236}">
                  <a16:creationId xmlns:a16="http://schemas.microsoft.com/office/drawing/2014/main" id="{50072757-AD11-E1B4-A63C-7257B39A796B}"/>
                </a:ext>
              </a:extLst>
            </p:cNvPr>
            <p:cNvSpPr txBox="1"/>
            <p:nvPr/>
          </p:nvSpPr>
          <p:spPr>
            <a:xfrm>
              <a:off x="862835" y="1308833"/>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دورة حياة تحليل البيانات </a:t>
              </a:r>
              <a:r>
                <a:rPr lang="fr-FR" sz="3200" b="1" dirty="0">
                  <a:solidFill>
                    <a:schemeClr val="bg1"/>
                  </a:solidFill>
                  <a:latin typeface="Adobe Arabic" panose="02040503050201020203" pitchFamily="18" charset="-78"/>
                  <a:cs typeface="Adobe Arabic" panose="02040503050201020203" pitchFamily="18" charset="-78"/>
                </a:rPr>
                <a:t>Data Analysis Life Cycle</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F3085E6D-6A51-6372-B35E-F2971503BAC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44187"/>
              <a:ext cx="514068" cy="514068"/>
            </a:xfrm>
            <a:prstGeom prst="rect">
              <a:avLst/>
            </a:prstGeom>
          </p:spPr>
        </p:pic>
      </p:grpSp>
      <p:grpSp>
        <p:nvGrpSpPr>
          <p:cNvPr id="63" name="Group 62">
            <a:extLst>
              <a:ext uri="{FF2B5EF4-FFF2-40B4-BE49-F238E27FC236}">
                <a16:creationId xmlns:a16="http://schemas.microsoft.com/office/drawing/2014/main" id="{74BFF16F-59F9-5BB7-DFD7-BE0BEC4B20F2}"/>
              </a:ext>
            </a:extLst>
          </p:cNvPr>
          <p:cNvGrpSpPr/>
          <p:nvPr/>
        </p:nvGrpSpPr>
        <p:grpSpPr>
          <a:xfrm>
            <a:off x="-568960" y="3692636"/>
            <a:ext cx="6005754" cy="1077218"/>
            <a:chOff x="-423747" y="1208409"/>
            <a:chExt cx="6005754" cy="1077218"/>
          </a:xfrm>
        </p:grpSpPr>
        <p:sp>
          <p:nvSpPr>
            <p:cNvPr id="64" name="TextBox 63">
              <a:extLst>
                <a:ext uri="{FF2B5EF4-FFF2-40B4-BE49-F238E27FC236}">
                  <a16:creationId xmlns:a16="http://schemas.microsoft.com/office/drawing/2014/main" id="{23A4AFEE-B771-818A-9643-8D973F8196DD}"/>
                </a:ext>
              </a:extLst>
            </p:cNvPr>
            <p:cNvSpPr txBox="1"/>
            <p:nvPr/>
          </p:nvSpPr>
          <p:spPr>
            <a:xfrm>
              <a:off x="-423747" y="1208409"/>
              <a:ext cx="5272480"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دور الذكاء الاصطناعي في تحويل البيانات إلى معرفة.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a16="http://schemas.microsoft.com/office/drawing/2014/main" id="{39D5C0C2-1F71-321C-C2F4-705CE867523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32311961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1.875E-6 3.7037E-6 L 0.02213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32F2F6FD-A904-6170-69C9-D25DE6BA8329}"/>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AAFFE5F6-2D67-1FAF-D71A-C4537ABF7A77}"/>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99" name="Rectangle: Rounded Corners 98">
            <a:extLst>
              <a:ext uri="{FF2B5EF4-FFF2-40B4-BE49-F238E27FC236}">
                <a16:creationId xmlns:a16="http://schemas.microsoft.com/office/drawing/2014/main" id="{879CA427-BCCA-5B7A-DBCB-E8CF1E2A52BD}"/>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nvGrpSpPr>
          <p:cNvPr id="50" name="Group 49">
            <a:extLst>
              <a:ext uri="{FF2B5EF4-FFF2-40B4-BE49-F238E27FC236}">
                <a16:creationId xmlns:a16="http://schemas.microsoft.com/office/drawing/2014/main" id="{37A1C535-4927-BAEE-1CC1-FDDF573217E7}"/>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076C1E19-8C73-CA78-CA35-B3CF9EA734AF}"/>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7" name="Rectangle: Rounded Corners 46">
              <a:extLst>
                <a:ext uri="{FF2B5EF4-FFF2-40B4-BE49-F238E27FC236}">
                  <a16:creationId xmlns:a16="http://schemas.microsoft.com/office/drawing/2014/main" id="{63F0B310-3D87-5128-5275-3400A3968FF0}"/>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8" name="Rectangle: Rounded Corners 47">
              <a:extLst>
                <a:ext uri="{FF2B5EF4-FFF2-40B4-BE49-F238E27FC236}">
                  <a16:creationId xmlns:a16="http://schemas.microsoft.com/office/drawing/2014/main" id="{698D8FF4-4091-F337-CD29-218FABA8A4A6}"/>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9" name="Rectangle: Rounded Corners 48">
              <a:extLst>
                <a:ext uri="{FF2B5EF4-FFF2-40B4-BE49-F238E27FC236}">
                  <a16:creationId xmlns:a16="http://schemas.microsoft.com/office/drawing/2014/main" id="{F8C6C153-D819-29F3-5D9E-F1B474842681}"/>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pic>
        <p:nvPicPr>
          <p:cNvPr id="9" name="Picture 8">
            <a:extLst>
              <a:ext uri="{FF2B5EF4-FFF2-40B4-BE49-F238E27FC236}">
                <a16:creationId xmlns:a16="http://schemas.microsoft.com/office/drawing/2014/main" id="{22038BF0-DACE-3CBC-A645-E0C9DF54E05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3A7BC230-E18C-D1E4-1666-082A30D48808}"/>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7" name="Freeform: Shape 6">
            <a:extLst>
              <a:ext uri="{FF2B5EF4-FFF2-40B4-BE49-F238E27FC236}">
                <a16:creationId xmlns:a16="http://schemas.microsoft.com/office/drawing/2014/main" id="{D9BEBA7B-616B-B3E3-9265-924F431D134F}"/>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6" name="Oval 15">
            <a:extLst>
              <a:ext uri="{FF2B5EF4-FFF2-40B4-BE49-F238E27FC236}">
                <a16:creationId xmlns:a16="http://schemas.microsoft.com/office/drawing/2014/main" id="{7B84562C-059B-0575-BE1B-EFC7749B20EA}"/>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12" name="TextBox 111">
            <a:extLst>
              <a:ext uri="{FF2B5EF4-FFF2-40B4-BE49-F238E27FC236}">
                <a16:creationId xmlns:a16="http://schemas.microsoft.com/office/drawing/2014/main" id="{64AF4EF6-80A9-D815-BEEA-A6E2AE29B186}"/>
              </a:ext>
            </a:extLst>
          </p:cNvPr>
          <p:cNvSpPr txBox="1"/>
          <p:nvPr/>
        </p:nvSpPr>
        <p:spPr>
          <a:xfrm>
            <a:off x="8776490" y="980807"/>
            <a:ext cx="3167751" cy="1200329"/>
          </a:xfrm>
          <a:prstGeom prst="rect">
            <a:avLst/>
          </a:prstGeom>
          <a:noFill/>
        </p:spPr>
        <p:txBody>
          <a:bodyPr wrap="square" rtlCol="0">
            <a:spAutoFit/>
            <a:scene3d>
              <a:camera prst="isometricLeftDown"/>
              <a:lightRig rig="threePt" dir="t"/>
            </a:scene3d>
            <a:sp3d extrusionH="31750" prstMaterial="metal"/>
          </a:bodyPr>
          <a:lstStyle/>
          <a:p>
            <a:pPr lvl="0" algn="ctr"/>
            <a:r>
              <a:rPr lang="ar-SY" sz="3600" dirty="0">
                <a:solidFill>
                  <a:prstClr val="black"/>
                </a:solidFill>
                <a:latin typeface="Adobe Arabic" panose="02040503050201020203" pitchFamily="18" charset="-78"/>
                <a:cs typeface="Adobe Arabic" panose="02040503050201020203" pitchFamily="18" charset="-78"/>
              </a:rPr>
              <a:t>أدوات الذكاء الاصطناعي في تحليل البيانات</a:t>
            </a:r>
            <a:endParaRPr kumimoji="0" lang="en-US" sz="3600" b="0"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endParaRPr>
          </a:p>
        </p:txBody>
      </p:sp>
      <p:grpSp>
        <p:nvGrpSpPr>
          <p:cNvPr id="28" name="Group 27">
            <a:extLst>
              <a:ext uri="{FF2B5EF4-FFF2-40B4-BE49-F238E27FC236}">
                <a16:creationId xmlns:a16="http://schemas.microsoft.com/office/drawing/2014/main" id="{FDA3B9EC-DBB4-C110-AF2E-97EAAFCA19E4}"/>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0B79F708-C512-FF91-4ECB-847CCEC9630C}"/>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B5C56AA3-2B9E-E970-0178-D20CEE67BEDD}"/>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80" name="Rectangle: Rounded Corners 79">
                <a:extLst>
                  <a:ext uri="{FF2B5EF4-FFF2-40B4-BE49-F238E27FC236}">
                    <a16:creationId xmlns:a16="http://schemas.microsoft.com/office/drawing/2014/main" id="{EDC7FABD-56E6-14FD-36F8-579CAB670A47}"/>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sp>
          <p:nvSpPr>
            <p:cNvPr id="125" name="TextBox 124">
              <a:extLst>
                <a:ext uri="{FF2B5EF4-FFF2-40B4-BE49-F238E27FC236}">
                  <a16:creationId xmlns:a16="http://schemas.microsoft.com/office/drawing/2014/main" id="{3667FE01-6B01-BACD-7EE9-8D22C352812E}"/>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a16="http://schemas.microsoft.com/office/drawing/2014/main" id="{D843CA28-B303-B12C-7D04-7F5263D4A853}"/>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73511DD1-5A99-F88A-7D45-F293DAE43B79}"/>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1" name="Oval 10">
              <a:extLst>
                <a:ext uri="{FF2B5EF4-FFF2-40B4-BE49-F238E27FC236}">
                  <a16:creationId xmlns:a16="http://schemas.microsoft.com/office/drawing/2014/main" id="{77959DB4-6E5F-3D3D-AEEF-6032BE2F91AE}"/>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2" name="Oval 11">
              <a:extLst>
                <a:ext uri="{FF2B5EF4-FFF2-40B4-BE49-F238E27FC236}">
                  <a16:creationId xmlns:a16="http://schemas.microsoft.com/office/drawing/2014/main" id="{5C2EA6EF-42F7-2C89-1D50-C388B4AA3545}"/>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3" name="Oval 12">
              <a:extLst>
                <a:ext uri="{FF2B5EF4-FFF2-40B4-BE49-F238E27FC236}">
                  <a16:creationId xmlns:a16="http://schemas.microsoft.com/office/drawing/2014/main" id="{0C2CFDBA-7655-681C-4EBD-31B52EB16BAA}"/>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4" name="Oval 13">
              <a:extLst>
                <a:ext uri="{FF2B5EF4-FFF2-40B4-BE49-F238E27FC236}">
                  <a16:creationId xmlns:a16="http://schemas.microsoft.com/office/drawing/2014/main" id="{DB4960A9-051B-A2BF-9F93-B0F5A37894B8}"/>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5" name="Oval 14">
              <a:extLst>
                <a:ext uri="{FF2B5EF4-FFF2-40B4-BE49-F238E27FC236}">
                  <a16:creationId xmlns:a16="http://schemas.microsoft.com/office/drawing/2014/main" id="{87663184-9121-9972-1514-4E919457E70A}"/>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grpSp>
        <p:nvGrpSpPr>
          <p:cNvPr id="130" name="Group 129">
            <a:extLst>
              <a:ext uri="{FF2B5EF4-FFF2-40B4-BE49-F238E27FC236}">
                <a16:creationId xmlns:a16="http://schemas.microsoft.com/office/drawing/2014/main" id="{5F74E59E-9BD3-AA43-1471-D0193545A23C}"/>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5ADF9A02-E921-A903-A2C8-38020C82FABC}"/>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pic>
          <p:nvPicPr>
            <p:cNvPr id="30" name="Graphic 29" descr="Checkmark with solid fill">
              <a:extLst>
                <a:ext uri="{FF2B5EF4-FFF2-40B4-BE49-F238E27FC236}">
                  <a16:creationId xmlns:a16="http://schemas.microsoft.com/office/drawing/2014/main" id="{17A2F38A-0D63-C888-5E30-BDECE4F35F5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27DD5DBA-F0BB-EB7C-9C1B-C2F22857D79B}"/>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368CE7F5-94C1-37ED-9C44-E3D39C1F5E7D}"/>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0CADB388-3B53-050B-5D1E-4C11762A5AAD}"/>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8" name="Arrow: Chevron 7">
                <a:extLst>
                  <a:ext uri="{FF2B5EF4-FFF2-40B4-BE49-F238E27FC236}">
                    <a16:creationId xmlns:a16="http://schemas.microsoft.com/office/drawing/2014/main" id="{9FB9AAC1-4D03-CF38-7059-05BAA76B211D}"/>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Arial Unicode MS"/>
                  <a:cs typeface="+mn-cs"/>
                </a:endParaRPr>
              </a:p>
            </p:txBody>
          </p:sp>
        </p:grpSp>
        <p:pic>
          <p:nvPicPr>
            <p:cNvPr id="5" name="Picture 4">
              <a:extLst>
                <a:ext uri="{FF2B5EF4-FFF2-40B4-BE49-F238E27FC236}">
                  <a16:creationId xmlns:a16="http://schemas.microsoft.com/office/drawing/2014/main" id="{BFC45DFB-1F6E-B733-D1D9-E9CD22B34639}"/>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E82A5232-3646-5D2E-4D95-2C9EB50E15DF}"/>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30FA9D8C-ACA5-6D7B-D6BE-89E5F3EF3F4B}"/>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6CF22B5E-569E-BAD6-4CA6-D730260793F0}"/>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34" name="Rectangle: Rounded Corners 33">
                <a:extLst>
                  <a:ext uri="{FF2B5EF4-FFF2-40B4-BE49-F238E27FC236}">
                    <a16:creationId xmlns:a16="http://schemas.microsoft.com/office/drawing/2014/main" id="{ACFF697F-C07F-2BA8-0EDD-64E126DEDE00}"/>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sp>
          <p:nvSpPr>
            <p:cNvPr id="32" name="TextBox 31">
              <a:extLst>
                <a:ext uri="{FF2B5EF4-FFF2-40B4-BE49-F238E27FC236}">
                  <a16:creationId xmlns:a16="http://schemas.microsoft.com/office/drawing/2014/main" id="{7E7DEE15-F4DE-BFE6-E6D3-BF4AA4CABC19}"/>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SA"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الجلسة </a:t>
              </a:r>
              <a:r>
                <a:rPr kumimoji="0" lang="ar-AE"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الثانية</a:t>
              </a:r>
              <a:endPar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1C46FE25-3E38-15CB-573C-EFE72FFC2BE3}"/>
              </a:ext>
            </a:extLst>
          </p:cNvPr>
          <p:cNvGrpSpPr/>
          <p:nvPr/>
        </p:nvGrpSpPr>
        <p:grpSpPr>
          <a:xfrm>
            <a:off x="-193040" y="500296"/>
            <a:ext cx="5629834" cy="1077218"/>
            <a:chOff x="-47827" y="1302787"/>
            <a:chExt cx="5629834" cy="1077218"/>
          </a:xfrm>
        </p:grpSpPr>
        <p:sp>
          <p:nvSpPr>
            <p:cNvPr id="18" name="TextBox 17">
              <a:extLst>
                <a:ext uri="{FF2B5EF4-FFF2-40B4-BE49-F238E27FC236}">
                  <a16:creationId xmlns:a16="http://schemas.microsoft.com/office/drawing/2014/main" id="{733E5F45-24ED-AAAA-2667-E60FD591F425}"/>
                </a:ext>
              </a:extLst>
            </p:cNvPr>
            <p:cNvSpPr txBox="1"/>
            <p:nvPr/>
          </p:nvSpPr>
          <p:spPr>
            <a:xfrm>
              <a:off x="-47827" y="1302787"/>
              <a:ext cx="4896560" cy="1077218"/>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نظرة عامة على الأدوات الذكية (</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ChatGPT، Power BI، Google Colab،Tableau</a:t>
              </a:r>
              <a:r>
                <a:rPr kumimoji="0" lang="ar-AE"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39" name="Picture 38">
              <a:extLst>
                <a:ext uri="{FF2B5EF4-FFF2-40B4-BE49-F238E27FC236}">
                  <a16:creationId xmlns:a16="http://schemas.microsoft.com/office/drawing/2014/main" id="{F674B365-555A-3605-00A0-086771B8E5A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id="{4DE584B3-AECC-1B8B-D110-4F8930DB4A59}"/>
              </a:ext>
            </a:extLst>
          </p:cNvPr>
          <p:cNvGrpSpPr/>
          <p:nvPr/>
        </p:nvGrpSpPr>
        <p:grpSpPr>
          <a:xfrm>
            <a:off x="18866" y="1717297"/>
            <a:ext cx="5436794" cy="1077218"/>
            <a:chOff x="145213" y="1021450"/>
            <a:chExt cx="5436794" cy="1077218"/>
          </a:xfrm>
        </p:grpSpPr>
        <p:sp>
          <p:nvSpPr>
            <p:cNvPr id="58" name="TextBox 57">
              <a:extLst>
                <a:ext uri="{FF2B5EF4-FFF2-40B4-BE49-F238E27FC236}">
                  <a16:creationId xmlns:a16="http://schemas.microsoft.com/office/drawing/2014/main" id="{F332FD7E-6137-9913-923A-9277A36CCA60}"/>
                </a:ext>
              </a:extLst>
            </p:cNvPr>
            <p:cNvSpPr txBox="1"/>
            <p:nvPr/>
          </p:nvSpPr>
          <p:spPr>
            <a:xfrm>
              <a:off x="145213" y="1021450"/>
              <a:ext cx="4703520" cy="1077218"/>
            </a:xfrm>
            <a:prstGeom prst="rect">
              <a:avLst/>
            </a:prstGeom>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مقارنة بين الأدوات من حيث الاستخدام والمجالات.</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59" name="Picture 58">
              <a:extLst>
                <a:ext uri="{FF2B5EF4-FFF2-40B4-BE49-F238E27FC236}">
                  <a16:creationId xmlns:a16="http://schemas.microsoft.com/office/drawing/2014/main" id="{ECAF19A7-F2C0-38AD-F5DB-5CD16810C18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063608"/>
              <a:ext cx="514068" cy="514068"/>
            </a:xfrm>
            <a:prstGeom prst="rect">
              <a:avLst/>
            </a:prstGeom>
          </p:spPr>
        </p:pic>
      </p:grpSp>
      <p:grpSp>
        <p:nvGrpSpPr>
          <p:cNvPr id="60" name="Group 59">
            <a:extLst>
              <a:ext uri="{FF2B5EF4-FFF2-40B4-BE49-F238E27FC236}">
                <a16:creationId xmlns:a16="http://schemas.microsoft.com/office/drawing/2014/main" id="{F60B146D-128D-1B17-4755-B62077E7379D}"/>
              </a:ext>
            </a:extLst>
          </p:cNvPr>
          <p:cNvGrpSpPr/>
          <p:nvPr/>
        </p:nvGrpSpPr>
        <p:grpSpPr>
          <a:xfrm>
            <a:off x="706769" y="3004275"/>
            <a:ext cx="4719172" cy="1077218"/>
            <a:chOff x="862835" y="1308833"/>
            <a:chExt cx="4719172" cy="1077218"/>
          </a:xfrm>
        </p:grpSpPr>
        <p:sp>
          <p:nvSpPr>
            <p:cNvPr id="61" name="TextBox 60">
              <a:extLst>
                <a:ext uri="{FF2B5EF4-FFF2-40B4-BE49-F238E27FC236}">
                  <a16:creationId xmlns:a16="http://schemas.microsoft.com/office/drawing/2014/main" id="{1B875845-16EC-86BD-FFC4-20F2CBBB965D}"/>
                </a:ext>
              </a:extLst>
            </p:cNvPr>
            <p:cNvSpPr txBox="1"/>
            <p:nvPr/>
          </p:nvSpPr>
          <p:spPr>
            <a:xfrm>
              <a:off x="862835" y="1308833"/>
              <a:ext cx="3985898" cy="1077218"/>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كيفية اختيار الأداة الأنسب بحسب نوع البيانات.</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62" name="Picture 61">
              <a:extLst>
                <a:ext uri="{FF2B5EF4-FFF2-40B4-BE49-F238E27FC236}">
                  <a16:creationId xmlns:a16="http://schemas.microsoft.com/office/drawing/2014/main" id="{5D70BA4B-50FA-73EB-6144-3DE8C70B222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44187"/>
              <a:ext cx="514068" cy="514068"/>
            </a:xfrm>
            <a:prstGeom prst="rect">
              <a:avLst/>
            </a:prstGeom>
          </p:spPr>
        </p:pic>
      </p:grpSp>
    </p:spTree>
    <p:extLst>
      <p:ext uri="{BB962C8B-B14F-4D97-AF65-F5344CB8AC3E}">
        <p14:creationId xmlns:p14="http://schemas.microsoft.com/office/powerpoint/2010/main" val="23540814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1.875E-6 3.7037E-6 L 0.02213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A7F7D-BF4B-0AFD-00DE-2E0172ECF4E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2D6AA32-5BF4-DC05-AD50-02F16D91C7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147B0BD6-71B6-8A06-F7F0-3BE4B1F3A57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الجلسة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مربع نص 3">
            <a:extLst>
              <a:ext uri="{FF2B5EF4-FFF2-40B4-BE49-F238E27FC236}">
                <a16:creationId xmlns:a16="http://schemas.microsoft.com/office/drawing/2014/main" id="{9ADA4B08-2EB2-19D9-2AD4-7CAC4369BEF5}"/>
              </a:ext>
            </a:extLst>
          </p:cNvPr>
          <p:cNvSpPr txBox="1"/>
          <p:nvPr/>
        </p:nvSpPr>
        <p:spPr>
          <a:xfrm>
            <a:off x="3982720" y="660839"/>
            <a:ext cx="8132354" cy="6321731"/>
          </a:xfrm>
          <a:prstGeom prst="rect">
            <a:avLst/>
          </a:prstGeom>
          <a:noFill/>
        </p:spPr>
        <p:txBody>
          <a:bodyPr wrap="square">
            <a:spAutoFit/>
          </a:bodyPr>
          <a:lstStyle/>
          <a:p>
            <a:pPr algn="r" rtl="1">
              <a:lnSpc>
                <a:spcPct val="115000"/>
              </a:lnSpc>
              <a:buNone/>
            </a:pPr>
            <a:r>
              <a:rPr lang="ar-SA"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مرحباً بكم في الجلسة الثانية من برنامجنا التدريبي حول تحليل البيانات باستخدام الذكاء الاصطناعي. </a:t>
            </a:r>
          </a:p>
          <a:p>
            <a:pPr algn="r" rtl="1">
              <a:lnSpc>
                <a:spcPct val="115000"/>
              </a:lnSpc>
              <a:buNone/>
            </a:pPr>
            <a:r>
              <a:rPr lang="ar-SA"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في عصرنا الحالي، أصبحت أدوات الذكاء الاصطناعي ركيزةً أساسيّةً في عالم تحليل البيانات، حيث تُساعد المحلّلين والمتخصّصين على استخراج رؤىً قيّمةٍ من كمّياتٍ هائلةٍ من البيانات بسرعةٍ ودقّةٍ عاليةٍ. لم يعد تحليل البيانات مقتصراً على الخبراء التقنيّين فقط، بل أصبح متاحاً للجميع بفضل هذه الأدوات الذكيّة التي تُبسّط العمليّات المعقّدة.</a:t>
            </a:r>
          </a:p>
          <a:p>
            <a:pPr algn="r" rtl="1">
              <a:lnSpc>
                <a:spcPct val="115000"/>
              </a:lnSpc>
              <a:buNone/>
            </a:pPr>
            <a:r>
              <a:rPr lang="ar-SA"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في هذه الجلسة، سنستكشف معاً أبرز أدوات الذكاء الاصطناعي المستخدمة في تحليل البيانات، وسنتعلّم كيفيّة اختيار الأداة المناسبة لكلّ نوعٍ من البيانات والمشاريع. كما ذكر خبير البيانات "برنارد مار": "الأدوات لا تصنع المحلّل الناجح، بل فهم متى وكيف نستخدمها هو ما يصنع الفارق."</a:t>
            </a:r>
          </a:p>
        </p:txBody>
      </p:sp>
      <p:pic>
        <p:nvPicPr>
          <p:cNvPr id="6" name="رسم 5">
            <a:extLst>
              <a:ext uri="{FF2B5EF4-FFF2-40B4-BE49-F238E27FC236}">
                <a16:creationId xmlns:a16="http://schemas.microsoft.com/office/drawing/2014/main" id="{1BF53A7B-3CF6-CF24-0540-64015F9C21D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6560" y="2006600"/>
            <a:ext cx="3149600" cy="3149600"/>
          </a:xfrm>
          <a:prstGeom prst="rect">
            <a:avLst/>
          </a:prstGeom>
        </p:spPr>
      </p:pic>
    </p:spTree>
    <p:extLst>
      <p:ext uri="{BB962C8B-B14F-4D97-AF65-F5344CB8AC3E}">
        <p14:creationId xmlns:p14="http://schemas.microsoft.com/office/powerpoint/2010/main" val="1074358170"/>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1E91A-D22E-292F-0C11-F7CFD37C599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59C8845-CAE9-AC1B-96AE-C204F1A93592}"/>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نشاط العصف الذهني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A791034-EBF1-F014-7EFE-E66B856F58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7818D7F8-DD43-C764-362D-05102D6462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6FB26D57-83C0-DE72-A374-B45FCEED86EF}"/>
              </a:ext>
            </a:extLst>
          </p:cNvPr>
          <p:cNvSpPr txBox="1"/>
          <p:nvPr/>
        </p:nvSpPr>
        <p:spPr>
          <a:xfrm>
            <a:off x="785156" y="3684005"/>
            <a:ext cx="5444194" cy="179126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dirty="0"/>
              <a:t>ما هي الأدوات أو البرامج التي سمعت عنها أو استخدمتها في التعامل مع البيانات؟ وما الذي تتوقّعه من أداةٍ ذكيّةٍ في تحليل البيانات؟</a:t>
            </a:r>
            <a:endParaRPr lang="en-US" dirty="0"/>
          </a:p>
        </p:txBody>
      </p:sp>
    </p:spTree>
    <p:extLst>
      <p:ext uri="{BB962C8B-B14F-4D97-AF65-F5344CB8AC3E}">
        <p14:creationId xmlns:p14="http://schemas.microsoft.com/office/powerpoint/2010/main" val="42936744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6EA2C-AF5E-5081-8021-09B8E5F6F81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9C1ADF0-0875-94A6-5421-F56F38483D28}"/>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E5EB53A-2A14-7920-576C-319B6C1ED0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135F0241-3560-0650-985F-34BEFC0410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2" name="TextBox 7">
            <a:extLst>
              <a:ext uri="{FF2B5EF4-FFF2-40B4-BE49-F238E27FC236}">
                <a16:creationId xmlns:a16="http://schemas.microsoft.com/office/drawing/2014/main" id="{87C28E90-11A2-AC14-32BA-B94845F2F7DD}"/>
              </a:ext>
            </a:extLst>
          </p:cNvPr>
          <p:cNvSpPr txBox="1"/>
          <p:nvPr/>
        </p:nvSpPr>
        <p:spPr>
          <a:xfrm>
            <a:off x="378226" y="945707"/>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من حيث الأدوات:</a:t>
            </a:r>
          </a:p>
        </p:txBody>
      </p:sp>
      <p:sp>
        <p:nvSpPr>
          <p:cNvPr id="7" name="TextBox 7">
            <a:extLst>
              <a:ext uri="{FF2B5EF4-FFF2-40B4-BE49-F238E27FC236}">
                <a16:creationId xmlns:a16="http://schemas.microsoft.com/office/drawing/2014/main" id="{E9C15E31-18D9-20BB-D28F-9D2F57E2EBF7}"/>
              </a:ext>
            </a:extLst>
          </p:cNvPr>
          <p:cNvSpPr txBox="1"/>
          <p:nvPr/>
        </p:nvSpPr>
        <p:spPr>
          <a:xfrm>
            <a:off x="378226" y="1832501"/>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برنامج إكسل </a:t>
            </a:r>
            <a:r>
              <a:rPr lang="fr-FR" dirty="0"/>
              <a:t>Excel </a:t>
            </a:r>
            <a:r>
              <a:rPr lang="ar-SA" dirty="0"/>
              <a:t>للتحليلات البسيطة والجداول.</a:t>
            </a:r>
            <a:endParaRPr lang="ar-AE" dirty="0"/>
          </a:p>
        </p:txBody>
      </p:sp>
      <p:sp>
        <p:nvSpPr>
          <p:cNvPr id="4" name="TextBox 7">
            <a:extLst>
              <a:ext uri="{FF2B5EF4-FFF2-40B4-BE49-F238E27FC236}">
                <a16:creationId xmlns:a16="http://schemas.microsoft.com/office/drawing/2014/main" id="{76855301-4AF4-5EFB-E6B5-AD1C31461945}"/>
              </a:ext>
            </a:extLst>
          </p:cNvPr>
          <p:cNvSpPr txBox="1"/>
          <p:nvPr/>
        </p:nvSpPr>
        <p:spPr>
          <a:xfrm>
            <a:off x="378226" y="2719295"/>
            <a:ext cx="669354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تطبيقات الذكاء الاصطناعي مثل </a:t>
            </a:r>
            <a:r>
              <a:rPr lang="fr-FR" dirty="0"/>
              <a:t>ChatGPT </a:t>
            </a:r>
            <a:r>
              <a:rPr lang="ar-SA" dirty="0"/>
              <a:t>للاستفسارات والتحليل النصّي.</a:t>
            </a:r>
            <a:endParaRPr lang="ar-AE" dirty="0"/>
          </a:p>
        </p:txBody>
      </p:sp>
      <p:sp>
        <p:nvSpPr>
          <p:cNvPr id="5" name="TextBox 7">
            <a:extLst>
              <a:ext uri="{FF2B5EF4-FFF2-40B4-BE49-F238E27FC236}">
                <a16:creationId xmlns:a16="http://schemas.microsoft.com/office/drawing/2014/main" id="{9CFA8D38-436F-25D4-5143-24006F70C1F4}"/>
              </a:ext>
            </a:extLst>
          </p:cNvPr>
          <p:cNvSpPr txBox="1"/>
          <p:nvPr/>
        </p:nvSpPr>
        <p:spPr>
          <a:xfrm>
            <a:off x="378226" y="4067112"/>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برامج التصوير البياني مثل </a:t>
            </a:r>
            <a:r>
              <a:rPr lang="fr-FR" dirty="0"/>
              <a:t>Power BI </a:t>
            </a:r>
            <a:r>
              <a:rPr lang="ar-SA" dirty="0"/>
              <a:t>أو </a:t>
            </a:r>
            <a:r>
              <a:rPr lang="fr-FR" dirty="0"/>
              <a:t>Tableau</a:t>
            </a:r>
            <a:endParaRPr lang="ar-AE" dirty="0"/>
          </a:p>
        </p:txBody>
      </p:sp>
      <p:sp>
        <p:nvSpPr>
          <p:cNvPr id="6" name="TextBox 7">
            <a:extLst>
              <a:ext uri="{FF2B5EF4-FFF2-40B4-BE49-F238E27FC236}">
                <a16:creationId xmlns:a16="http://schemas.microsoft.com/office/drawing/2014/main" id="{64611E14-32E4-5E1B-13F8-C4A011C4A31A}"/>
              </a:ext>
            </a:extLst>
          </p:cNvPr>
          <p:cNvSpPr txBox="1"/>
          <p:nvPr/>
        </p:nvSpPr>
        <p:spPr>
          <a:xfrm>
            <a:off x="255899" y="4947767"/>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لغات البرمجة مثل </a:t>
            </a:r>
            <a:r>
              <a:rPr lang="fr-FR" dirty="0"/>
              <a:t>Python </a:t>
            </a:r>
            <a:r>
              <a:rPr lang="ar-SA" dirty="0"/>
              <a:t>أو</a:t>
            </a:r>
            <a:r>
              <a:rPr lang="fr-FR" dirty="0"/>
              <a:t>R</a:t>
            </a:r>
            <a:endParaRPr lang="ar-AE" dirty="0"/>
          </a:p>
        </p:txBody>
      </p:sp>
      <p:sp>
        <p:nvSpPr>
          <p:cNvPr id="10" name="TextBox 7">
            <a:extLst>
              <a:ext uri="{FF2B5EF4-FFF2-40B4-BE49-F238E27FC236}">
                <a16:creationId xmlns:a16="http://schemas.microsoft.com/office/drawing/2014/main" id="{98D9795A-7DB5-0EA1-92AD-94B1E3DCF803}"/>
              </a:ext>
            </a:extLst>
          </p:cNvPr>
          <p:cNvSpPr txBox="1"/>
          <p:nvPr/>
        </p:nvSpPr>
        <p:spPr>
          <a:xfrm>
            <a:off x="255899" y="5706277"/>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أدوات </a:t>
            </a:r>
            <a:r>
              <a:rPr lang="fr-FR" dirty="0"/>
              <a:t>Google </a:t>
            </a:r>
            <a:r>
              <a:rPr lang="ar-SA" dirty="0"/>
              <a:t>مثل </a:t>
            </a:r>
            <a:r>
              <a:rPr lang="fr-FR" dirty="0"/>
              <a:t>Google Sheets </a:t>
            </a:r>
            <a:r>
              <a:rPr lang="ar-SA" dirty="0"/>
              <a:t>أو </a:t>
            </a:r>
            <a:r>
              <a:rPr lang="fr-FR" dirty="0"/>
              <a:t>Google Colab</a:t>
            </a:r>
            <a:endParaRPr lang="ar-AE" dirty="0"/>
          </a:p>
        </p:txBody>
      </p:sp>
    </p:spTree>
    <p:extLst>
      <p:ext uri="{BB962C8B-B14F-4D97-AF65-F5344CB8AC3E}">
        <p14:creationId xmlns:p14="http://schemas.microsoft.com/office/powerpoint/2010/main" val="261826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4" grpId="0"/>
      <p:bldP spid="5" grpId="0"/>
      <p:bldP spid="6"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9CF97-4277-C18A-BCCE-9509D187F3B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4DC92AB-5A26-B0B2-F4B2-CC148577060E}"/>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3346B0D-F91B-C5ED-0441-4821FDB5E3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B1C5A377-1C25-63A8-FC31-79CD38572D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2" name="TextBox 7">
            <a:extLst>
              <a:ext uri="{FF2B5EF4-FFF2-40B4-BE49-F238E27FC236}">
                <a16:creationId xmlns:a16="http://schemas.microsoft.com/office/drawing/2014/main" id="{ED33C574-6FDD-82FD-84F9-7DC30725174B}"/>
              </a:ext>
            </a:extLst>
          </p:cNvPr>
          <p:cNvSpPr txBox="1"/>
          <p:nvPr/>
        </p:nvSpPr>
        <p:spPr>
          <a:xfrm>
            <a:off x="378226" y="945707"/>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من حيث التوقّعات من الأداة الذكيّة:</a:t>
            </a:r>
          </a:p>
        </p:txBody>
      </p:sp>
      <p:sp>
        <p:nvSpPr>
          <p:cNvPr id="7" name="TextBox 7">
            <a:extLst>
              <a:ext uri="{FF2B5EF4-FFF2-40B4-BE49-F238E27FC236}">
                <a16:creationId xmlns:a16="http://schemas.microsoft.com/office/drawing/2014/main" id="{A72669FB-5D20-7CCB-4965-97C0B3B38D57}"/>
              </a:ext>
            </a:extLst>
          </p:cNvPr>
          <p:cNvSpPr txBox="1"/>
          <p:nvPr/>
        </p:nvSpPr>
        <p:spPr>
          <a:xfrm>
            <a:off x="378226" y="1832501"/>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السرعة في معالجة كمّياتٍ كبيرةٍ من البيانات.</a:t>
            </a:r>
            <a:endParaRPr lang="ar-AE" dirty="0"/>
          </a:p>
        </p:txBody>
      </p:sp>
      <p:sp>
        <p:nvSpPr>
          <p:cNvPr id="4" name="TextBox 7">
            <a:extLst>
              <a:ext uri="{FF2B5EF4-FFF2-40B4-BE49-F238E27FC236}">
                <a16:creationId xmlns:a16="http://schemas.microsoft.com/office/drawing/2014/main" id="{28CC8B04-94C4-8CF1-ECF3-8A7452237E20}"/>
              </a:ext>
            </a:extLst>
          </p:cNvPr>
          <p:cNvSpPr txBox="1"/>
          <p:nvPr/>
        </p:nvSpPr>
        <p:spPr>
          <a:xfrm>
            <a:off x="378226" y="2719295"/>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سهولة الاستخدام دون الحاجة لخبرةٍ تقنيّةٍ عاليةٍ.</a:t>
            </a:r>
            <a:endParaRPr lang="ar-AE" dirty="0"/>
          </a:p>
        </p:txBody>
      </p:sp>
      <p:sp>
        <p:nvSpPr>
          <p:cNvPr id="5" name="TextBox 7">
            <a:extLst>
              <a:ext uri="{FF2B5EF4-FFF2-40B4-BE49-F238E27FC236}">
                <a16:creationId xmlns:a16="http://schemas.microsoft.com/office/drawing/2014/main" id="{ED6B23AF-5996-206D-7C35-CB610B61245F}"/>
              </a:ext>
            </a:extLst>
          </p:cNvPr>
          <p:cNvSpPr txBox="1"/>
          <p:nvPr/>
        </p:nvSpPr>
        <p:spPr>
          <a:xfrm>
            <a:off x="378226" y="3719771"/>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القدرة على إنشاء تقاريرَ ورسومٍ بيانيّةٍ جذّابةٍ.</a:t>
            </a:r>
            <a:endParaRPr lang="ar-AE" dirty="0"/>
          </a:p>
        </p:txBody>
      </p:sp>
      <p:sp>
        <p:nvSpPr>
          <p:cNvPr id="6" name="TextBox 7">
            <a:extLst>
              <a:ext uri="{FF2B5EF4-FFF2-40B4-BE49-F238E27FC236}">
                <a16:creationId xmlns:a16="http://schemas.microsoft.com/office/drawing/2014/main" id="{12E87C0D-B289-8D49-C3F8-BEBDBBF451F8}"/>
              </a:ext>
            </a:extLst>
          </p:cNvPr>
          <p:cNvSpPr txBox="1"/>
          <p:nvPr/>
        </p:nvSpPr>
        <p:spPr>
          <a:xfrm>
            <a:off x="255899" y="4600426"/>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توفير توصياتٍ ذكيّةٍ بناءً على البيانات.</a:t>
            </a:r>
            <a:endParaRPr lang="ar-AE" dirty="0"/>
          </a:p>
        </p:txBody>
      </p:sp>
      <p:sp>
        <p:nvSpPr>
          <p:cNvPr id="10" name="TextBox 7">
            <a:extLst>
              <a:ext uri="{FF2B5EF4-FFF2-40B4-BE49-F238E27FC236}">
                <a16:creationId xmlns:a16="http://schemas.microsoft.com/office/drawing/2014/main" id="{E1D760F4-8B72-ED27-8BB2-7BEEDFD99BB2}"/>
              </a:ext>
            </a:extLst>
          </p:cNvPr>
          <p:cNvSpPr txBox="1"/>
          <p:nvPr/>
        </p:nvSpPr>
        <p:spPr>
          <a:xfrm>
            <a:off x="255899" y="5358936"/>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إمكانيّة التكامل مع مصادر البيانات المختلفة.</a:t>
            </a:r>
            <a:endParaRPr lang="ar-AE" dirty="0"/>
          </a:p>
        </p:txBody>
      </p:sp>
    </p:spTree>
    <p:extLst>
      <p:ext uri="{BB962C8B-B14F-4D97-AF65-F5344CB8AC3E}">
        <p14:creationId xmlns:p14="http://schemas.microsoft.com/office/powerpoint/2010/main" val="33640124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4" grpId="0"/>
      <p:bldP spid="5" grpId="0"/>
      <p:bldP spid="6"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6C12F-370E-ECED-9652-18830E19941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FF744F1-5880-0E02-7C87-64C4131F17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82D41C49-30C9-33D1-61DB-9670C3ACAB94}"/>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نظرة عامّة على أدوات الذكاء الاصطناعي في تحليل البيانات</a:t>
            </a:r>
          </a:p>
        </p:txBody>
      </p:sp>
      <p:grpSp>
        <p:nvGrpSpPr>
          <p:cNvPr id="31" name="مجموعة 30">
            <a:extLst>
              <a:ext uri="{FF2B5EF4-FFF2-40B4-BE49-F238E27FC236}">
                <a16:creationId xmlns:a16="http://schemas.microsoft.com/office/drawing/2014/main" id="{91A27C60-441E-B7DE-93AC-CBBB4CA82308}"/>
              </a:ext>
            </a:extLst>
          </p:cNvPr>
          <p:cNvGrpSpPr/>
          <p:nvPr/>
        </p:nvGrpSpPr>
        <p:grpSpPr>
          <a:xfrm>
            <a:off x="9646336" y="1723734"/>
            <a:ext cx="2056112" cy="2832226"/>
            <a:chOff x="9646336" y="1723734"/>
            <a:chExt cx="2056112" cy="2832226"/>
          </a:xfrm>
        </p:grpSpPr>
        <p:pic>
          <p:nvPicPr>
            <p:cNvPr id="8" name="Picture 2" descr="Chatgpt ">
              <a:extLst>
                <a:ext uri="{FF2B5EF4-FFF2-40B4-BE49-F238E27FC236}">
                  <a16:creationId xmlns:a16="http://schemas.microsoft.com/office/drawing/2014/main" id="{204E3558-31DC-2267-96AC-64BAA2ACD0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46336" y="1723734"/>
              <a:ext cx="1811232" cy="1810646"/>
            </a:xfrm>
            <a:prstGeom prst="rect">
              <a:avLst/>
            </a:prstGeom>
            <a:noFill/>
            <a:extLst>
              <a:ext uri="{909E8E84-426E-40DD-AFC4-6F175D3DCCD1}">
                <a14:hiddenFill xmlns:a14="http://schemas.microsoft.com/office/drawing/2010/main">
                  <a:solidFill>
                    <a:srgbClr val="FFFFFF"/>
                  </a:solidFill>
                </a14:hiddenFill>
              </a:ext>
            </a:extLst>
          </p:spPr>
        </p:pic>
        <p:sp>
          <p:nvSpPr>
            <p:cNvPr id="24" name="مربع نص 4">
              <a:extLst>
                <a:ext uri="{FF2B5EF4-FFF2-40B4-BE49-F238E27FC236}">
                  <a16:creationId xmlns:a16="http://schemas.microsoft.com/office/drawing/2014/main" id="{CDC51EBD-2408-0CA5-BA0B-F96A1793768B}"/>
                </a:ext>
              </a:extLst>
            </p:cNvPr>
            <p:cNvSpPr txBox="1"/>
            <p:nvPr/>
          </p:nvSpPr>
          <p:spPr>
            <a:xfrm>
              <a:off x="9792138" y="3836478"/>
              <a:ext cx="1910310" cy="719482"/>
            </a:xfrm>
            <a:prstGeom prst="rect">
              <a:avLst/>
            </a:prstGeom>
            <a:noFill/>
          </p:spPr>
          <p:txBody>
            <a:bodyPr wrap="square">
              <a:spAutoFit/>
            </a:bodyPr>
            <a:lstStyle/>
            <a:p>
              <a:pPr marL="0" marR="0" algn="ctr">
                <a:lnSpc>
                  <a:spcPct val="115000"/>
                </a:lnSpc>
                <a:buNone/>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ChatGPT </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0" name="مجموعة 29">
            <a:extLst>
              <a:ext uri="{FF2B5EF4-FFF2-40B4-BE49-F238E27FC236}">
                <a16:creationId xmlns:a16="http://schemas.microsoft.com/office/drawing/2014/main" id="{FB71B0FB-0652-716C-7DCC-847C38C04CBE}"/>
              </a:ext>
            </a:extLst>
          </p:cNvPr>
          <p:cNvGrpSpPr/>
          <p:nvPr/>
        </p:nvGrpSpPr>
        <p:grpSpPr>
          <a:xfrm>
            <a:off x="6750828" y="1723734"/>
            <a:ext cx="1932614" cy="3468027"/>
            <a:chOff x="6750828" y="1723734"/>
            <a:chExt cx="1932614" cy="3468027"/>
          </a:xfrm>
        </p:grpSpPr>
        <p:pic>
          <p:nvPicPr>
            <p:cNvPr id="9" name="Picture 8" descr="Power bl ">
              <a:extLst>
                <a:ext uri="{FF2B5EF4-FFF2-40B4-BE49-F238E27FC236}">
                  <a16:creationId xmlns:a16="http://schemas.microsoft.com/office/drawing/2014/main" id="{E2E85F0E-52BA-AFBF-04A6-AFC5FF13DFA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0828" y="1723734"/>
              <a:ext cx="1811232" cy="1810646"/>
            </a:xfrm>
            <a:prstGeom prst="rect">
              <a:avLst/>
            </a:prstGeom>
            <a:noFill/>
            <a:extLst>
              <a:ext uri="{909E8E84-426E-40DD-AFC4-6F175D3DCCD1}">
                <a14:hiddenFill xmlns:a14="http://schemas.microsoft.com/office/drawing/2010/main">
                  <a:solidFill>
                    <a:srgbClr val="FFFFFF"/>
                  </a:solidFill>
                </a14:hiddenFill>
              </a:ext>
            </a:extLst>
          </p:spPr>
        </p:pic>
        <p:sp>
          <p:nvSpPr>
            <p:cNvPr id="25" name="مربع نص 5">
              <a:extLst>
                <a:ext uri="{FF2B5EF4-FFF2-40B4-BE49-F238E27FC236}">
                  <a16:creationId xmlns:a16="http://schemas.microsoft.com/office/drawing/2014/main" id="{2A149C7B-447B-80B1-3DDF-F7936A29D2F9}"/>
                </a:ext>
              </a:extLst>
            </p:cNvPr>
            <p:cNvSpPr txBox="1"/>
            <p:nvPr/>
          </p:nvSpPr>
          <p:spPr>
            <a:xfrm>
              <a:off x="6773132" y="3835815"/>
              <a:ext cx="1910310" cy="1355946"/>
            </a:xfrm>
            <a:prstGeom prst="rect">
              <a:avLst/>
            </a:prstGeom>
            <a:noFill/>
          </p:spPr>
          <p:txBody>
            <a:bodyPr wrap="square">
              <a:spAutoFit/>
            </a:bodyPr>
            <a:lstStyle/>
            <a:p>
              <a:pPr marL="0" marR="0" algn="ctr">
                <a:lnSpc>
                  <a:spcPct val="115000"/>
                </a:lnSpc>
                <a:buNone/>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Microsoft Power BI</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9" name="مجموعة 28">
            <a:extLst>
              <a:ext uri="{FF2B5EF4-FFF2-40B4-BE49-F238E27FC236}">
                <a16:creationId xmlns:a16="http://schemas.microsoft.com/office/drawing/2014/main" id="{26884F8D-3A73-8147-BE8C-E7BE68AC2FC0}"/>
              </a:ext>
            </a:extLst>
          </p:cNvPr>
          <p:cNvGrpSpPr/>
          <p:nvPr/>
        </p:nvGrpSpPr>
        <p:grpSpPr>
          <a:xfrm>
            <a:off x="3541821" y="1568129"/>
            <a:ext cx="2122678" cy="2907861"/>
            <a:chOff x="3541821" y="1568129"/>
            <a:chExt cx="2122678" cy="2907861"/>
          </a:xfrm>
        </p:grpSpPr>
        <p:pic>
          <p:nvPicPr>
            <p:cNvPr id="10" name="Picture 10" descr="Colab (Google) شعار تحميل مجاني SVG ... · LobeHub">
              <a:extLst>
                <a:ext uri="{FF2B5EF4-FFF2-40B4-BE49-F238E27FC236}">
                  <a16:creationId xmlns:a16="http://schemas.microsoft.com/office/drawing/2014/main" id="{31E54BDA-A357-340F-AA05-4174A6F6037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1960" y="1568129"/>
              <a:ext cx="2122539" cy="2121856"/>
            </a:xfrm>
            <a:prstGeom prst="rect">
              <a:avLst/>
            </a:prstGeom>
            <a:noFill/>
            <a:extLst>
              <a:ext uri="{909E8E84-426E-40DD-AFC4-6F175D3DCCD1}">
                <a14:hiddenFill xmlns:a14="http://schemas.microsoft.com/office/drawing/2010/main">
                  <a:solidFill>
                    <a:srgbClr val="FFFFFF"/>
                  </a:solidFill>
                </a14:hiddenFill>
              </a:ext>
            </a:extLst>
          </p:spPr>
        </p:pic>
        <p:sp>
          <p:nvSpPr>
            <p:cNvPr id="26" name="مربع نص 6">
              <a:extLst>
                <a:ext uri="{FF2B5EF4-FFF2-40B4-BE49-F238E27FC236}">
                  <a16:creationId xmlns:a16="http://schemas.microsoft.com/office/drawing/2014/main" id="{5FFBBB84-ED00-9F5F-C5AB-26318A2CD3D5}"/>
                </a:ext>
              </a:extLst>
            </p:cNvPr>
            <p:cNvSpPr txBox="1"/>
            <p:nvPr/>
          </p:nvSpPr>
          <p:spPr>
            <a:xfrm>
              <a:off x="3541821" y="3835815"/>
              <a:ext cx="1908909" cy="640175"/>
            </a:xfrm>
            <a:prstGeom prst="rect">
              <a:avLst/>
            </a:prstGeom>
            <a:noFill/>
          </p:spPr>
          <p:txBody>
            <a:bodyPr wrap="square">
              <a:spAutoFit/>
            </a:bodyPr>
            <a:lstStyle/>
            <a:p>
              <a:pPr marL="0" marR="0" algn="ctr">
                <a:lnSpc>
                  <a:spcPct val="115000"/>
                </a:lnSpc>
                <a:buNone/>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Google Colab</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8" name="مجموعة 27">
            <a:extLst>
              <a:ext uri="{FF2B5EF4-FFF2-40B4-BE49-F238E27FC236}">
                <a16:creationId xmlns:a16="http://schemas.microsoft.com/office/drawing/2014/main" id="{976B4E12-DBBB-56A1-61BA-5B516AB562E4}"/>
              </a:ext>
            </a:extLst>
          </p:cNvPr>
          <p:cNvGrpSpPr/>
          <p:nvPr/>
        </p:nvGrpSpPr>
        <p:grpSpPr>
          <a:xfrm>
            <a:off x="489550" y="1857172"/>
            <a:ext cx="2830053" cy="2698125"/>
            <a:chOff x="489550" y="1857172"/>
            <a:chExt cx="2830053" cy="2698125"/>
          </a:xfrm>
        </p:grpSpPr>
        <p:pic>
          <p:nvPicPr>
            <p:cNvPr id="23" name="Picture 14" descr="‪Tableau Logo, symbol, meaning, history, PNG, brand‬‏">
              <a:extLst>
                <a:ext uri="{FF2B5EF4-FFF2-40B4-BE49-F238E27FC236}">
                  <a16:creationId xmlns:a16="http://schemas.microsoft.com/office/drawing/2014/main" id="{DEB91285-7F61-3785-467D-A58A0E3DFAB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9550" y="1857172"/>
              <a:ext cx="2830053" cy="1584315"/>
            </a:xfrm>
            <a:prstGeom prst="rect">
              <a:avLst/>
            </a:prstGeom>
            <a:noFill/>
            <a:extLst>
              <a:ext uri="{909E8E84-426E-40DD-AFC4-6F175D3DCCD1}">
                <a14:hiddenFill xmlns:a14="http://schemas.microsoft.com/office/drawing/2010/main">
                  <a:solidFill>
                    <a:srgbClr val="FFFFFF"/>
                  </a:solidFill>
                </a14:hiddenFill>
              </a:ext>
            </a:extLst>
          </p:spPr>
        </p:pic>
        <p:sp>
          <p:nvSpPr>
            <p:cNvPr id="27" name="مربع نص 7">
              <a:extLst>
                <a:ext uri="{FF2B5EF4-FFF2-40B4-BE49-F238E27FC236}">
                  <a16:creationId xmlns:a16="http://schemas.microsoft.com/office/drawing/2014/main" id="{90C0AC2B-B1BE-43DB-84A1-D356B0238ABA}"/>
                </a:ext>
              </a:extLst>
            </p:cNvPr>
            <p:cNvSpPr txBox="1"/>
            <p:nvPr/>
          </p:nvSpPr>
          <p:spPr>
            <a:xfrm>
              <a:off x="842567" y="3835815"/>
              <a:ext cx="1908909" cy="719482"/>
            </a:xfrm>
            <a:prstGeom prst="rect">
              <a:avLst/>
            </a:prstGeom>
            <a:noFill/>
          </p:spPr>
          <p:txBody>
            <a:bodyPr wrap="square">
              <a:spAutoFit/>
            </a:bodyPr>
            <a:lstStyle/>
            <a:p>
              <a:pPr marL="0" marR="0" algn="ctr">
                <a:lnSpc>
                  <a:spcPct val="115000"/>
                </a:lnSpc>
                <a:buNone/>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Tableau</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5225131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2BB0E-35FC-9756-5366-B058A9EABDF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A5559C8-0764-45A2-2B6A-CCF97C340F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D3E6279F-9840-EBD2-73D9-938EA7DBDBF7}"/>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نظرة عامّة على أدوات الذكاء الاصطناعي في تحليل البيانات</a:t>
            </a:r>
          </a:p>
        </p:txBody>
      </p:sp>
      <p:grpSp>
        <p:nvGrpSpPr>
          <p:cNvPr id="31" name="مجموعة 30">
            <a:extLst>
              <a:ext uri="{FF2B5EF4-FFF2-40B4-BE49-F238E27FC236}">
                <a16:creationId xmlns:a16="http://schemas.microsoft.com/office/drawing/2014/main" id="{3634E4F1-2D27-499F-388D-1CB17B854570}"/>
              </a:ext>
            </a:extLst>
          </p:cNvPr>
          <p:cNvGrpSpPr/>
          <p:nvPr/>
        </p:nvGrpSpPr>
        <p:grpSpPr>
          <a:xfrm>
            <a:off x="9758061" y="2012887"/>
            <a:ext cx="1924067" cy="2832226"/>
            <a:chOff x="9778381" y="1723734"/>
            <a:chExt cx="1924067" cy="2832226"/>
          </a:xfrm>
        </p:grpSpPr>
        <p:pic>
          <p:nvPicPr>
            <p:cNvPr id="8" name="Picture 2" descr="Chatgpt ">
              <a:extLst>
                <a:ext uri="{FF2B5EF4-FFF2-40B4-BE49-F238E27FC236}">
                  <a16:creationId xmlns:a16="http://schemas.microsoft.com/office/drawing/2014/main" id="{827DDFB9-79E6-5073-43F1-7804F02325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8381" y="1723734"/>
              <a:ext cx="1811232" cy="1810646"/>
            </a:xfrm>
            <a:prstGeom prst="rect">
              <a:avLst/>
            </a:prstGeom>
            <a:noFill/>
            <a:extLst>
              <a:ext uri="{909E8E84-426E-40DD-AFC4-6F175D3DCCD1}">
                <a14:hiddenFill xmlns:a14="http://schemas.microsoft.com/office/drawing/2010/main">
                  <a:solidFill>
                    <a:srgbClr val="FFFFFF"/>
                  </a:solidFill>
                </a14:hiddenFill>
              </a:ext>
            </a:extLst>
          </p:spPr>
        </p:pic>
        <p:sp>
          <p:nvSpPr>
            <p:cNvPr id="24" name="مربع نص 4">
              <a:extLst>
                <a:ext uri="{FF2B5EF4-FFF2-40B4-BE49-F238E27FC236}">
                  <a16:creationId xmlns:a16="http://schemas.microsoft.com/office/drawing/2014/main" id="{3C9068E1-3336-50C7-5000-C0217EDCB05E}"/>
                </a:ext>
              </a:extLst>
            </p:cNvPr>
            <p:cNvSpPr txBox="1"/>
            <p:nvPr/>
          </p:nvSpPr>
          <p:spPr>
            <a:xfrm>
              <a:off x="9792138" y="3836478"/>
              <a:ext cx="1910310" cy="719482"/>
            </a:xfrm>
            <a:prstGeom prst="rect">
              <a:avLst/>
            </a:prstGeom>
            <a:noFill/>
          </p:spPr>
          <p:txBody>
            <a:bodyPr wrap="square">
              <a:spAutoFit/>
            </a:bodyPr>
            <a:lstStyle/>
            <a:p>
              <a:pPr marL="0" marR="0" algn="ctr">
                <a:lnSpc>
                  <a:spcPct val="115000"/>
                </a:lnSpc>
                <a:buNone/>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ChatGPT </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2">
            <a:extLst>
              <a:ext uri="{FF2B5EF4-FFF2-40B4-BE49-F238E27FC236}">
                <a16:creationId xmlns:a16="http://schemas.microsoft.com/office/drawing/2014/main" id="{BD359D05-1F71-665D-BDC3-DE90D7986266}"/>
              </a:ext>
            </a:extLst>
          </p:cNvPr>
          <p:cNvSpPr txBox="1"/>
          <p:nvPr/>
        </p:nvSpPr>
        <p:spPr>
          <a:xfrm>
            <a:off x="27369" y="969940"/>
            <a:ext cx="87910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الوصف: </a:t>
            </a:r>
            <a:r>
              <a:rPr lang="ar-SA" dirty="0">
                <a:solidFill>
                  <a:schemeClr val="tx1"/>
                </a:solidFill>
              </a:rPr>
              <a:t>هو نموذج ذكاءٍ اصطناعيٍّ متقدّمٌ يعتمد على معالجة اللغة الطبيعيّة، طوّرته شركة </a:t>
            </a:r>
            <a:r>
              <a:rPr lang="ar-AE" dirty="0">
                <a:solidFill>
                  <a:schemeClr val="tx1"/>
                </a:solidFill>
              </a:rPr>
              <a:t>   </a:t>
            </a:r>
            <a:r>
              <a:rPr lang="fr-FR" dirty="0">
                <a:solidFill>
                  <a:schemeClr val="tx1"/>
                </a:solidFill>
              </a:rPr>
              <a:t>OpenAI</a:t>
            </a:r>
            <a:r>
              <a:rPr lang="ar-AE" dirty="0">
                <a:solidFill>
                  <a:schemeClr val="tx1"/>
                </a:solidFill>
              </a:rPr>
              <a:t> .</a:t>
            </a:r>
            <a:r>
              <a:rPr lang="fr-FR" dirty="0">
                <a:solidFill>
                  <a:schemeClr val="tx1"/>
                </a:solidFill>
              </a:rPr>
              <a:t> </a:t>
            </a:r>
            <a:r>
              <a:rPr lang="ar-SA" dirty="0">
                <a:solidFill>
                  <a:schemeClr val="tx1"/>
                </a:solidFill>
              </a:rPr>
              <a:t>يُستخدم في تحليل البيانات النصّيّة، كتابة الأكواد البرمجيّة، وتوليد الرؤى من البيانات. </a:t>
            </a:r>
            <a:endParaRPr lang="en-US" dirty="0">
              <a:solidFill>
                <a:schemeClr val="tx1"/>
              </a:solidFill>
            </a:endParaRPr>
          </a:p>
        </p:txBody>
      </p:sp>
      <p:sp>
        <p:nvSpPr>
          <p:cNvPr id="4" name="TextBox 2">
            <a:extLst>
              <a:ext uri="{FF2B5EF4-FFF2-40B4-BE49-F238E27FC236}">
                <a16:creationId xmlns:a16="http://schemas.microsoft.com/office/drawing/2014/main" id="{A3142127-1484-C8A4-7D01-5F0FEF6BDC90}"/>
              </a:ext>
            </a:extLst>
          </p:cNvPr>
          <p:cNvSpPr txBox="1"/>
          <p:nvPr/>
        </p:nvSpPr>
        <p:spPr>
          <a:xfrm>
            <a:off x="27369" y="2445344"/>
            <a:ext cx="8791042"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المميّزات الرئيسيّة: </a:t>
            </a:r>
            <a:endParaRPr lang="ar-AE" b="1" dirty="0">
              <a:solidFill>
                <a:srgbClr val="168489"/>
              </a:solidFill>
            </a:endParaRPr>
          </a:p>
          <a:p>
            <a:r>
              <a:rPr lang="ar-SA" dirty="0">
                <a:solidFill>
                  <a:schemeClr val="tx1"/>
                </a:solidFill>
              </a:rPr>
              <a:t>سهولة التفاعل باللغة الطبيعيّة دون الحاجة لمعرفةٍ تقنيّةٍ عميقةٍ.</a:t>
            </a:r>
            <a:endParaRPr lang="en-US" dirty="0">
              <a:solidFill>
                <a:schemeClr val="tx1"/>
              </a:solidFill>
            </a:endParaRPr>
          </a:p>
        </p:txBody>
      </p:sp>
      <p:sp>
        <p:nvSpPr>
          <p:cNvPr id="6" name="TextBox 2">
            <a:extLst>
              <a:ext uri="{FF2B5EF4-FFF2-40B4-BE49-F238E27FC236}">
                <a16:creationId xmlns:a16="http://schemas.microsoft.com/office/drawing/2014/main" id="{FB9F0B69-10AE-4488-F39E-4898FE37C536}"/>
              </a:ext>
            </a:extLst>
          </p:cNvPr>
          <p:cNvSpPr txBox="1"/>
          <p:nvPr/>
        </p:nvSpPr>
        <p:spPr>
          <a:xfrm>
            <a:off x="27369" y="3797631"/>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القدرة على كتابة وتصحيح الأكواد البرمجيّة بلغاتٍ مختلفةٍ مثل </a:t>
            </a:r>
            <a:r>
              <a:rPr lang="fr-FR" dirty="0">
                <a:solidFill>
                  <a:schemeClr val="tx1"/>
                </a:solidFill>
              </a:rPr>
              <a:t>Python </a:t>
            </a:r>
            <a:r>
              <a:rPr lang="ar-SA" dirty="0">
                <a:solidFill>
                  <a:schemeClr val="tx1"/>
                </a:solidFill>
              </a:rPr>
              <a:t>و </a:t>
            </a:r>
            <a:r>
              <a:rPr lang="fr-FR" dirty="0">
                <a:solidFill>
                  <a:schemeClr val="tx1"/>
                </a:solidFill>
              </a:rPr>
              <a:t>R</a:t>
            </a:r>
            <a:endParaRPr lang="en-US" dirty="0">
              <a:solidFill>
                <a:schemeClr val="tx1"/>
              </a:solidFill>
            </a:endParaRPr>
          </a:p>
        </p:txBody>
      </p:sp>
      <p:sp>
        <p:nvSpPr>
          <p:cNvPr id="11" name="TextBox 2">
            <a:extLst>
              <a:ext uri="{FF2B5EF4-FFF2-40B4-BE49-F238E27FC236}">
                <a16:creationId xmlns:a16="http://schemas.microsoft.com/office/drawing/2014/main" id="{CC60F2E6-2D0C-A34C-8705-B2A110740086}"/>
              </a:ext>
            </a:extLst>
          </p:cNvPr>
          <p:cNvSpPr txBox="1"/>
          <p:nvPr/>
        </p:nvSpPr>
        <p:spPr>
          <a:xfrm>
            <a:off x="27369" y="4581213"/>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تحليل النصوص واستخراج الموضوعات والمشاعر.</a:t>
            </a:r>
            <a:endParaRPr lang="en-US" dirty="0">
              <a:solidFill>
                <a:schemeClr val="tx1"/>
              </a:solidFill>
            </a:endParaRPr>
          </a:p>
        </p:txBody>
      </p:sp>
      <p:sp>
        <p:nvSpPr>
          <p:cNvPr id="12" name="TextBox 2">
            <a:extLst>
              <a:ext uri="{FF2B5EF4-FFF2-40B4-BE49-F238E27FC236}">
                <a16:creationId xmlns:a16="http://schemas.microsoft.com/office/drawing/2014/main" id="{8A456930-D1E8-F652-9593-EF916CCA5D0E}"/>
              </a:ext>
            </a:extLst>
          </p:cNvPr>
          <p:cNvSpPr txBox="1"/>
          <p:nvPr/>
        </p:nvSpPr>
        <p:spPr>
          <a:xfrm>
            <a:off x="0" y="5364795"/>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توليد أفكارٍ وفرضيّاتٍ للتحليل.</a:t>
            </a:r>
            <a:endParaRPr lang="en-US" dirty="0">
              <a:solidFill>
                <a:schemeClr val="tx1"/>
              </a:solidFill>
            </a:endParaRPr>
          </a:p>
        </p:txBody>
      </p:sp>
      <p:sp>
        <p:nvSpPr>
          <p:cNvPr id="13" name="TextBox 2">
            <a:extLst>
              <a:ext uri="{FF2B5EF4-FFF2-40B4-BE49-F238E27FC236}">
                <a16:creationId xmlns:a16="http://schemas.microsoft.com/office/drawing/2014/main" id="{A9386C46-5B21-32A0-310C-29CB0B54ECEE}"/>
              </a:ext>
            </a:extLst>
          </p:cNvPr>
          <p:cNvSpPr txBox="1"/>
          <p:nvPr/>
        </p:nvSpPr>
        <p:spPr>
          <a:xfrm>
            <a:off x="27369" y="6070963"/>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شرح المفاهيم الإحصائيّة والتقنيّة بطريقةٍ مبسّطةٍ.</a:t>
            </a:r>
            <a:endParaRPr lang="en-US" dirty="0">
              <a:solidFill>
                <a:schemeClr val="tx1"/>
              </a:solidFill>
            </a:endParaRPr>
          </a:p>
        </p:txBody>
      </p:sp>
    </p:spTree>
    <p:extLst>
      <p:ext uri="{BB962C8B-B14F-4D97-AF65-F5344CB8AC3E}">
        <p14:creationId xmlns:p14="http://schemas.microsoft.com/office/powerpoint/2010/main" val="25615291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11" grpId="0"/>
      <p:bldP spid="1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15CD9-5480-00F4-8F43-1FED7322816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561F654-ED0A-D2EB-3B0A-B3CE44B83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61702077-E6E6-D225-ED3F-95DBFD81E564}"/>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نظرة عامّة على أدوات الذكاء الاصطناعي في تحليل البيانات</a:t>
            </a:r>
          </a:p>
        </p:txBody>
      </p:sp>
      <p:grpSp>
        <p:nvGrpSpPr>
          <p:cNvPr id="31" name="مجموعة 30">
            <a:extLst>
              <a:ext uri="{FF2B5EF4-FFF2-40B4-BE49-F238E27FC236}">
                <a16:creationId xmlns:a16="http://schemas.microsoft.com/office/drawing/2014/main" id="{7F148AAD-D6EF-49D9-0248-FAB444242C5D}"/>
              </a:ext>
            </a:extLst>
          </p:cNvPr>
          <p:cNvGrpSpPr/>
          <p:nvPr/>
        </p:nvGrpSpPr>
        <p:grpSpPr>
          <a:xfrm>
            <a:off x="9758061" y="2012887"/>
            <a:ext cx="1924067" cy="2832226"/>
            <a:chOff x="9778381" y="1723734"/>
            <a:chExt cx="1924067" cy="2832226"/>
          </a:xfrm>
        </p:grpSpPr>
        <p:pic>
          <p:nvPicPr>
            <p:cNvPr id="8" name="Picture 2" descr="Chatgpt ">
              <a:extLst>
                <a:ext uri="{FF2B5EF4-FFF2-40B4-BE49-F238E27FC236}">
                  <a16:creationId xmlns:a16="http://schemas.microsoft.com/office/drawing/2014/main" id="{46E37F0D-B421-782C-AE7C-25E34BE38C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8381" y="1723734"/>
              <a:ext cx="1811232" cy="1810646"/>
            </a:xfrm>
            <a:prstGeom prst="rect">
              <a:avLst/>
            </a:prstGeom>
            <a:noFill/>
            <a:extLst>
              <a:ext uri="{909E8E84-426E-40DD-AFC4-6F175D3DCCD1}">
                <a14:hiddenFill xmlns:a14="http://schemas.microsoft.com/office/drawing/2010/main">
                  <a:solidFill>
                    <a:srgbClr val="FFFFFF"/>
                  </a:solidFill>
                </a14:hiddenFill>
              </a:ext>
            </a:extLst>
          </p:spPr>
        </p:pic>
        <p:sp>
          <p:nvSpPr>
            <p:cNvPr id="24" name="مربع نص 4">
              <a:extLst>
                <a:ext uri="{FF2B5EF4-FFF2-40B4-BE49-F238E27FC236}">
                  <a16:creationId xmlns:a16="http://schemas.microsoft.com/office/drawing/2014/main" id="{18129290-C3A8-5B75-8CF1-144E9B5E8D04}"/>
                </a:ext>
              </a:extLst>
            </p:cNvPr>
            <p:cNvSpPr txBox="1"/>
            <p:nvPr/>
          </p:nvSpPr>
          <p:spPr>
            <a:xfrm>
              <a:off x="9792138" y="3836478"/>
              <a:ext cx="1910310" cy="719482"/>
            </a:xfrm>
            <a:prstGeom prst="rect">
              <a:avLst/>
            </a:prstGeom>
            <a:noFill/>
          </p:spPr>
          <p:txBody>
            <a:bodyPr wrap="square">
              <a:spAutoFit/>
            </a:bodyPr>
            <a:lstStyle/>
            <a:p>
              <a:pPr marL="0" marR="0" algn="ctr">
                <a:lnSpc>
                  <a:spcPct val="115000"/>
                </a:lnSpc>
                <a:buNone/>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ChatGPT </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 name="TextBox 2">
            <a:extLst>
              <a:ext uri="{FF2B5EF4-FFF2-40B4-BE49-F238E27FC236}">
                <a16:creationId xmlns:a16="http://schemas.microsoft.com/office/drawing/2014/main" id="{D20A3B15-00F4-5A9A-A84A-4681B187F8DA}"/>
              </a:ext>
            </a:extLst>
          </p:cNvPr>
          <p:cNvSpPr txBox="1"/>
          <p:nvPr/>
        </p:nvSpPr>
        <p:spPr>
          <a:xfrm>
            <a:off x="0" y="1079442"/>
            <a:ext cx="8791042"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الاستخدامات العمليّة: </a:t>
            </a:r>
            <a:endParaRPr lang="ar-AE" b="1" dirty="0">
              <a:solidFill>
                <a:srgbClr val="168489"/>
              </a:solidFill>
            </a:endParaRPr>
          </a:p>
          <a:p>
            <a:r>
              <a:rPr lang="ar-SA" dirty="0">
                <a:solidFill>
                  <a:schemeClr val="tx1"/>
                </a:solidFill>
              </a:rPr>
              <a:t>تحليل مراجعات العملاء وتصنيفها حسب المشاعر (إيجابيّة، سلبيّة، محايدة).</a:t>
            </a:r>
            <a:endParaRPr lang="en-US" dirty="0">
              <a:solidFill>
                <a:schemeClr val="tx1"/>
              </a:solidFill>
            </a:endParaRPr>
          </a:p>
        </p:txBody>
      </p:sp>
      <p:sp>
        <p:nvSpPr>
          <p:cNvPr id="6" name="TextBox 2">
            <a:extLst>
              <a:ext uri="{FF2B5EF4-FFF2-40B4-BE49-F238E27FC236}">
                <a16:creationId xmlns:a16="http://schemas.microsoft.com/office/drawing/2014/main" id="{40C3F246-31DA-3B21-F1ED-CE2C765A48D2}"/>
              </a:ext>
            </a:extLst>
          </p:cNvPr>
          <p:cNvSpPr txBox="1"/>
          <p:nvPr/>
        </p:nvSpPr>
        <p:spPr>
          <a:xfrm>
            <a:off x="27369" y="2613943"/>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كتابة نصوصٍ برمجيّةٍ لتنظيف البيانات وتحليلها.</a:t>
            </a:r>
            <a:endParaRPr lang="en-US" dirty="0">
              <a:solidFill>
                <a:schemeClr val="tx1"/>
              </a:solidFill>
            </a:endParaRPr>
          </a:p>
        </p:txBody>
      </p:sp>
      <p:sp>
        <p:nvSpPr>
          <p:cNvPr id="11" name="TextBox 2">
            <a:extLst>
              <a:ext uri="{FF2B5EF4-FFF2-40B4-BE49-F238E27FC236}">
                <a16:creationId xmlns:a16="http://schemas.microsoft.com/office/drawing/2014/main" id="{BDE384C0-34B3-90BC-81E4-8878864F4C27}"/>
              </a:ext>
            </a:extLst>
          </p:cNvPr>
          <p:cNvSpPr txBox="1"/>
          <p:nvPr/>
        </p:nvSpPr>
        <p:spPr>
          <a:xfrm>
            <a:off x="0" y="3639710"/>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الإجابة على أسئلةٍ معقّدةٍ حول البيانات بلغةٍ طبيعيّةٍ.</a:t>
            </a:r>
            <a:endParaRPr lang="en-US" dirty="0">
              <a:solidFill>
                <a:schemeClr val="tx1"/>
              </a:solidFill>
            </a:endParaRPr>
          </a:p>
        </p:txBody>
      </p:sp>
      <p:sp>
        <p:nvSpPr>
          <p:cNvPr id="12" name="TextBox 2">
            <a:extLst>
              <a:ext uri="{FF2B5EF4-FFF2-40B4-BE49-F238E27FC236}">
                <a16:creationId xmlns:a16="http://schemas.microsoft.com/office/drawing/2014/main" id="{B971979D-7B08-A52C-5D34-75EBD9FA5ADA}"/>
              </a:ext>
            </a:extLst>
          </p:cNvPr>
          <p:cNvSpPr txBox="1"/>
          <p:nvPr/>
        </p:nvSpPr>
        <p:spPr>
          <a:xfrm>
            <a:off x="0" y="4665477"/>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إنشاء ملخّصاتٍ للتقارير الطويلة.</a:t>
            </a:r>
            <a:endParaRPr lang="en-US" dirty="0">
              <a:solidFill>
                <a:schemeClr val="tx1"/>
              </a:solidFill>
            </a:endParaRPr>
          </a:p>
        </p:txBody>
      </p:sp>
      <p:sp>
        <p:nvSpPr>
          <p:cNvPr id="5" name="TextBox 2">
            <a:extLst>
              <a:ext uri="{FF2B5EF4-FFF2-40B4-BE49-F238E27FC236}">
                <a16:creationId xmlns:a16="http://schemas.microsoft.com/office/drawing/2014/main" id="{1A08EC6F-F81F-430B-9D9F-1D187AC9782A}"/>
              </a:ext>
            </a:extLst>
          </p:cNvPr>
          <p:cNvSpPr txBox="1"/>
          <p:nvPr/>
        </p:nvSpPr>
        <p:spPr>
          <a:xfrm>
            <a:off x="27369" y="5382596"/>
            <a:ext cx="87910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مثال تطبيقي: يمكن لمدير تسويقٍ استخدام </a:t>
            </a:r>
            <a:r>
              <a:rPr lang="fr-FR" dirty="0">
                <a:solidFill>
                  <a:schemeClr val="tx1"/>
                </a:solidFill>
              </a:rPr>
              <a:t>ChatGPT </a:t>
            </a:r>
            <a:r>
              <a:rPr lang="ar-SA" dirty="0">
                <a:solidFill>
                  <a:schemeClr val="tx1"/>
                </a:solidFill>
              </a:rPr>
              <a:t>لتحليل آلاف التعليقات على منتجٍ جديدٍ، حيث يُدخل النصوص ويطلب تصنيفها حسب الموضوعات الرئيسيّة (جودة المنتج، السعر، خدمة العملاء) واستخراج أبرز الشكاوى والإيجابيّات.</a:t>
            </a:r>
            <a:endParaRPr lang="en-US" dirty="0">
              <a:solidFill>
                <a:schemeClr val="tx1"/>
              </a:solidFill>
            </a:endParaRPr>
          </a:p>
        </p:txBody>
      </p:sp>
    </p:spTree>
    <p:extLst>
      <p:ext uri="{BB962C8B-B14F-4D97-AF65-F5344CB8AC3E}">
        <p14:creationId xmlns:p14="http://schemas.microsoft.com/office/powerpoint/2010/main" val="3658475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P spid="12"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C93AB-163C-7E2A-4FCA-63549089C11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0745EA0-5D54-23C6-9723-6864F7265A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25EAF18-D559-83C4-6964-6F5FA6FEAC05}"/>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نظرة عامّة على أدوات الذكاء الاصطناعي في تحليل البيانات</a:t>
            </a:r>
          </a:p>
        </p:txBody>
      </p:sp>
      <p:sp>
        <p:nvSpPr>
          <p:cNvPr id="2" name="TextBox 2">
            <a:extLst>
              <a:ext uri="{FF2B5EF4-FFF2-40B4-BE49-F238E27FC236}">
                <a16:creationId xmlns:a16="http://schemas.microsoft.com/office/drawing/2014/main" id="{3C4C5476-9A31-0E81-F821-46367D3CA8CB}"/>
              </a:ext>
            </a:extLst>
          </p:cNvPr>
          <p:cNvSpPr txBox="1"/>
          <p:nvPr/>
        </p:nvSpPr>
        <p:spPr>
          <a:xfrm>
            <a:off x="27369" y="969940"/>
            <a:ext cx="87910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الوصف: </a:t>
            </a:r>
            <a:r>
              <a:rPr lang="ar-SA" dirty="0">
                <a:solidFill>
                  <a:schemeClr val="tx1"/>
                </a:solidFill>
              </a:rPr>
              <a:t>هي منصّة تحليل الأعمال من مايكروسوفت، تُستخدم لتحويل البيانات إلى رؤىً مرئيّةٍ تفاعليّةٍ. تتميّز بقدراتها القويّة في الدمج مع مصادر البيانات المختلفة وإنشاء لوحات معلوماتٍ ديناميكيّةٍ.</a:t>
            </a:r>
            <a:endParaRPr lang="en-US" dirty="0">
              <a:solidFill>
                <a:schemeClr val="tx1"/>
              </a:solidFill>
            </a:endParaRPr>
          </a:p>
        </p:txBody>
      </p:sp>
      <p:sp>
        <p:nvSpPr>
          <p:cNvPr id="4" name="TextBox 2">
            <a:extLst>
              <a:ext uri="{FF2B5EF4-FFF2-40B4-BE49-F238E27FC236}">
                <a16:creationId xmlns:a16="http://schemas.microsoft.com/office/drawing/2014/main" id="{7C9DD313-500C-EEE9-A507-A0F46EE28139}"/>
              </a:ext>
            </a:extLst>
          </p:cNvPr>
          <p:cNvSpPr txBox="1"/>
          <p:nvPr/>
        </p:nvSpPr>
        <p:spPr>
          <a:xfrm>
            <a:off x="27369" y="2445344"/>
            <a:ext cx="8791042"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المميّزات الرئيسيّة: </a:t>
            </a:r>
            <a:endParaRPr lang="ar-AE" b="1" dirty="0">
              <a:solidFill>
                <a:srgbClr val="168489"/>
              </a:solidFill>
            </a:endParaRPr>
          </a:p>
          <a:p>
            <a:r>
              <a:rPr lang="ar-SA" dirty="0">
                <a:solidFill>
                  <a:schemeClr val="tx1"/>
                </a:solidFill>
              </a:rPr>
              <a:t>واجهة سحبٍ وإفلاتٍ سهلة الاستخدام</a:t>
            </a:r>
            <a:r>
              <a:rPr lang="ar-AE" dirty="0">
                <a:solidFill>
                  <a:schemeClr val="tx1"/>
                </a:solidFill>
              </a:rPr>
              <a:t> (</a:t>
            </a:r>
            <a:r>
              <a:rPr lang="fr-FR" dirty="0">
                <a:solidFill>
                  <a:schemeClr val="tx1"/>
                </a:solidFill>
              </a:rPr>
              <a:t>Drag and Drop</a:t>
            </a:r>
            <a:r>
              <a:rPr lang="ar-AE" dirty="0">
                <a:solidFill>
                  <a:schemeClr val="tx1"/>
                </a:solidFill>
              </a:rPr>
              <a:t>)</a:t>
            </a:r>
            <a:endParaRPr lang="en-US" dirty="0">
              <a:solidFill>
                <a:schemeClr val="tx1"/>
              </a:solidFill>
            </a:endParaRPr>
          </a:p>
        </p:txBody>
      </p:sp>
      <p:sp>
        <p:nvSpPr>
          <p:cNvPr id="6" name="TextBox 2">
            <a:extLst>
              <a:ext uri="{FF2B5EF4-FFF2-40B4-BE49-F238E27FC236}">
                <a16:creationId xmlns:a16="http://schemas.microsoft.com/office/drawing/2014/main" id="{11FB6A3E-72DE-0BE4-66B8-61BD781B1482}"/>
              </a:ext>
            </a:extLst>
          </p:cNvPr>
          <p:cNvSpPr txBox="1"/>
          <p:nvPr/>
        </p:nvSpPr>
        <p:spPr>
          <a:xfrm>
            <a:off x="27369" y="3797631"/>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التكامل السلس مع منتجات مايكروسوفت </a:t>
            </a:r>
            <a:r>
              <a:rPr lang="fr-FR" dirty="0">
                <a:solidFill>
                  <a:schemeClr val="tx1"/>
                </a:solidFill>
              </a:rPr>
              <a:t>Excel، Azure، SharePoint</a:t>
            </a:r>
            <a:endParaRPr lang="en-US" dirty="0">
              <a:solidFill>
                <a:schemeClr val="tx1"/>
              </a:solidFill>
            </a:endParaRPr>
          </a:p>
        </p:txBody>
      </p:sp>
      <p:sp>
        <p:nvSpPr>
          <p:cNvPr id="11" name="TextBox 2">
            <a:extLst>
              <a:ext uri="{FF2B5EF4-FFF2-40B4-BE49-F238E27FC236}">
                <a16:creationId xmlns:a16="http://schemas.microsoft.com/office/drawing/2014/main" id="{F9DB418D-A129-8A7B-2F49-82DCBE1BC892}"/>
              </a:ext>
            </a:extLst>
          </p:cNvPr>
          <p:cNvSpPr txBox="1"/>
          <p:nvPr/>
        </p:nvSpPr>
        <p:spPr>
          <a:xfrm>
            <a:off x="27369" y="4581213"/>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ميّزات الذكاء الاصطناعي المدمجة مثل </a:t>
            </a:r>
            <a:r>
              <a:rPr lang="fr-FR" dirty="0">
                <a:solidFill>
                  <a:schemeClr val="tx1"/>
                </a:solidFill>
              </a:rPr>
              <a:t>Quick Insights </a:t>
            </a:r>
            <a:r>
              <a:rPr lang="ar-SA" dirty="0">
                <a:solidFill>
                  <a:schemeClr val="tx1"/>
                </a:solidFill>
              </a:rPr>
              <a:t>و </a:t>
            </a:r>
            <a:r>
              <a:rPr lang="fr-FR" dirty="0">
                <a:solidFill>
                  <a:schemeClr val="tx1"/>
                </a:solidFill>
              </a:rPr>
              <a:t>Q&amp;A</a:t>
            </a:r>
            <a:endParaRPr lang="en-US" dirty="0">
              <a:solidFill>
                <a:schemeClr val="tx1"/>
              </a:solidFill>
            </a:endParaRPr>
          </a:p>
        </p:txBody>
      </p:sp>
      <p:sp>
        <p:nvSpPr>
          <p:cNvPr id="12" name="TextBox 2">
            <a:extLst>
              <a:ext uri="{FF2B5EF4-FFF2-40B4-BE49-F238E27FC236}">
                <a16:creationId xmlns:a16="http://schemas.microsoft.com/office/drawing/2014/main" id="{A67F1AD5-2017-AA02-8FDF-767A4798D9EB}"/>
              </a:ext>
            </a:extLst>
          </p:cNvPr>
          <p:cNvSpPr txBox="1"/>
          <p:nvPr/>
        </p:nvSpPr>
        <p:spPr>
          <a:xfrm>
            <a:off x="0" y="5364795"/>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إمكانيّة إنشاء تقاريرَ تفاعليّةٍ ومشاركتها مع الفرق.</a:t>
            </a:r>
            <a:endParaRPr lang="en-US" dirty="0">
              <a:solidFill>
                <a:schemeClr val="tx1"/>
              </a:solidFill>
            </a:endParaRPr>
          </a:p>
        </p:txBody>
      </p:sp>
      <p:sp>
        <p:nvSpPr>
          <p:cNvPr id="13" name="TextBox 2">
            <a:extLst>
              <a:ext uri="{FF2B5EF4-FFF2-40B4-BE49-F238E27FC236}">
                <a16:creationId xmlns:a16="http://schemas.microsoft.com/office/drawing/2014/main" id="{82B0EE9E-4A18-9F0F-94BB-444AB9864031}"/>
              </a:ext>
            </a:extLst>
          </p:cNvPr>
          <p:cNvSpPr txBox="1"/>
          <p:nvPr/>
        </p:nvSpPr>
        <p:spPr>
          <a:xfrm>
            <a:off x="27369" y="6070963"/>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التحديث التلقائي للبيانات من المصادر المتّصلة.</a:t>
            </a:r>
            <a:endParaRPr lang="en-US" dirty="0">
              <a:solidFill>
                <a:schemeClr val="tx1"/>
              </a:solidFill>
            </a:endParaRPr>
          </a:p>
        </p:txBody>
      </p:sp>
      <p:grpSp>
        <p:nvGrpSpPr>
          <p:cNvPr id="5" name="مجموعة 4">
            <a:extLst>
              <a:ext uri="{FF2B5EF4-FFF2-40B4-BE49-F238E27FC236}">
                <a16:creationId xmlns:a16="http://schemas.microsoft.com/office/drawing/2014/main" id="{BB2D4F5D-3E08-964F-8348-D4D255464F9F}"/>
              </a:ext>
            </a:extLst>
          </p:cNvPr>
          <p:cNvGrpSpPr/>
          <p:nvPr/>
        </p:nvGrpSpPr>
        <p:grpSpPr>
          <a:xfrm>
            <a:off x="9656999" y="1896768"/>
            <a:ext cx="1932614" cy="3468027"/>
            <a:chOff x="6750828" y="1723734"/>
            <a:chExt cx="1932614" cy="3468027"/>
          </a:xfrm>
        </p:grpSpPr>
        <p:pic>
          <p:nvPicPr>
            <p:cNvPr id="9" name="Picture 8" descr="Power bl ">
              <a:extLst>
                <a:ext uri="{FF2B5EF4-FFF2-40B4-BE49-F238E27FC236}">
                  <a16:creationId xmlns:a16="http://schemas.microsoft.com/office/drawing/2014/main" id="{734297DC-A7B8-F63F-9F95-4CC1211C45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0828" y="1723734"/>
              <a:ext cx="1811232" cy="1810646"/>
            </a:xfrm>
            <a:prstGeom prst="rect">
              <a:avLst/>
            </a:prstGeom>
            <a:noFill/>
            <a:extLst>
              <a:ext uri="{909E8E84-426E-40DD-AFC4-6F175D3DCCD1}">
                <a14:hiddenFill xmlns:a14="http://schemas.microsoft.com/office/drawing/2010/main">
                  <a:solidFill>
                    <a:srgbClr val="FFFFFF"/>
                  </a:solidFill>
                </a14:hiddenFill>
              </a:ext>
            </a:extLst>
          </p:spPr>
        </p:pic>
        <p:sp>
          <p:nvSpPr>
            <p:cNvPr id="10" name="مربع نص 5">
              <a:extLst>
                <a:ext uri="{FF2B5EF4-FFF2-40B4-BE49-F238E27FC236}">
                  <a16:creationId xmlns:a16="http://schemas.microsoft.com/office/drawing/2014/main" id="{D0B30100-0939-BA74-949A-1BAD59D9257A}"/>
                </a:ext>
              </a:extLst>
            </p:cNvPr>
            <p:cNvSpPr txBox="1"/>
            <p:nvPr/>
          </p:nvSpPr>
          <p:spPr>
            <a:xfrm>
              <a:off x="6773132" y="3835815"/>
              <a:ext cx="1910310" cy="1355946"/>
            </a:xfrm>
            <a:prstGeom prst="rect">
              <a:avLst/>
            </a:prstGeom>
            <a:noFill/>
          </p:spPr>
          <p:txBody>
            <a:bodyPr wrap="square">
              <a:spAutoFit/>
            </a:bodyPr>
            <a:lstStyle/>
            <a:p>
              <a:pPr marL="0" marR="0" algn="ctr">
                <a:lnSpc>
                  <a:spcPct val="115000"/>
                </a:lnSpc>
                <a:buNone/>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Microsoft Power BI</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9781631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11"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0BAF3-912A-F5BB-6598-D481D6E40D4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E006833-1E25-DF12-38C7-F24F079BBE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14DCBE0C-A550-1FC2-F232-A3C0E87EE0D4}"/>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نظرة عامّة على أدوات الذكاء الاصطناعي في تحليل البيانات</a:t>
            </a:r>
          </a:p>
        </p:txBody>
      </p:sp>
      <p:sp>
        <p:nvSpPr>
          <p:cNvPr id="4" name="TextBox 2">
            <a:extLst>
              <a:ext uri="{FF2B5EF4-FFF2-40B4-BE49-F238E27FC236}">
                <a16:creationId xmlns:a16="http://schemas.microsoft.com/office/drawing/2014/main" id="{C8DED654-2866-515A-769D-3778F1D5FAC4}"/>
              </a:ext>
            </a:extLst>
          </p:cNvPr>
          <p:cNvSpPr txBox="1"/>
          <p:nvPr/>
        </p:nvSpPr>
        <p:spPr>
          <a:xfrm>
            <a:off x="0" y="805122"/>
            <a:ext cx="8791042"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الاستخدامات العمليّة: </a:t>
            </a:r>
            <a:endParaRPr lang="ar-AE" b="1" dirty="0">
              <a:solidFill>
                <a:srgbClr val="168489"/>
              </a:solidFill>
            </a:endParaRPr>
          </a:p>
          <a:p>
            <a:r>
              <a:rPr lang="ar-SA" dirty="0">
                <a:solidFill>
                  <a:schemeClr val="tx1"/>
                </a:solidFill>
              </a:rPr>
              <a:t>إنشاء لوحات معلوماتٍ للمبيعات والأداء المالي.</a:t>
            </a:r>
            <a:endParaRPr lang="en-US" dirty="0">
              <a:solidFill>
                <a:schemeClr val="tx1"/>
              </a:solidFill>
            </a:endParaRPr>
          </a:p>
        </p:txBody>
      </p:sp>
      <p:sp>
        <p:nvSpPr>
          <p:cNvPr id="6" name="TextBox 2">
            <a:extLst>
              <a:ext uri="{FF2B5EF4-FFF2-40B4-BE49-F238E27FC236}">
                <a16:creationId xmlns:a16="http://schemas.microsoft.com/office/drawing/2014/main" id="{CF75DA4B-F26D-AEC8-BA89-5FF5204DBFED}"/>
              </a:ext>
            </a:extLst>
          </p:cNvPr>
          <p:cNvSpPr txBox="1"/>
          <p:nvPr/>
        </p:nvSpPr>
        <p:spPr>
          <a:xfrm>
            <a:off x="27369" y="2339623"/>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تحليل بيانات الموارد البشريّة (معدّلات الدوران، الرواتب، الأداء).</a:t>
            </a:r>
            <a:endParaRPr lang="en-US" dirty="0">
              <a:solidFill>
                <a:schemeClr val="tx1"/>
              </a:solidFill>
            </a:endParaRPr>
          </a:p>
        </p:txBody>
      </p:sp>
      <p:sp>
        <p:nvSpPr>
          <p:cNvPr id="11" name="TextBox 2">
            <a:extLst>
              <a:ext uri="{FF2B5EF4-FFF2-40B4-BE49-F238E27FC236}">
                <a16:creationId xmlns:a16="http://schemas.microsoft.com/office/drawing/2014/main" id="{F3DD7DF3-F6BE-AA02-AC76-5E531A4EAA9A}"/>
              </a:ext>
            </a:extLst>
          </p:cNvPr>
          <p:cNvSpPr txBox="1"/>
          <p:nvPr/>
        </p:nvSpPr>
        <p:spPr>
          <a:xfrm>
            <a:off x="0" y="3365390"/>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مراقبة مؤشّرات الأداء الرئيسيّة (</a:t>
            </a:r>
            <a:r>
              <a:rPr lang="fr-FR" dirty="0">
                <a:solidFill>
                  <a:schemeClr val="tx1"/>
                </a:solidFill>
              </a:rPr>
              <a:t>KPIs</a:t>
            </a:r>
            <a:r>
              <a:rPr lang="ar-AE" dirty="0">
                <a:solidFill>
                  <a:schemeClr val="tx1"/>
                </a:solidFill>
              </a:rPr>
              <a:t>)</a:t>
            </a:r>
            <a:r>
              <a:rPr lang="fr-FR" dirty="0">
                <a:solidFill>
                  <a:schemeClr val="tx1"/>
                </a:solidFill>
              </a:rPr>
              <a:t> </a:t>
            </a:r>
            <a:r>
              <a:rPr lang="ar-SA" dirty="0">
                <a:solidFill>
                  <a:schemeClr val="tx1"/>
                </a:solidFill>
              </a:rPr>
              <a:t>في الوقت الفعلي.</a:t>
            </a:r>
            <a:endParaRPr lang="en-US" dirty="0">
              <a:solidFill>
                <a:schemeClr val="tx1"/>
              </a:solidFill>
            </a:endParaRPr>
          </a:p>
        </p:txBody>
      </p:sp>
      <p:sp>
        <p:nvSpPr>
          <p:cNvPr id="12" name="TextBox 2">
            <a:extLst>
              <a:ext uri="{FF2B5EF4-FFF2-40B4-BE49-F238E27FC236}">
                <a16:creationId xmlns:a16="http://schemas.microsoft.com/office/drawing/2014/main" id="{EB592248-81F0-8D85-05E7-B264D4703D7B}"/>
              </a:ext>
            </a:extLst>
          </p:cNvPr>
          <p:cNvSpPr txBox="1"/>
          <p:nvPr/>
        </p:nvSpPr>
        <p:spPr>
          <a:xfrm>
            <a:off x="0" y="4391157"/>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تحليل سلوك العملاء وأنماط الشراء.</a:t>
            </a:r>
            <a:endParaRPr lang="en-US" dirty="0">
              <a:solidFill>
                <a:schemeClr val="tx1"/>
              </a:solidFill>
            </a:endParaRPr>
          </a:p>
        </p:txBody>
      </p:sp>
      <p:sp>
        <p:nvSpPr>
          <p:cNvPr id="5" name="TextBox 2">
            <a:extLst>
              <a:ext uri="{FF2B5EF4-FFF2-40B4-BE49-F238E27FC236}">
                <a16:creationId xmlns:a16="http://schemas.microsoft.com/office/drawing/2014/main" id="{F94972F0-BAB2-98BE-1669-8B4732699525}"/>
              </a:ext>
            </a:extLst>
          </p:cNvPr>
          <p:cNvSpPr txBox="1"/>
          <p:nvPr/>
        </p:nvSpPr>
        <p:spPr>
          <a:xfrm>
            <a:off x="27369" y="5084664"/>
            <a:ext cx="8791042"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مثال تطبيقي: شركة تجزئةٍ كبيرةٍ تستخدم </a:t>
            </a:r>
            <a:r>
              <a:rPr lang="fr-FR" dirty="0">
                <a:solidFill>
                  <a:schemeClr val="tx1"/>
                </a:solidFill>
              </a:rPr>
              <a:t>Power BI </a:t>
            </a:r>
            <a:r>
              <a:rPr lang="ar-SA" dirty="0">
                <a:solidFill>
                  <a:schemeClr val="tx1"/>
                </a:solidFill>
              </a:rPr>
              <a:t>لتحليل مبيعاتها عبر 50 فرعاً مختلفاً. يتمّ ربط البرنامج بقواعد بيانات المبيعات، وإنشاء لوحة معلوماتٍ تُظهر المبيعات اليوميّة، أكثر المنتجات مبيعاً، وأداء كلّ فرعٍ مقارنةً بالأهداف الموضوعة. المدراء يمكنهم الوصول لهذه اللوحة من هواتفهم المحمولة واتّخاذ قراراتٍ فوريّةٍ.</a:t>
            </a:r>
            <a:endParaRPr lang="en-US" dirty="0">
              <a:solidFill>
                <a:schemeClr val="tx1"/>
              </a:solidFill>
            </a:endParaRPr>
          </a:p>
        </p:txBody>
      </p:sp>
      <p:grpSp>
        <p:nvGrpSpPr>
          <p:cNvPr id="2" name="مجموعة 1">
            <a:extLst>
              <a:ext uri="{FF2B5EF4-FFF2-40B4-BE49-F238E27FC236}">
                <a16:creationId xmlns:a16="http://schemas.microsoft.com/office/drawing/2014/main" id="{5C0CA9A8-60A3-B91E-03E1-D84943A5B927}"/>
              </a:ext>
            </a:extLst>
          </p:cNvPr>
          <p:cNvGrpSpPr/>
          <p:nvPr/>
        </p:nvGrpSpPr>
        <p:grpSpPr>
          <a:xfrm>
            <a:off x="9656999" y="1825334"/>
            <a:ext cx="1932614" cy="3468027"/>
            <a:chOff x="6750828" y="1723734"/>
            <a:chExt cx="1932614" cy="3468027"/>
          </a:xfrm>
        </p:grpSpPr>
        <p:pic>
          <p:nvPicPr>
            <p:cNvPr id="9" name="Picture 8" descr="Power bl ">
              <a:extLst>
                <a:ext uri="{FF2B5EF4-FFF2-40B4-BE49-F238E27FC236}">
                  <a16:creationId xmlns:a16="http://schemas.microsoft.com/office/drawing/2014/main" id="{5E2E38C4-87FA-84F5-45E2-EEB65BDDE1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0828" y="1723734"/>
              <a:ext cx="1811232" cy="1810646"/>
            </a:xfrm>
            <a:prstGeom prst="rect">
              <a:avLst/>
            </a:prstGeom>
            <a:noFill/>
            <a:extLst>
              <a:ext uri="{909E8E84-426E-40DD-AFC4-6F175D3DCCD1}">
                <a14:hiddenFill xmlns:a14="http://schemas.microsoft.com/office/drawing/2010/main">
                  <a:solidFill>
                    <a:srgbClr val="FFFFFF"/>
                  </a:solidFill>
                </a14:hiddenFill>
              </a:ext>
            </a:extLst>
          </p:spPr>
        </p:pic>
        <p:sp>
          <p:nvSpPr>
            <p:cNvPr id="10" name="مربع نص 5">
              <a:extLst>
                <a:ext uri="{FF2B5EF4-FFF2-40B4-BE49-F238E27FC236}">
                  <a16:creationId xmlns:a16="http://schemas.microsoft.com/office/drawing/2014/main" id="{9C45D810-5204-3CA6-42D4-8572CA0898C8}"/>
                </a:ext>
              </a:extLst>
            </p:cNvPr>
            <p:cNvSpPr txBox="1"/>
            <p:nvPr/>
          </p:nvSpPr>
          <p:spPr>
            <a:xfrm>
              <a:off x="6773132" y="3835815"/>
              <a:ext cx="1910310" cy="1355946"/>
            </a:xfrm>
            <a:prstGeom prst="rect">
              <a:avLst/>
            </a:prstGeom>
            <a:noFill/>
          </p:spPr>
          <p:txBody>
            <a:bodyPr wrap="square">
              <a:spAutoFit/>
            </a:bodyPr>
            <a:lstStyle/>
            <a:p>
              <a:pPr marL="0" marR="0" algn="ctr">
                <a:lnSpc>
                  <a:spcPct val="115000"/>
                </a:lnSpc>
                <a:buNone/>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Microsoft Power BI</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8427945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P spid="1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6A8C5-B1B0-5152-51AF-D8702161C8B2}"/>
            </a:ext>
          </a:extLst>
        </p:cNvPr>
        <p:cNvGrpSpPr/>
        <p:nvPr/>
      </p:nvGrpSpPr>
      <p:grpSpPr>
        <a:xfrm>
          <a:off x="0" y="0"/>
          <a:ext cx="0" cy="0"/>
          <a:chOff x="0" y="0"/>
          <a:chExt cx="0" cy="0"/>
        </a:xfrm>
      </p:grpSpPr>
      <p:pic>
        <p:nvPicPr>
          <p:cNvPr id="4098" name="Picture 2" descr="Book ideas logo Royalty Free Vector Image - VectorStock">
            <a:extLst>
              <a:ext uri="{FF2B5EF4-FFF2-40B4-BE49-F238E27FC236}">
                <a16:creationId xmlns:a16="http://schemas.microsoft.com/office/drawing/2014/main" id="{E214C495-84A4-799B-C7AD-03AF06F42A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E9E9F18F-C07C-8BD0-0009-0E4BC8170B06}"/>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بياناتك تحكي قصّتك</a:t>
            </a:r>
            <a:endParaRPr lang="en-US" dirty="0"/>
          </a:p>
        </p:txBody>
      </p:sp>
      <p:sp>
        <p:nvSpPr>
          <p:cNvPr id="8" name="TextBox 7">
            <a:extLst>
              <a:ext uri="{FF2B5EF4-FFF2-40B4-BE49-F238E27FC236}">
                <a16:creationId xmlns:a16="http://schemas.microsoft.com/office/drawing/2014/main" id="{BF936E87-B456-BCDB-F838-5EC1F406C6C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1C3F276-CC49-E3E6-C451-7217524C09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392388993"/>
      </p:ext>
    </p:ext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1526D-AE81-822E-B343-80BA5B7A152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7E9FBE7-2442-C0A7-8327-54555D6373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1EB6E32C-F45A-6C36-0C83-EF91F10324E9}"/>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نظرة عامّة على أدوات الذكاء الاصطناعي في تحليل البيانات</a:t>
            </a:r>
          </a:p>
        </p:txBody>
      </p:sp>
      <p:sp>
        <p:nvSpPr>
          <p:cNvPr id="2" name="TextBox 2">
            <a:extLst>
              <a:ext uri="{FF2B5EF4-FFF2-40B4-BE49-F238E27FC236}">
                <a16:creationId xmlns:a16="http://schemas.microsoft.com/office/drawing/2014/main" id="{00746F5A-CA6F-BC34-E1CD-79E6AD397C89}"/>
              </a:ext>
            </a:extLst>
          </p:cNvPr>
          <p:cNvSpPr txBox="1"/>
          <p:nvPr/>
        </p:nvSpPr>
        <p:spPr>
          <a:xfrm>
            <a:off x="27369" y="969940"/>
            <a:ext cx="87910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الوصف: </a:t>
            </a:r>
            <a:r>
              <a:rPr lang="ar-AE" dirty="0">
                <a:solidFill>
                  <a:schemeClr val="tx1"/>
                </a:solidFill>
              </a:rPr>
              <a:t>(</a:t>
            </a:r>
            <a:r>
              <a:rPr lang="ar-SA" dirty="0">
                <a:solidFill>
                  <a:schemeClr val="tx1"/>
                </a:solidFill>
              </a:rPr>
              <a:t>هي بيئة برمجةٍ سحابيّةٍ مجّانيّةٍ تُتيح كتابة وتنفيذ أكواد </a:t>
            </a:r>
            <a:r>
              <a:rPr lang="fr-FR" dirty="0">
                <a:solidFill>
                  <a:schemeClr val="tx1"/>
                </a:solidFill>
              </a:rPr>
              <a:t>Python</a:t>
            </a:r>
            <a:r>
              <a:rPr lang="ar-AE" dirty="0">
                <a:solidFill>
                  <a:schemeClr val="tx1"/>
                </a:solidFill>
              </a:rPr>
              <a:t>)</a:t>
            </a:r>
            <a:r>
              <a:rPr lang="fr-FR" dirty="0">
                <a:solidFill>
                  <a:schemeClr val="tx1"/>
                </a:solidFill>
              </a:rPr>
              <a:t> </a:t>
            </a:r>
            <a:r>
              <a:rPr lang="ar-SA" dirty="0">
                <a:solidFill>
                  <a:schemeClr val="tx1"/>
                </a:solidFill>
              </a:rPr>
              <a:t>تُستخدم على نطاقٍ واسعٍ في تحليل البيانات والتعلّم الآلي، وتوفّر وصولاً مجّانيّاً لوحدات معالجة الرسوميّات (</a:t>
            </a:r>
            <a:r>
              <a:rPr lang="fr-FR" dirty="0">
                <a:solidFill>
                  <a:schemeClr val="tx1"/>
                </a:solidFill>
              </a:rPr>
              <a:t>GPU</a:t>
            </a:r>
            <a:r>
              <a:rPr lang="ar-AE" dirty="0">
                <a:solidFill>
                  <a:schemeClr val="tx1"/>
                </a:solidFill>
              </a:rPr>
              <a:t>)</a:t>
            </a:r>
            <a:r>
              <a:rPr lang="fr-FR" dirty="0">
                <a:solidFill>
                  <a:schemeClr val="tx1"/>
                </a:solidFill>
              </a:rPr>
              <a:t> </a:t>
            </a:r>
            <a:r>
              <a:rPr lang="ar-SA" dirty="0">
                <a:solidFill>
                  <a:schemeClr val="tx1"/>
                </a:solidFill>
              </a:rPr>
              <a:t>لتسريع العمليّات الحسابيّة.</a:t>
            </a:r>
            <a:endParaRPr lang="en-US" dirty="0">
              <a:solidFill>
                <a:schemeClr val="tx1"/>
              </a:solidFill>
            </a:endParaRPr>
          </a:p>
        </p:txBody>
      </p:sp>
      <p:sp>
        <p:nvSpPr>
          <p:cNvPr id="4" name="TextBox 2">
            <a:extLst>
              <a:ext uri="{FF2B5EF4-FFF2-40B4-BE49-F238E27FC236}">
                <a16:creationId xmlns:a16="http://schemas.microsoft.com/office/drawing/2014/main" id="{74C59E1F-8BEC-0FCC-25AE-92042FAB935B}"/>
              </a:ext>
            </a:extLst>
          </p:cNvPr>
          <p:cNvSpPr txBox="1"/>
          <p:nvPr/>
        </p:nvSpPr>
        <p:spPr>
          <a:xfrm>
            <a:off x="27369" y="2445344"/>
            <a:ext cx="8791042"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المميّزات الرئيسيّة: </a:t>
            </a:r>
            <a:endParaRPr lang="ar-AE" b="1" dirty="0">
              <a:solidFill>
                <a:srgbClr val="168489"/>
              </a:solidFill>
            </a:endParaRPr>
          </a:p>
          <a:p>
            <a:r>
              <a:rPr lang="ar-SA" dirty="0">
                <a:solidFill>
                  <a:schemeClr val="tx1"/>
                </a:solidFill>
              </a:rPr>
              <a:t>لا يتطلّب تثبيت أيّ برامج، يعمل مباشرةً من المتصفّح.</a:t>
            </a:r>
            <a:endParaRPr lang="en-US" dirty="0">
              <a:solidFill>
                <a:schemeClr val="tx1"/>
              </a:solidFill>
            </a:endParaRPr>
          </a:p>
        </p:txBody>
      </p:sp>
      <p:sp>
        <p:nvSpPr>
          <p:cNvPr id="6" name="TextBox 2">
            <a:extLst>
              <a:ext uri="{FF2B5EF4-FFF2-40B4-BE49-F238E27FC236}">
                <a16:creationId xmlns:a16="http://schemas.microsoft.com/office/drawing/2014/main" id="{CC2124B4-5031-A75A-8CAE-DE83A79818BC}"/>
              </a:ext>
            </a:extLst>
          </p:cNvPr>
          <p:cNvSpPr txBox="1"/>
          <p:nvPr/>
        </p:nvSpPr>
        <p:spPr>
          <a:xfrm>
            <a:off x="27369" y="3797631"/>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مجّانيٌّ تماماً مع إمكانيّة الوصول لموارد حوسبةٍ قويّةٍ.</a:t>
            </a:r>
            <a:endParaRPr lang="en-US" dirty="0">
              <a:solidFill>
                <a:schemeClr val="tx1"/>
              </a:solidFill>
            </a:endParaRPr>
          </a:p>
        </p:txBody>
      </p:sp>
      <p:sp>
        <p:nvSpPr>
          <p:cNvPr id="11" name="TextBox 2">
            <a:extLst>
              <a:ext uri="{FF2B5EF4-FFF2-40B4-BE49-F238E27FC236}">
                <a16:creationId xmlns:a16="http://schemas.microsoft.com/office/drawing/2014/main" id="{2282DF48-9A96-CECE-E48C-A7E11DAE0B42}"/>
              </a:ext>
            </a:extLst>
          </p:cNvPr>
          <p:cNvSpPr txBox="1"/>
          <p:nvPr/>
        </p:nvSpPr>
        <p:spPr>
          <a:xfrm>
            <a:off x="27369" y="4581213"/>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التكامل مع </a:t>
            </a:r>
            <a:r>
              <a:rPr lang="fr-FR" dirty="0">
                <a:solidFill>
                  <a:schemeClr val="tx1"/>
                </a:solidFill>
              </a:rPr>
              <a:t>Google Drive </a:t>
            </a:r>
            <a:r>
              <a:rPr lang="ar-SA" dirty="0">
                <a:solidFill>
                  <a:schemeClr val="tx1"/>
                </a:solidFill>
              </a:rPr>
              <a:t>لحفظ ومشاركة المشاريع.</a:t>
            </a:r>
            <a:endParaRPr lang="en-US" dirty="0">
              <a:solidFill>
                <a:schemeClr val="tx1"/>
              </a:solidFill>
            </a:endParaRPr>
          </a:p>
        </p:txBody>
      </p:sp>
      <p:sp>
        <p:nvSpPr>
          <p:cNvPr id="12" name="TextBox 2">
            <a:extLst>
              <a:ext uri="{FF2B5EF4-FFF2-40B4-BE49-F238E27FC236}">
                <a16:creationId xmlns:a16="http://schemas.microsoft.com/office/drawing/2014/main" id="{8ECBD5B1-3476-63BF-F084-D9EE4B30B27A}"/>
              </a:ext>
            </a:extLst>
          </p:cNvPr>
          <p:cNvSpPr txBox="1"/>
          <p:nvPr/>
        </p:nvSpPr>
        <p:spPr>
          <a:xfrm>
            <a:off x="0" y="5364795"/>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دعم مكتبات </a:t>
            </a:r>
            <a:r>
              <a:rPr lang="fr-FR" dirty="0">
                <a:solidFill>
                  <a:schemeClr val="tx1"/>
                </a:solidFill>
              </a:rPr>
              <a:t>Python </a:t>
            </a:r>
            <a:r>
              <a:rPr lang="ar-SA" dirty="0">
                <a:solidFill>
                  <a:schemeClr val="tx1"/>
                </a:solidFill>
              </a:rPr>
              <a:t>الشهيرة( </a:t>
            </a:r>
            <a:r>
              <a:rPr lang="fr-FR" dirty="0">
                <a:solidFill>
                  <a:schemeClr val="tx1"/>
                </a:solidFill>
              </a:rPr>
              <a:t>Pandas، NumPy، Matplotlib، Scikit-learn</a:t>
            </a:r>
            <a:r>
              <a:rPr lang="ar-AE" dirty="0">
                <a:solidFill>
                  <a:schemeClr val="tx1"/>
                </a:solidFill>
              </a:rPr>
              <a:t>).</a:t>
            </a:r>
            <a:endParaRPr lang="en-US" dirty="0">
              <a:solidFill>
                <a:schemeClr val="tx1"/>
              </a:solidFill>
            </a:endParaRPr>
          </a:p>
        </p:txBody>
      </p:sp>
      <p:sp>
        <p:nvSpPr>
          <p:cNvPr id="13" name="TextBox 2">
            <a:extLst>
              <a:ext uri="{FF2B5EF4-FFF2-40B4-BE49-F238E27FC236}">
                <a16:creationId xmlns:a16="http://schemas.microsoft.com/office/drawing/2014/main" id="{891EDE34-E651-57F3-C64D-D8C6FB919C2A}"/>
              </a:ext>
            </a:extLst>
          </p:cNvPr>
          <p:cNvSpPr txBox="1"/>
          <p:nvPr/>
        </p:nvSpPr>
        <p:spPr>
          <a:xfrm>
            <a:off x="27369" y="6070963"/>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إمكانيّة التعاون المباشر مع الآخرين على نفس المشروع.</a:t>
            </a:r>
            <a:endParaRPr lang="en-US" dirty="0">
              <a:solidFill>
                <a:schemeClr val="tx1"/>
              </a:solidFill>
            </a:endParaRPr>
          </a:p>
        </p:txBody>
      </p:sp>
      <p:grpSp>
        <p:nvGrpSpPr>
          <p:cNvPr id="8" name="مجموعة 7">
            <a:extLst>
              <a:ext uri="{FF2B5EF4-FFF2-40B4-BE49-F238E27FC236}">
                <a16:creationId xmlns:a16="http://schemas.microsoft.com/office/drawing/2014/main" id="{29BB336D-9D83-CE62-039D-C5FAA732C407}"/>
              </a:ext>
            </a:extLst>
          </p:cNvPr>
          <p:cNvGrpSpPr/>
          <p:nvPr/>
        </p:nvGrpSpPr>
        <p:grpSpPr>
          <a:xfrm>
            <a:off x="9383821" y="1842449"/>
            <a:ext cx="2122678" cy="2907861"/>
            <a:chOff x="3541821" y="1568129"/>
            <a:chExt cx="2122678" cy="2907861"/>
          </a:xfrm>
        </p:grpSpPr>
        <p:pic>
          <p:nvPicPr>
            <p:cNvPr id="14" name="Picture 10" descr="Colab (Google) شعار تحميل مجاني SVG ... · LobeHub">
              <a:extLst>
                <a:ext uri="{FF2B5EF4-FFF2-40B4-BE49-F238E27FC236}">
                  <a16:creationId xmlns:a16="http://schemas.microsoft.com/office/drawing/2014/main" id="{9372CC7E-1A3E-2A69-7A1F-DC1270BB4E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1960" y="1568129"/>
              <a:ext cx="2122539" cy="2121856"/>
            </a:xfrm>
            <a:prstGeom prst="rect">
              <a:avLst/>
            </a:prstGeom>
            <a:noFill/>
            <a:extLst>
              <a:ext uri="{909E8E84-426E-40DD-AFC4-6F175D3DCCD1}">
                <a14:hiddenFill xmlns:a14="http://schemas.microsoft.com/office/drawing/2010/main">
                  <a:solidFill>
                    <a:srgbClr val="FFFFFF"/>
                  </a:solidFill>
                </a14:hiddenFill>
              </a:ext>
            </a:extLst>
          </p:spPr>
        </p:pic>
        <p:sp>
          <p:nvSpPr>
            <p:cNvPr id="15" name="مربع نص 6">
              <a:extLst>
                <a:ext uri="{FF2B5EF4-FFF2-40B4-BE49-F238E27FC236}">
                  <a16:creationId xmlns:a16="http://schemas.microsoft.com/office/drawing/2014/main" id="{54F8A631-FFAF-01E5-BC7A-8012091ADBF3}"/>
                </a:ext>
              </a:extLst>
            </p:cNvPr>
            <p:cNvSpPr txBox="1"/>
            <p:nvPr/>
          </p:nvSpPr>
          <p:spPr>
            <a:xfrm>
              <a:off x="3541821" y="3835815"/>
              <a:ext cx="1908909" cy="640175"/>
            </a:xfrm>
            <a:prstGeom prst="rect">
              <a:avLst/>
            </a:prstGeom>
            <a:noFill/>
          </p:spPr>
          <p:txBody>
            <a:bodyPr wrap="square">
              <a:spAutoFit/>
            </a:bodyPr>
            <a:lstStyle/>
            <a:p>
              <a:pPr marL="0" marR="0" algn="ctr">
                <a:lnSpc>
                  <a:spcPct val="115000"/>
                </a:lnSpc>
                <a:buNone/>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Google Colab</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075913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11" grpId="0"/>
      <p:bldP spid="12"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0F65C-8C46-A618-9808-DBF3F1370AC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7C8A66C-3FB6-CB52-68E1-F3E45665CA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F31B3CF-D4B9-6F3D-0A1C-42BDD44E97C9}"/>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نظرة عامّة على أدوات الذكاء الاصطناعي في تحليل البيانات</a:t>
            </a:r>
          </a:p>
        </p:txBody>
      </p:sp>
      <p:sp>
        <p:nvSpPr>
          <p:cNvPr id="4" name="TextBox 2">
            <a:extLst>
              <a:ext uri="{FF2B5EF4-FFF2-40B4-BE49-F238E27FC236}">
                <a16:creationId xmlns:a16="http://schemas.microsoft.com/office/drawing/2014/main" id="{662B992D-DF82-9D83-FA18-134CD90E001F}"/>
              </a:ext>
            </a:extLst>
          </p:cNvPr>
          <p:cNvSpPr txBox="1"/>
          <p:nvPr/>
        </p:nvSpPr>
        <p:spPr>
          <a:xfrm>
            <a:off x="0" y="805122"/>
            <a:ext cx="8791042"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الاستخدامات العمليّة: </a:t>
            </a:r>
            <a:endParaRPr lang="ar-AE" b="1" dirty="0">
              <a:solidFill>
                <a:srgbClr val="168489"/>
              </a:solidFill>
            </a:endParaRPr>
          </a:p>
          <a:p>
            <a:r>
              <a:rPr lang="ar-SA" dirty="0">
                <a:solidFill>
                  <a:schemeClr val="tx1"/>
                </a:solidFill>
              </a:rPr>
              <a:t>تنظيف وتحليل مجموعات البيانات الكبيرة.</a:t>
            </a:r>
            <a:endParaRPr lang="en-US" dirty="0">
              <a:solidFill>
                <a:schemeClr val="tx1"/>
              </a:solidFill>
            </a:endParaRPr>
          </a:p>
        </p:txBody>
      </p:sp>
      <p:sp>
        <p:nvSpPr>
          <p:cNvPr id="6" name="TextBox 2">
            <a:extLst>
              <a:ext uri="{FF2B5EF4-FFF2-40B4-BE49-F238E27FC236}">
                <a16:creationId xmlns:a16="http://schemas.microsoft.com/office/drawing/2014/main" id="{DC3849AA-FEAC-44C0-D7A7-0960CC05ACB4}"/>
              </a:ext>
            </a:extLst>
          </p:cNvPr>
          <p:cNvSpPr txBox="1"/>
          <p:nvPr/>
        </p:nvSpPr>
        <p:spPr>
          <a:xfrm>
            <a:off x="27369" y="2339623"/>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بناء نماذج التعلّم الآلي للتنبّؤ والتصنيف.</a:t>
            </a:r>
            <a:endParaRPr lang="en-US" dirty="0">
              <a:solidFill>
                <a:schemeClr val="tx1"/>
              </a:solidFill>
            </a:endParaRPr>
          </a:p>
        </p:txBody>
      </p:sp>
      <p:sp>
        <p:nvSpPr>
          <p:cNvPr id="11" name="TextBox 2">
            <a:extLst>
              <a:ext uri="{FF2B5EF4-FFF2-40B4-BE49-F238E27FC236}">
                <a16:creationId xmlns:a16="http://schemas.microsoft.com/office/drawing/2014/main" id="{FBD60040-E81D-7269-EAD7-6510E64379E7}"/>
              </a:ext>
            </a:extLst>
          </p:cNvPr>
          <p:cNvSpPr txBox="1"/>
          <p:nvPr/>
        </p:nvSpPr>
        <p:spPr>
          <a:xfrm>
            <a:off x="0" y="3165205"/>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إنشاء رسومٍ بيانيّةٍ متقدّمةٍ باستخدام مكتبات مثل </a:t>
            </a:r>
            <a:r>
              <a:rPr lang="fr-FR" dirty="0">
                <a:solidFill>
                  <a:schemeClr val="tx1"/>
                </a:solidFill>
              </a:rPr>
              <a:t>Seaborn </a:t>
            </a:r>
            <a:r>
              <a:rPr lang="ar-SA" dirty="0">
                <a:solidFill>
                  <a:schemeClr val="tx1"/>
                </a:solidFill>
              </a:rPr>
              <a:t>و </a:t>
            </a:r>
            <a:r>
              <a:rPr lang="fr-FR" dirty="0">
                <a:solidFill>
                  <a:schemeClr val="tx1"/>
                </a:solidFill>
              </a:rPr>
              <a:t>Plotly</a:t>
            </a:r>
            <a:r>
              <a:rPr lang="ar-AE" dirty="0">
                <a:solidFill>
                  <a:schemeClr val="tx1"/>
                </a:solidFill>
              </a:rPr>
              <a:t>.</a:t>
            </a:r>
            <a:endParaRPr lang="en-US" dirty="0">
              <a:solidFill>
                <a:schemeClr val="tx1"/>
              </a:solidFill>
            </a:endParaRPr>
          </a:p>
        </p:txBody>
      </p:sp>
      <p:sp>
        <p:nvSpPr>
          <p:cNvPr id="12" name="TextBox 2">
            <a:extLst>
              <a:ext uri="{FF2B5EF4-FFF2-40B4-BE49-F238E27FC236}">
                <a16:creationId xmlns:a16="http://schemas.microsoft.com/office/drawing/2014/main" id="{491AA350-CE3D-B57D-0DD9-F2F309C15885}"/>
              </a:ext>
            </a:extLst>
          </p:cNvPr>
          <p:cNvSpPr txBox="1"/>
          <p:nvPr/>
        </p:nvSpPr>
        <p:spPr>
          <a:xfrm>
            <a:off x="0" y="3990787"/>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التدريب على البرمجة وتحليل البيانات بدون تكاليف.</a:t>
            </a:r>
            <a:endParaRPr lang="en-US" dirty="0">
              <a:solidFill>
                <a:schemeClr val="tx1"/>
              </a:solidFill>
            </a:endParaRPr>
          </a:p>
        </p:txBody>
      </p:sp>
      <p:sp>
        <p:nvSpPr>
          <p:cNvPr id="5" name="TextBox 2">
            <a:extLst>
              <a:ext uri="{FF2B5EF4-FFF2-40B4-BE49-F238E27FC236}">
                <a16:creationId xmlns:a16="http://schemas.microsoft.com/office/drawing/2014/main" id="{9A6AB3B5-AF1E-0123-96E5-16E07A95094B}"/>
              </a:ext>
            </a:extLst>
          </p:cNvPr>
          <p:cNvSpPr txBox="1"/>
          <p:nvPr/>
        </p:nvSpPr>
        <p:spPr>
          <a:xfrm>
            <a:off x="27369" y="4961673"/>
            <a:ext cx="8791042"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مثال تطبيقي: باحثٌ يريد تحليل بيانات مناخيّةٍ لعشر سنواتٍ من محطّاتٍ مختلفةٍ. يستخدم </a:t>
            </a:r>
            <a:r>
              <a:rPr lang="fr-FR" dirty="0">
                <a:solidFill>
                  <a:schemeClr val="tx1"/>
                </a:solidFill>
              </a:rPr>
              <a:t>Google Colab </a:t>
            </a:r>
            <a:r>
              <a:rPr lang="ar-SA" dirty="0">
                <a:solidFill>
                  <a:schemeClr val="tx1"/>
                </a:solidFill>
              </a:rPr>
              <a:t>لتحميل البيانات من </a:t>
            </a:r>
            <a:r>
              <a:rPr lang="fr-FR" dirty="0">
                <a:solidFill>
                  <a:schemeClr val="tx1"/>
                </a:solidFill>
              </a:rPr>
              <a:t>Google Drive، </a:t>
            </a:r>
            <a:r>
              <a:rPr lang="ar-SA" dirty="0">
                <a:solidFill>
                  <a:schemeClr val="tx1"/>
                </a:solidFill>
              </a:rPr>
              <a:t>ثمّ يستخدم مكتبة </a:t>
            </a:r>
            <a:r>
              <a:rPr lang="fr-FR" dirty="0">
                <a:solidFill>
                  <a:schemeClr val="tx1"/>
                </a:solidFill>
              </a:rPr>
              <a:t>Pandas </a:t>
            </a:r>
            <a:r>
              <a:rPr lang="ar-SA" dirty="0">
                <a:solidFill>
                  <a:schemeClr val="tx1"/>
                </a:solidFill>
              </a:rPr>
              <a:t>لتنظيف البيانات، ومكتبة </a:t>
            </a:r>
            <a:r>
              <a:rPr lang="fr-FR" dirty="0">
                <a:solidFill>
                  <a:schemeClr val="tx1"/>
                </a:solidFill>
              </a:rPr>
              <a:t>Matplotlib </a:t>
            </a:r>
            <a:r>
              <a:rPr lang="ar-SA" dirty="0">
                <a:solidFill>
                  <a:schemeClr val="tx1"/>
                </a:solidFill>
              </a:rPr>
              <a:t>لرسم اتّجاهات درجات الحرارة، وأخيراً يبني نموذج تنبّؤٍ بسيطٍ باستخدام </a:t>
            </a:r>
            <a:r>
              <a:rPr lang="fr-FR" dirty="0">
                <a:solidFill>
                  <a:schemeClr val="tx1"/>
                </a:solidFill>
              </a:rPr>
              <a:t>Scikit-learn. </a:t>
            </a:r>
            <a:r>
              <a:rPr lang="ar-SA" dirty="0">
                <a:solidFill>
                  <a:schemeClr val="tx1"/>
                </a:solidFill>
              </a:rPr>
              <a:t>كلّ هذا دون الحاجة لشراء برامج أو أجهزة قويّةٍ.</a:t>
            </a:r>
            <a:endParaRPr lang="en-US" dirty="0">
              <a:solidFill>
                <a:schemeClr val="tx1"/>
              </a:solidFill>
            </a:endParaRPr>
          </a:p>
        </p:txBody>
      </p:sp>
      <p:grpSp>
        <p:nvGrpSpPr>
          <p:cNvPr id="8" name="مجموعة 7">
            <a:extLst>
              <a:ext uri="{FF2B5EF4-FFF2-40B4-BE49-F238E27FC236}">
                <a16:creationId xmlns:a16="http://schemas.microsoft.com/office/drawing/2014/main" id="{D4EDB147-4840-445E-F363-E65A923CE3E9}"/>
              </a:ext>
            </a:extLst>
          </p:cNvPr>
          <p:cNvGrpSpPr/>
          <p:nvPr/>
        </p:nvGrpSpPr>
        <p:grpSpPr>
          <a:xfrm>
            <a:off x="9466935" y="1830252"/>
            <a:ext cx="2122678" cy="2907861"/>
            <a:chOff x="3541821" y="1568129"/>
            <a:chExt cx="2122678" cy="2907861"/>
          </a:xfrm>
        </p:grpSpPr>
        <p:pic>
          <p:nvPicPr>
            <p:cNvPr id="13" name="Picture 10" descr="Colab (Google) شعار تحميل مجاني SVG ... · LobeHub">
              <a:extLst>
                <a:ext uri="{FF2B5EF4-FFF2-40B4-BE49-F238E27FC236}">
                  <a16:creationId xmlns:a16="http://schemas.microsoft.com/office/drawing/2014/main" id="{0FA762D5-A001-0DBF-C02D-830D87089C0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1960" y="1568129"/>
              <a:ext cx="2122539" cy="2121856"/>
            </a:xfrm>
            <a:prstGeom prst="rect">
              <a:avLst/>
            </a:prstGeom>
            <a:noFill/>
            <a:extLst>
              <a:ext uri="{909E8E84-426E-40DD-AFC4-6F175D3DCCD1}">
                <a14:hiddenFill xmlns:a14="http://schemas.microsoft.com/office/drawing/2010/main">
                  <a:solidFill>
                    <a:srgbClr val="FFFFFF"/>
                  </a:solidFill>
                </a14:hiddenFill>
              </a:ext>
            </a:extLst>
          </p:spPr>
        </p:pic>
        <p:sp>
          <p:nvSpPr>
            <p:cNvPr id="14" name="مربع نص 6">
              <a:extLst>
                <a:ext uri="{FF2B5EF4-FFF2-40B4-BE49-F238E27FC236}">
                  <a16:creationId xmlns:a16="http://schemas.microsoft.com/office/drawing/2014/main" id="{05D7ED5A-6E20-6059-5FF1-2E944908C6B7}"/>
                </a:ext>
              </a:extLst>
            </p:cNvPr>
            <p:cNvSpPr txBox="1"/>
            <p:nvPr/>
          </p:nvSpPr>
          <p:spPr>
            <a:xfrm>
              <a:off x="3541821" y="3835815"/>
              <a:ext cx="1908909" cy="640175"/>
            </a:xfrm>
            <a:prstGeom prst="rect">
              <a:avLst/>
            </a:prstGeom>
            <a:noFill/>
          </p:spPr>
          <p:txBody>
            <a:bodyPr wrap="square">
              <a:spAutoFit/>
            </a:bodyPr>
            <a:lstStyle/>
            <a:p>
              <a:pPr marL="0" marR="0" algn="ctr">
                <a:lnSpc>
                  <a:spcPct val="115000"/>
                </a:lnSpc>
                <a:buNone/>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Google Colab</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7641469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P spid="12"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999ED-3B9B-0C87-FDEB-2DD398449D5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B1E520E-F367-C3D0-2ACA-25AD595472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2348A4AC-FE4E-DF29-0234-0D3530915F61}"/>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نظرة عامّة على أدوات الذكاء الاصطناعي في تحليل البيانات</a:t>
            </a:r>
          </a:p>
        </p:txBody>
      </p:sp>
      <p:sp>
        <p:nvSpPr>
          <p:cNvPr id="2" name="TextBox 2">
            <a:extLst>
              <a:ext uri="{FF2B5EF4-FFF2-40B4-BE49-F238E27FC236}">
                <a16:creationId xmlns:a16="http://schemas.microsoft.com/office/drawing/2014/main" id="{0E2F8717-2ED0-FA37-4EF9-E8B6864F4DBC}"/>
              </a:ext>
            </a:extLst>
          </p:cNvPr>
          <p:cNvSpPr txBox="1"/>
          <p:nvPr/>
        </p:nvSpPr>
        <p:spPr>
          <a:xfrm>
            <a:off x="27369" y="969940"/>
            <a:ext cx="87910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الوصف: </a:t>
            </a:r>
            <a:r>
              <a:rPr lang="ar-AE" dirty="0">
                <a:solidFill>
                  <a:schemeClr val="tx1"/>
                </a:solidFill>
              </a:rPr>
              <a:t>هي منصّة تصوّرٍ وتحليل بياناتٍ رائدةٌ عالميّاً، تشتهر بقدرتها على إنشاء رسومٍ بيانيّةٍ تفاعليّةٍ وجذّابةٍ بصريّاً. تُستخدم في مختلف الصناعات لتحويل البيانات المعقّدة إلى قصصٍ مرئيّةٍ سهلة الفهم.</a:t>
            </a:r>
            <a:endParaRPr lang="en-US" dirty="0">
              <a:solidFill>
                <a:schemeClr val="tx1"/>
              </a:solidFill>
            </a:endParaRPr>
          </a:p>
        </p:txBody>
      </p:sp>
      <p:sp>
        <p:nvSpPr>
          <p:cNvPr id="4" name="TextBox 2">
            <a:extLst>
              <a:ext uri="{FF2B5EF4-FFF2-40B4-BE49-F238E27FC236}">
                <a16:creationId xmlns:a16="http://schemas.microsoft.com/office/drawing/2014/main" id="{47FC7817-9200-EF1C-3C33-C470FFEE1F61}"/>
              </a:ext>
            </a:extLst>
          </p:cNvPr>
          <p:cNvSpPr txBox="1"/>
          <p:nvPr/>
        </p:nvSpPr>
        <p:spPr>
          <a:xfrm>
            <a:off x="27369" y="2445344"/>
            <a:ext cx="8791042"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المميّزات الرئيسيّة: </a:t>
            </a:r>
            <a:endParaRPr lang="ar-AE" b="1" dirty="0">
              <a:solidFill>
                <a:srgbClr val="168489"/>
              </a:solidFill>
            </a:endParaRPr>
          </a:p>
          <a:p>
            <a:r>
              <a:rPr lang="ar-SA" dirty="0">
                <a:solidFill>
                  <a:schemeClr val="tx1"/>
                </a:solidFill>
              </a:rPr>
              <a:t>قدرات تصوّرٍ متقدّمةٍ وجماليّاتٌ عاليةٌ في التصميم.</a:t>
            </a:r>
            <a:endParaRPr lang="en-US" dirty="0">
              <a:solidFill>
                <a:schemeClr val="tx1"/>
              </a:solidFill>
            </a:endParaRPr>
          </a:p>
        </p:txBody>
      </p:sp>
      <p:sp>
        <p:nvSpPr>
          <p:cNvPr id="6" name="TextBox 2">
            <a:extLst>
              <a:ext uri="{FF2B5EF4-FFF2-40B4-BE49-F238E27FC236}">
                <a16:creationId xmlns:a16="http://schemas.microsoft.com/office/drawing/2014/main" id="{83F6A826-6DE2-36F4-B7EA-8EA03ABD1EA2}"/>
              </a:ext>
            </a:extLst>
          </p:cNvPr>
          <p:cNvSpPr txBox="1"/>
          <p:nvPr/>
        </p:nvSpPr>
        <p:spPr>
          <a:xfrm>
            <a:off x="27369" y="3797631"/>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إمكانيّة ربط مصادر بياناتٍ متعدّدةٍ في تحليلٍ واحدٍ.</a:t>
            </a:r>
            <a:endParaRPr lang="en-US" dirty="0">
              <a:solidFill>
                <a:schemeClr val="tx1"/>
              </a:solidFill>
            </a:endParaRPr>
          </a:p>
        </p:txBody>
      </p:sp>
      <p:sp>
        <p:nvSpPr>
          <p:cNvPr id="11" name="TextBox 2">
            <a:extLst>
              <a:ext uri="{FF2B5EF4-FFF2-40B4-BE49-F238E27FC236}">
                <a16:creationId xmlns:a16="http://schemas.microsoft.com/office/drawing/2014/main" id="{7423052F-A8CB-5B8C-F0E1-3005382F417B}"/>
              </a:ext>
            </a:extLst>
          </p:cNvPr>
          <p:cNvSpPr txBox="1"/>
          <p:nvPr/>
        </p:nvSpPr>
        <p:spPr>
          <a:xfrm>
            <a:off x="27369" y="4581213"/>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ميّزات الذكاء الاصطناعي مثل </a:t>
            </a:r>
            <a:r>
              <a:rPr lang="fr-FR" dirty="0">
                <a:solidFill>
                  <a:schemeClr val="tx1"/>
                </a:solidFill>
              </a:rPr>
              <a:t>Explain Data </a:t>
            </a:r>
            <a:r>
              <a:rPr lang="ar-SA" dirty="0">
                <a:solidFill>
                  <a:schemeClr val="tx1"/>
                </a:solidFill>
              </a:rPr>
              <a:t>و </a:t>
            </a:r>
            <a:r>
              <a:rPr lang="fr-FR" dirty="0">
                <a:solidFill>
                  <a:schemeClr val="tx1"/>
                </a:solidFill>
              </a:rPr>
              <a:t>Ask Data</a:t>
            </a:r>
            <a:r>
              <a:rPr lang="ar-AE" dirty="0">
                <a:solidFill>
                  <a:schemeClr val="tx1"/>
                </a:solidFill>
              </a:rPr>
              <a:t>.</a:t>
            </a:r>
            <a:endParaRPr lang="en-US" dirty="0">
              <a:solidFill>
                <a:schemeClr val="tx1"/>
              </a:solidFill>
            </a:endParaRPr>
          </a:p>
        </p:txBody>
      </p:sp>
      <p:sp>
        <p:nvSpPr>
          <p:cNvPr id="12" name="TextBox 2">
            <a:extLst>
              <a:ext uri="{FF2B5EF4-FFF2-40B4-BE49-F238E27FC236}">
                <a16:creationId xmlns:a16="http://schemas.microsoft.com/office/drawing/2014/main" id="{71976F49-5FDF-E74C-4D25-AED1C8A437D5}"/>
              </a:ext>
            </a:extLst>
          </p:cNvPr>
          <p:cNvSpPr txBox="1"/>
          <p:nvPr/>
        </p:nvSpPr>
        <p:spPr>
          <a:xfrm>
            <a:off x="0" y="5364795"/>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مجتمعٌ نشطٌ من المستخدمين يُشاركون لوحات معلوماتٍ جاهزةٍ.</a:t>
            </a:r>
            <a:endParaRPr lang="en-US" dirty="0">
              <a:solidFill>
                <a:schemeClr val="tx1"/>
              </a:solidFill>
            </a:endParaRPr>
          </a:p>
        </p:txBody>
      </p:sp>
      <p:sp>
        <p:nvSpPr>
          <p:cNvPr id="13" name="TextBox 2">
            <a:extLst>
              <a:ext uri="{FF2B5EF4-FFF2-40B4-BE49-F238E27FC236}">
                <a16:creationId xmlns:a16="http://schemas.microsoft.com/office/drawing/2014/main" id="{71928425-6CD9-A9AD-4A0A-AE1C9BB958EE}"/>
              </a:ext>
            </a:extLst>
          </p:cNvPr>
          <p:cNvSpPr txBox="1"/>
          <p:nvPr/>
        </p:nvSpPr>
        <p:spPr>
          <a:xfrm>
            <a:off x="27369" y="6070963"/>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قدرات تحليليّةٍ متقدّمةٍ مع دعم الحسابات المعقّدة.</a:t>
            </a:r>
            <a:endParaRPr lang="en-US" dirty="0">
              <a:solidFill>
                <a:schemeClr val="tx1"/>
              </a:solidFill>
            </a:endParaRPr>
          </a:p>
        </p:txBody>
      </p:sp>
      <p:grpSp>
        <p:nvGrpSpPr>
          <p:cNvPr id="5" name="مجموعة 4">
            <a:extLst>
              <a:ext uri="{FF2B5EF4-FFF2-40B4-BE49-F238E27FC236}">
                <a16:creationId xmlns:a16="http://schemas.microsoft.com/office/drawing/2014/main" id="{D6F72A5B-FC87-1705-9ADF-ED1387DA8557}"/>
              </a:ext>
            </a:extLst>
          </p:cNvPr>
          <p:cNvGrpSpPr/>
          <p:nvPr/>
        </p:nvGrpSpPr>
        <p:grpSpPr>
          <a:xfrm>
            <a:off x="8970061" y="2365172"/>
            <a:ext cx="2830053" cy="2698125"/>
            <a:chOff x="489550" y="1857172"/>
            <a:chExt cx="2830053" cy="2698125"/>
          </a:xfrm>
        </p:grpSpPr>
        <p:pic>
          <p:nvPicPr>
            <p:cNvPr id="9" name="Picture 14" descr="‪Tableau Logo, symbol, meaning, history, PNG, brand‬‏">
              <a:extLst>
                <a:ext uri="{FF2B5EF4-FFF2-40B4-BE49-F238E27FC236}">
                  <a16:creationId xmlns:a16="http://schemas.microsoft.com/office/drawing/2014/main" id="{30E1C2F8-CF35-A9AA-DE9A-D57E8BA4F6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550" y="1857172"/>
              <a:ext cx="2830053" cy="1584315"/>
            </a:xfrm>
            <a:prstGeom prst="rect">
              <a:avLst/>
            </a:prstGeom>
            <a:noFill/>
            <a:extLst>
              <a:ext uri="{909E8E84-426E-40DD-AFC4-6F175D3DCCD1}">
                <a14:hiddenFill xmlns:a14="http://schemas.microsoft.com/office/drawing/2010/main">
                  <a:solidFill>
                    <a:srgbClr val="FFFFFF"/>
                  </a:solidFill>
                </a14:hiddenFill>
              </a:ext>
            </a:extLst>
          </p:spPr>
        </p:pic>
        <p:sp>
          <p:nvSpPr>
            <p:cNvPr id="10" name="مربع نص 7">
              <a:extLst>
                <a:ext uri="{FF2B5EF4-FFF2-40B4-BE49-F238E27FC236}">
                  <a16:creationId xmlns:a16="http://schemas.microsoft.com/office/drawing/2014/main" id="{4A6D56F2-85B2-9504-0E3E-F59BAE7C3C0E}"/>
                </a:ext>
              </a:extLst>
            </p:cNvPr>
            <p:cNvSpPr txBox="1"/>
            <p:nvPr/>
          </p:nvSpPr>
          <p:spPr>
            <a:xfrm>
              <a:off x="842567" y="3835815"/>
              <a:ext cx="1908909" cy="719482"/>
            </a:xfrm>
            <a:prstGeom prst="rect">
              <a:avLst/>
            </a:prstGeom>
            <a:noFill/>
          </p:spPr>
          <p:txBody>
            <a:bodyPr wrap="square">
              <a:spAutoFit/>
            </a:bodyPr>
            <a:lstStyle/>
            <a:p>
              <a:pPr marL="0" marR="0" algn="ctr">
                <a:lnSpc>
                  <a:spcPct val="115000"/>
                </a:lnSpc>
                <a:buNone/>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Tableau</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3210276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11" grpId="0"/>
      <p:bldP spid="12"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C99E8-C7FE-24E5-6705-6D44841E746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060BCE2-8828-7B1B-973E-15CAF134D6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56FA49A-992B-81EE-D841-89C4D57787EF}"/>
              </a:ext>
            </a:extLst>
          </p:cNvPr>
          <p:cNvSpPr txBox="1"/>
          <p:nvPr/>
        </p:nvSpPr>
        <p:spPr>
          <a:xfrm>
            <a:off x="2438400" y="-186275"/>
            <a:ext cx="74313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نظرة عامّة على أدوات الذكاء الاصطناعي في تحليل البيانات</a:t>
            </a:r>
          </a:p>
        </p:txBody>
      </p:sp>
      <p:sp>
        <p:nvSpPr>
          <p:cNvPr id="4" name="TextBox 2">
            <a:extLst>
              <a:ext uri="{FF2B5EF4-FFF2-40B4-BE49-F238E27FC236}">
                <a16:creationId xmlns:a16="http://schemas.microsoft.com/office/drawing/2014/main" id="{177304DB-7117-20B4-1E28-7C99BB7BA6E1}"/>
              </a:ext>
            </a:extLst>
          </p:cNvPr>
          <p:cNvSpPr txBox="1"/>
          <p:nvPr/>
        </p:nvSpPr>
        <p:spPr>
          <a:xfrm>
            <a:off x="0" y="805122"/>
            <a:ext cx="8791042"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الاستخدامات العمليّة: </a:t>
            </a:r>
            <a:endParaRPr lang="ar-AE" b="1" dirty="0">
              <a:solidFill>
                <a:srgbClr val="168489"/>
              </a:solidFill>
            </a:endParaRPr>
          </a:p>
          <a:p>
            <a:r>
              <a:rPr lang="ar-SA" dirty="0">
                <a:solidFill>
                  <a:schemeClr val="tx1"/>
                </a:solidFill>
              </a:rPr>
              <a:t>إنشاء تقارير سنويّةٍ تفاعليّةٍ للمساهمين والإدارة.</a:t>
            </a:r>
            <a:endParaRPr lang="en-US" dirty="0">
              <a:solidFill>
                <a:schemeClr val="tx1"/>
              </a:solidFill>
            </a:endParaRPr>
          </a:p>
        </p:txBody>
      </p:sp>
      <p:sp>
        <p:nvSpPr>
          <p:cNvPr id="6" name="TextBox 2">
            <a:extLst>
              <a:ext uri="{FF2B5EF4-FFF2-40B4-BE49-F238E27FC236}">
                <a16:creationId xmlns:a16="http://schemas.microsoft.com/office/drawing/2014/main" id="{6D2D4F8E-ACCE-3476-3A99-E5CD43EDD662}"/>
              </a:ext>
            </a:extLst>
          </p:cNvPr>
          <p:cNvSpPr txBox="1"/>
          <p:nvPr/>
        </p:nvSpPr>
        <p:spPr>
          <a:xfrm>
            <a:off x="27369" y="2339623"/>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تحليل البيانات الجغرافيّة والمكانيّة باستخدام الخرائط.</a:t>
            </a:r>
            <a:endParaRPr lang="en-US" dirty="0">
              <a:solidFill>
                <a:schemeClr val="tx1"/>
              </a:solidFill>
            </a:endParaRPr>
          </a:p>
        </p:txBody>
      </p:sp>
      <p:sp>
        <p:nvSpPr>
          <p:cNvPr id="11" name="TextBox 2">
            <a:extLst>
              <a:ext uri="{FF2B5EF4-FFF2-40B4-BE49-F238E27FC236}">
                <a16:creationId xmlns:a16="http://schemas.microsoft.com/office/drawing/2014/main" id="{ED30D834-CC2D-7FA0-CF2F-A5DF38CD5607}"/>
              </a:ext>
            </a:extLst>
          </p:cNvPr>
          <p:cNvSpPr txBox="1"/>
          <p:nvPr/>
        </p:nvSpPr>
        <p:spPr>
          <a:xfrm>
            <a:off x="0" y="3165205"/>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مراقبة أداء الحملات التسويقيّة الرقميّة.</a:t>
            </a:r>
            <a:endParaRPr lang="en-US" dirty="0">
              <a:solidFill>
                <a:schemeClr val="tx1"/>
              </a:solidFill>
            </a:endParaRPr>
          </a:p>
        </p:txBody>
      </p:sp>
      <p:sp>
        <p:nvSpPr>
          <p:cNvPr id="12" name="TextBox 2">
            <a:extLst>
              <a:ext uri="{FF2B5EF4-FFF2-40B4-BE49-F238E27FC236}">
                <a16:creationId xmlns:a16="http://schemas.microsoft.com/office/drawing/2014/main" id="{8A98D9AA-42F2-C0E4-71AB-1A972D612AFF}"/>
              </a:ext>
            </a:extLst>
          </p:cNvPr>
          <p:cNvSpPr txBox="1"/>
          <p:nvPr/>
        </p:nvSpPr>
        <p:spPr>
          <a:xfrm>
            <a:off x="0" y="3990787"/>
            <a:ext cx="87910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تحليل سلاسل الإمداد والعمليّات اللوجستيّة.</a:t>
            </a:r>
            <a:endParaRPr lang="en-US" dirty="0">
              <a:solidFill>
                <a:schemeClr val="tx1"/>
              </a:solidFill>
            </a:endParaRPr>
          </a:p>
        </p:txBody>
      </p:sp>
      <p:sp>
        <p:nvSpPr>
          <p:cNvPr id="5" name="TextBox 2">
            <a:extLst>
              <a:ext uri="{FF2B5EF4-FFF2-40B4-BE49-F238E27FC236}">
                <a16:creationId xmlns:a16="http://schemas.microsoft.com/office/drawing/2014/main" id="{A351AB19-D804-86E9-4A8C-2A1244D078D2}"/>
              </a:ext>
            </a:extLst>
          </p:cNvPr>
          <p:cNvSpPr txBox="1"/>
          <p:nvPr/>
        </p:nvSpPr>
        <p:spPr>
          <a:xfrm>
            <a:off x="27369" y="4816369"/>
            <a:ext cx="8791042"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مثال تطبيقي: مؤسّسةٌ خيريّةٌ تعمل في عدّة دولٍ تستخدم </a:t>
            </a:r>
            <a:r>
              <a:rPr lang="fr-FR" dirty="0">
                <a:solidFill>
                  <a:schemeClr val="tx1"/>
                </a:solidFill>
              </a:rPr>
              <a:t>Tableau </a:t>
            </a:r>
            <a:r>
              <a:rPr lang="ar-SA" dirty="0">
                <a:solidFill>
                  <a:schemeClr val="tx1"/>
                </a:solidFill>
              </a:rPr>
              <a:t>لعرض تأثير برامجها. تُنشئ خريطةً تفاعليّةً تُظهر عدد المستفيدين في كلّ منطقةٍ، مع رسومٍ بيانيّةٍ تُبيّن التطوّر عبر السنوات. عند النقر على أيّ دولةٍ، تظهر تفاصيل البرامج والميزانيّات والنتائج. هذا العرض يُساعدهم في جذب المانحين وإظهار شفافيّة العمل.</a:t>
            </a:r>
            <a:endParaRPr lang="en-US" dirty="0">
              <a:solidFill>
                <a:schemeClr val="tx1"/>
              </a:solidFill>
            </a:endParaRPr>
          </a:p>
        </p:txBody>
      </p:sp>
      <p:grpSp>
        <p:nvGrpSpPr>
          <p:cNvPr id="2" name="مجموعة 1">
            <a:extLst>
              <a:ext uri="{FF2B5EF4-FFF2-40B4-BE49-F238E27FC236}">
                <a16:creationId xmlns:a16="http://schemas.microsoft.com/office/drawing/2014/main" id="{2B1E4D1C-3F02-DEC6-F372-FC28AC817C49}"/>
              </a:ext>
            </a:extLst>
          </p:cNvPr>
          <p:cNvGrpSpPr/>
          <p:nvPr/>
        </p:nvGrpSpPr>
        <p:grpSpPr>
          <a:xfrm>
            <a:off x="9247470" y="2263548"/>
            <a:ext cx="2830053" cy="2698125"/>
            <a:chOff x="489550" y="1857172"/>
            <a:chExt cx="2830053" cy="2698125"/>
          </a:xfrm>
        </p:grpSpPr>
        <p:pic>
          <p:nvPicPr>
            <p:cNvPr id="9" name="Picture 14" descr="‪Tableau Logo, symbol, meaning, history, PNG, brand‬‏">
              <a:extLst>
                <a:ext uri="{FF2B5EF4-FFF2-40B4-BE49-F238E27FC236}">
                  <a16:creationId xmlns:a16="http://schemas.microsoft.com/office/drawing/2014/main" id="{29B5576A-A16F-695F-033B-5C5EFC431E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550" y="1857172"/>
              <a:ext cx="2830053" cy="1584315"/>
            </a:xfrm>
            <a:prstGeom prst="rect">
              <a:avLst/>
            </a:prstGeom>
            <a:noFill/>
            <a:extLst>
              <a:ext uri="{909E8E84-426E-40DD-AFC4-6F175D3DCCD1}">
                <a14:hiddenFill xmlns:a14="http://schemas.microsoft.com/office/drawing/2010/main">
                  <a:solidFill>
                    <a:srgbClr val="FFFFFF"/>
                  </a:solidFill>
                </a14:hiddenFill>
              </a:ext>
            </a:extLst>
          </p:spPr>
        </p:pic>
        <p:sp>
          <p:nvSpPr>
            <p:cNvPr id="10" name="مربع نص 7">
              <a:extLst>
                <a:ext uri="{FF2B5EF4-FFF2-40B4-BE49-F238E27FC236}">
                  <a16:creationId xmlns:a16="http://schemas.microsoft.com/office/drawing/2014/main" id="{3B11D219-5673-4E4A-0105-846B8F34ADD6}"/>
                </a:ext>
              </a:extLst>
            </p:cNvPr>
            <p:cNvSpPr txBox="1"/>
            <p:nvPr/>
          </p:nvSpPr>
          <p:spPr>
            <a:xfrm>
              <a:off x="842567" y="3835815"/>
              <a:ext cx="1908909" cy="719482"/>
            </a:xfrm>
            <a:prstGeom prst="rect">
              <a:avLst/>
            </a:prstGeom>
            <a:noFill/>
          </p:spPr>
          <p:txBody>
            <a:bodyPr wrap="square">
              <a:spAutoFit/>
            </a:bodyPr>
            <a:lstStyle/>
            <a:p>
              <a:pPr marL="0" marR="0" algn="ctr">
                <a:lnSpc>
                  <a:spcPct val="115000"/>
                </a:lnSpc>
                <a:buNone/>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Tableau</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9344483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P spid="12"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7D5E5-8AFF-0347-852A-9C039FEA876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C6A34B9-0661-1510-5DAD-22CF63CE6A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2552AB21-EAF7-79C2-8C14-AF75E1FC9EAF}"/>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مقارنة شاملة بين الأدوات</a:t>
            </a:r>
          </a:p>
        </p:txBody>
      </p:sp>
      <p:grpSp>
        <p:nvGrpSpPr>
          <p:cNvPr id="2" name="Group 36">
            <a:extLst>
              <a:ext uri="{FF2B5EF4-FFF2-40B4-BE49-F238E27FC236}">
                <a16:creationId xmlns:a16="http://schemas.microsoft.com/office/drawing/2014/main" id="{DA1C5361-E295-6601-BE2A-DF392C07306B}"/>
              </a:ext>
            </a:extLst>
          </p:cNvPr>
          <p:cNvGrpSpPr/>
          <p:nvPr/>
        </p:nvGrpSpPr>
        <p:grpSpPr>
          <a:xfrm>
            <a:off x="2779494" y="777099"/>
            <a:ext cx="8932047" cy="895350"/>
            <a:chOff x="3105241" y="997952"/>
            <a:chExt cx="8932047" cy="895350"/>
          </a:xfrm>
        </p:grpSpPr>
        <p:sp>
          <p:nvSpPr>
            <p:cNvPr id="4" name="TextBox 3">
              <a:extLst>
                <a:ext uri="{FF2B5EF4-FFF2-40B4-BE49-F238E27FC236}">
                  <a16:creationId xmlns:a16="http://schemas.microsoft.com/office/drawing/2014/main" id="{EDFF36F7-9DD3-7F34-9E00-17C1356864C1}"/>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جدول المقارنة الشامل:</a:t>
              </a:r>
            </a:p>
          </p:txBody>
        </p:sp>
        <p:pic>
          <p:nvPicPr>
            <p:cNvPr id="5" name="Picture 2" descr="Idea ">
              <a:extLst>
                <a:ext uri="{FF2B5EF4-FFF2-40B4-BE49-F238E27FC236}">
                  <a16:creationId xmlns:a16="http://schemas.microsoft.com/office/drawing/2014/main" id="{A7963686-A14D-E489-FFA6-41C4C6C8A2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9" name="جدول 8">
            <a:extLst>
              <a:ext uri="{FF2B5EF4-FFF2-40B4-BE49-F238E27FC236}">
                <a16:creationId xmlns:a16="http://schemas.microsoft.com/office/drawing/2014/main" id="{D91F623C-22AA-0C81-713F-A20F78A7DF01}"/>
              </a:ext>
            </a:extLst>
          </p:cNvPr>
          <p:cNvGraphicFramePr>
            <a:graphicFrameLocks noGrp="1"/>
          </p:cNvGraphicFramePr>
          <p:nvPr>
            <p:extLst>
              <p:ext uri="{D42A27DB-BD31-4B8C-83A1-F6EECF244321}">
                <p14:modId xmlns:p14="http://schemas.microsoft.com/office/powerpoint/2010/main" val="381062768"/>
              </p:ext>
            </p:extLst>
          </p:nvPr>
        </p:nvGraphicFramePr>
        <p:xfrm>
          <a:off x="152400" y="1790414"/>
          <a:ext cx="11887200" cy="5062728"/>
        </p:xfrm>
        <a:graphic>
          <a:graphicData uri="http://schemas.openxmlformats.org/drawingml/2006/table">
            <a:tbl>
              <a:tblPr rtl="1" firstRow="1" firstCol="1" bandRow="1"/>
              <a:tblGrid>
                <a:gridCol w="2377440">
                  <a:extLst>
                    <a:ext uri="{9D8B030D-6E8A-4147-A177-3AD203B41FA5}">
                      <a16:colId xmlns:a16="http://schemas.microsoft.com/office/drawing/2014/main" val="105834739"/>
                    </a:ext>
                  </a:extLst>
                </a:gridCol>
                <a:gridCol w="2377440">
                  <a:extLst>
                    <a:ext uri="{9D8B030D-6E8A-4147-A177-3AD203B41FA5}">
                      <a16:colId xmlns:a16="http://schemas.microsoft.com/office/drawing/2014/main" val="244766808"/>
                    </a:ext>
                  </a:extLst>
                </a:gridCol>
                <a:gridCol w="2377440">
                  <a:extLst>
                    <a:ext uri="{9D8B030D-6E8A-4147-A177-3AD203B41FA5}">
                      <a16:colId xmlns:a16="http://schemas.microsoft.com/office/drawing/2014/main" val="1409929033"/>
                    </a:ext>
                  </a:extLst>
                </a:gridCol>
                <a:gridCol w="2377440">
                  <a:extLst>
                    <a:ext uri="{9D8B030D-6E8A-4147-A177-3AD203B41FA5}">
                      <a16:colId xmlns:a16="http://schemas.microsoft.com/office/drawing/2014/main" val="3623116453"/>
                    </a:ext>
                  </a:extLst>
                </a:gridCol>
                <a:gridCol w="2377440">
                  <a:extLst>
                    <a:ext uri="{9D8B030D-6E8A-4147-A177-3AD203B41FA5}">
                      <a16:colId xmlns:a16="http://schemas.microsoft.com/office/drawing/2014/main" val="3809747335"/>
                    </a:ext>
                  </a:extLst>
                </a:gridCol>
              </a:tblGrid>
              <a:tr h="0">
                <a:tc>
                  <a:txBody>
                    <a:bodyPr/>
                    <a:lstStyle/>
                    <a:p>
                      <a:pPr marL="0" marR="0" algn="ctr" rtl="1">
                        <a:lnSpc>
                          <a:spcPct val="115000"/>
                        </a:lnSpc>
                        <a:buNone/>
                      </a:pPr>
                      <a:r>
                        <a:rPr lang="ar-SA" sz="28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المعيار</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28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ChatGPT</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28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Power BI</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28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Google Colab</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en-US" sz="28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Tableau</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188774729"/>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سهولة الاستخدام</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سهل جدّاً (محادثة طبيعيّة)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متوسّط (واجهة بصريّة)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صعب نسبيّاً (يحتاج برمجة)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متوسّط (واجهة بصريّة)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341973"/>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التكلفة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مجّاني ومدفوع</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مجّاني ومدفوع</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مجّاني</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مجّاني ومدفوع</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46361575"/>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نوع البيانات الأنسب</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نصّيّة ومحادثات</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منظّمة (جداول)</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جميع الأنواع</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منظّمة (جداول)</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28458199"/>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التصوّر البياني</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محدود</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 (بالبرمجة)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 جدّاً</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97493887"/>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التعلّم الآلي</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توليد أكواد</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محدود</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محدود</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9086425"/>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التعاون والمشاركة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محدود</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91787227"/>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المعالجة الفوريّة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تعتمد على الكود</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44595658"/>
                  </a:ext>
                </a:extLst>
              </a:tr>
              <a:tr h="0">
                <a:tc>
                  <a:txBody>
                    <a:bodyPr/>
                    <a:lstStyle/>
                    <a:p>
                      <a:pPr marL="0" marR="0" algn="just" rtl="1">
                        <a:lnSpc>
                          <a:spcPct val="115000"/>
                        </a:lnSpc>
                        <a:buNone/>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 والتخصيص</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متوسّطة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ممتازة جدّاً</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جيّدة جدّاً</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76778545"/>
                  </a:ext>
                </a:extLst>
              </a:tr>
            </a:tbl>
          </a:graphicData>
        </a:graphic>
      </p:graphicFrame>
    </p:spTree>
    <p:extLst>
      <p:ext uri="{BB962C8B-B14F-4D97-AF65-F5344CB8AC3E}">
        <p14:creationId xmlns:p14="http://schemas.microsoft.com/office/powerpoint/2010/main" val="17153935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2C442-A97B-B429-ACB3-A5FE4B42EB2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FD40928-6054-0732-2D3D-80F99049C7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C20A377-BF4A-B44D-3342-332B0A8EB4ED}"/>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مقارنة شاملة بين الأدوات</a:t>
            </a:r>
          </a:p>
        </p:txBody>
      </p:sp>
      <p:grpSp>
        <p:nvGrpSpPr>
          <p:cNvPr id="2" name="Group 36">
            <a:extLst>
              <a:ext uri="{FF2B5EF4-FFF2-40B4-BE49-F238E27FC236}">
                <a16:creationId xmlns:a16="http://schemas.microsoft.com/office/drawing/2014/main" id="{6FAE8518-EDE5-4731-38C7-DD822CBC56F4}"/>
              </a:ext>
            </a:extLst>
          </p:cNvPr>
          <p:cNvGrpSpPr/>
          <p:nvPr/>
        </p:nvGrpSpPr>
        <p:grpSpPr>
          <a:xfrm>
            <a:off x="2779494" y="777099"/>
            <a:ext cx="8932047" cy="895350"/>
            <a:chOff x="3105241" y="997952"/>
            <a:chExt cx="8932047" cy="895350"/>
          </a:xfrm>
        </p:grpSpPr>
        <p:sp>
          <p:nvSpPr>
            <p:cNvPr id="4" name="TextBox 3">
              <a:extLst>
                <a:ext uri="{FF2B5EF4-FFF2-40B4-BE49-F238E27FC236}">
                  <a16:creationId xmlns:a16="http://schemas.microsoft.com/office/drawing/2014/main" id="{4AC33990-E957-A7A4-A349-66F42CAFCE2D}"/>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المقارنة من حيث الاستخدام والمجالات</a:t>
              </a:r>
              <a:r>
                <a:rPr lang="en-US" sz="4000" b="1" dirty="0">
                  <a:solidFill>
                    <a:srgbClr val="006666"/>
                  </a:solidFill>
                  <a:latin typeface="Adobe Arabic" panose="02040503050201020203" pitchFamily="18" charset="-78"/>
                  <a:cs typeface="Adobe Arabic" panose="02040503050201020203" pitchFamily="18" charset="-78"/>
                </a:rPr>
                <a:t> )</a:t>
              </a:r>
              <a:r>
                <a:rPr lang="ar-SA" sz="4000" b="1" dirty="0">
                  <a:solidFill>
                    <a:srgbClr val="006666"/>
                  </a:solidFill>
                  <a:latin typeface="Adobe Arabic" panose="02040503050201020203" pitchFamily="18" charset="-78"/>
                  <a:cs typeface="Adobe Arabic" panose="02040503050201020203" pitchFamily="18" charset="-78"/>
                </a:rPr>
                <a:t>من حيث المجالات</a:t>
              </a:r>
              <a:r>
                <a:rPr lang="en-US" sz="4000" b="1" dirty="0">
                  <a:solidFill>
                    <a:srgbClr val="006666"/>
                  </a:solidFill>
                  <a:latin typeface="Adobe Arabic" panose="02040503050201020203" pitchFamily="18" charset="-78"/>
                  <a:cs typeface="Adobe Arabic" panose="02040503050201020203" pitchFamily="18" charset="-78"/>
                </a:rPr>
                <a:t>:(</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5" name="Picture 2" descr="Idea ">
              <a:extLst>
                <a:ext uri="{FF2B5EF4-FFF2-40B4-BE49-F238E27FC236}">
                  <a16:creationId xmlns:a16="http://schemas.microsoft.com/office/drawing/2014/main" id="{849CD604-2E1D-91A3-4BAB-EACC286FCD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6" name="جدول 5">
            <a:extLst>
              <a:ext uri="{FF2B5EF4-FFF2-40B4-BE49-F238E27FC236}">
                <a16:creationId xmlns:a16="http://schemas.microsoft.com/office/drawing/2014/main" id="{E73CB13D-A823-1089-C477-1BC4392F5328}"/>
              </a:ext>
            </a:extLst>
          </p:cNvPr>
          <p:cNvGraphicFramePr>
            <a:graphicFrameLocks noGrp="1"/>
          </p:cNvGraphicFramePr>
          <p:nvPr>
            <p:extLst>
              <p:ext uri="{D42A27DB-BD31-4B8C-83A1-F6EECF244321}">
                <p14:modId xmlns:p14="http://schemas.microsoft.com/office/powerpoint/2010/main" val="3758574258"/>
              </p:ext>
            </p:extLst>
          </p:nvPr>
        </p:nvGraphicFramePr>
        <p:xfrm>
          <a:off x="254001" y="1675287"/>
          <a:ext cx="11684000" cy="5142992"/>
        </p:xfrm>
        <a:graphic>
          <a:graphicData uri="http://schemas.openxmlformats.org/drawingml/2006/table">
            <a:tbl>
              <a:tblPr rtl="1" firstRow="1" firstCol="1" bandRow="1"/>
              <a:tblGrid>
                <a:gridCol w="1249681">
                  <a:extLst>
                    <a:ext uri="{9D8B030D-6E8A-4147-A177-3AD203B41FA5}">
                      <a16:colId xmlns:a16="http://schemas.microsoft.com/office/drawing/2014/main" val="645808224"/>
                    </a:ext>
                  </a:extLst>
                </a:gridCol>
                <a:gridCol w="10434319">
                  <a:extLst>
                    <a:ext uri="{9D8B030D-6E8A-4147-A177-3AD203B41FA5}">
                      <a16:colId xmlns:a16="http://schemas.microsoft.com/office/drawing/2014/main" val="457661673"/>
                    </a:ext>
                  </a:extLst>
                </a:gridCol>
              </a:tblGrid>
              <a:tr h="203838">
                <a:tc>
                  <a:txBody>
                    <a:bodyPr/>
                    <a:lstStyle/>
                    <a:p>
                      <a:pPr marL="0" marR="0" algn="ctr" rtl="1">
                        <a:lnSpc>
                          <a:spcPct val="115000"/>
                        </a:lnSpc>
                        <a:buNone/>
                      </a:pPr>
                      <a:r>
                        <a:rPr lang="ar-SA" sz="1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fr-FR" sz="105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45806" marR="458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1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يتفوّق في</a:t>
                      </a:r>
                      <a:r>
                        <a:rPr lang="en-US" sz="1600" b="1" dirty="0">
                          <a:solidFill>
                            <a:srgbClr val="008080"/>
                          </a:solidFill>
                          <a:effectLst/>
                          <a:latin typeface="Adobe Arabic" panose="02040503050201020203" pitchFamily="18" charset="-78"/>
                          <a:ea typeface="Calibri" panose="020F0502020204030204" pitchFamily="34" charset="0"/>
                          <a:cs typeface="Sakkal Majalla" panose="02000000000000000000" pitchFamily="2" charset="-78"/>
                        </a:rPr>
                        <a:t>:</a:t>
                      </a:r>
                      <a:endParaRPr lang="fr-FR" sz="105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45806" marR="458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90018412"/>
                  </a:ext>
                </a:extLst>
              </a:tr>
              <a:tr h="1129463">
                <a:tc>
                  <a:txBody>
                    <a:bodyPr/>
                    <a:lstStyle/>
                    <a:p>
                      <a:pPr marL="0" marR="0" algn="ctr" rtl="1">
                        <a:lnSpc>
                          <a:spcPct val="115000"/>
                        </a:lnSpc>
                        <a:buNone/>
                      </a:pPr>
                      <a:r>
                        <a:rPr lang="en-US" sz="14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ChatGPT</a:t>
                      </a:r>
                      <a:endParaRPr lang="fr-FR" sz="105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45806" marR="458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تحليل المشاعر والنصوص (مراجعات العملاء، وسائل التواصل الاجتماعي)</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المساعدة في كتابة الأكواد البرمجيّة وتصحيحها</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الإجابة على أسئلةٍ معقّدةٍ حول البيانات بلغةٍ طبيعيّةٍ</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توليد أفكارٍ وفرضيّاتٍ للتحليل</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45806" marR="458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06401908"/>
                  </a:ext>
                </a:extLst>
              </a:tr>
              <a:tr h="1129463">
                <a:tc>
                  <a:txBody>
                    <a:bodyPr/>
                    <a:lstStyle/>
                    <a:p>
                      <a:pPr marL="0" marR="0" algn="ctr" rtl="1">
                        <a:lnSpc>
                          <a:spcPct val="115000"/>
                        </a:lnSpc>
                        <a:buNone/>
                      </a:pPr>
                      <a:r>
                        <a:rPr lang="en-US" sz="14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a:t>
                      </a:r>
                      <a:endParaRPr lang="fr-FR" sz="105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45806" marR="458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بيئات الأعمال المؤسّسيّة (خصوصاً التي تستخدم منتجات مايكروسوفت)</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التقارير الماليّة والإداريّة</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مراقبة الأداء اليومي والأسبوعي</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التكامل مع قواعد البيانات الكبيرة</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45806" marR="458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94362583"/>
                  </a:ext>
                </a:extLst>
              </a:tr>
              <a:tr h="944287">
                <a:tc>
                  <a:txBody>
                    <a:bodyPr/>
                    <a:lstStyle/>
                    <a:p>
                      <a:pPr marL="0" marR="0" algn="ctr" rtl="1">
                        <a:lnSpc>
                          <a:spcPct val="115000"/>
                        </a:lnSpc>
                        <a:buNone/>
                      </a:pPr>
                      <a:r>
                        <a:rPr lang="en-US" sz="14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Google Colab</a:t>
                      </a:r>
                      <a:endParaRPr lang="fr-FR" sz="105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45806" marR="458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المشاريع البحثيّة والأكاديميّة</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بناء نماذج التعلّم الآلي والذكاء الاصطناعي</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التحليلات المخصّصة والمعقّدة</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التجريب والتعلّم دون تكاليف</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45806" marR="458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56767486"/>
                  </a:ext>
                </a:extLst>
              </a:tr>
              <a:tr h="944287">
                <a:tc>
                  <a:txBody>
                    <a:bodyPr/>
                    <a:lstStyle/>
                    <a:p>
                      <a:pPr marL="0" marR="0" algn="ctr" rtl="1">
                        <a:lnSpc>
                          <a:spcPct val="115000"/>
                        </a:lnSpc>
                        <a:buNone/>
                      </a:pPr>
                      <a:r>
                        <a:rPr lang="en-US" sz="14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Tableau</a:t>
                      </a:r>
                      <a:endParaRPr lang="fr-FR" sz="105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45806" marR="458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العروض التقديميّة والتقارير المرئيّة الاحترافيّة</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تحليل البيانات الجغرافيّة والمكانيّة</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القطاعات التي تحتاج جماليّاتٍ عاليةً (التسويق، العلاقات العامّة)</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Aft>
                          <a:spcPts val="800"/>
                        </a:spcAft>
                        <a:buSzPts val="1200"/>
                        <a:buFont typeface="Symbol" panose="05050102010706020507" pitchFamily="18" charset="2"/>
                        <a:buBlip>
                          <a:blip r:embed="rId5"/>
                        </a:buBlip>
                        <a:tabLst>
                          <a:tab pos="228600" algn="l"/>
                        </a:tabLst>
                      </a:pPr>
                      <a:r>
                        <a:rPr lang="ar-SA"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استكشاف البيانات بشكلٍ تفاعليٍّ</a:t>
                      </a:r>
                      <a:r>
                        <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45806" marR="458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36085168"/>
                  </a:ext>
                </a:extLst>
              </a:tr>
            </a:tbl>
          </a:graphicData>
        </a:graphic>
      </p:graphicFrame>
    </p:spTree>
    <p:extLst>
      <p:ext uri="{BB962C8B-B14F-4D97-AF65-F5344CB8AC3E}">
        <p14:creationId xmlns:p14="http://schemas.microsoft.com/office/powerpoint/2010/main" val="42618038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8BDA1-BF60-364C-DE43-ED5552B7647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1CEE8DF-FA0E-4721-DE8B-6D2CF92678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3BE7B8E-D633-3E3D-625E-2C7CA7CA3431}"/>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مقارنة شاملة بين الأدوات</a:t>
            </a:r>
          </a:p>
        </p:txBody>
      </p:sp>
      <p:grpSp>
        <p:nvGrpSpPr>
          <p:cNvPr id="2" name="Group 36">
            <a:extLst>
              <a:ext uri="{FF2B5EF4-FFF2-40B4-BE49-F238E27FC236}">
                <a16:creationId xmlns:a16="http://schemas.microsoft.com/office/drawing/2014/main" id="{3FDDD61F-767E-8579-F01F-51876BD0DC01}"/>
              </a:ext>
            </a:extLst>
          </p:cNvPr>
          <p:cNvGrpSpPr/>
          <p:nvPr/>
        </p:nvGrpSpPr>
        <p:grpSpPr>
          <a:xfrm>
            <a:off x="558800" y="777099"/>
            <a:ext cx="11152741" cy="895350"/>
            <a:chOff x="884547" y="997952"/>
            <a:chExt cx="11152741" cy="895350"/>
          </a:xfrm>
        </p:grpSpPr>
        <p:sp>
          <p:nvSpPr>
            <p:cNvPr id="4" name="TextBox 3">
              <a:extLst>
                <a:ext uri="{FF2B5EF4-FFF2-40B4-BE49-F238E27FC236}">
                  <a16:creationId xmlns:a16="http://schemas.microsoft.com/office/drawing/2014/main" id="{D111D678-DC74-D81B-9533-C54980737338}"/>
                </a:ext>
              </a:extLst>
            </p:cNvPr>
            <p:cNvSpPr txBox="1"/>
            <p:nvPr/>
          </p:nvSpPr>
          <p:spPr>
            <a:xfrm>
              <a:off x="884547" y="1119604"/>
              <a:ext cx="101049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المقارنة من حيث الاستخدام والمجالات</a:t>
              </a:r>
              <a:r>
                <a:rPr lang="en-US" sz="4000" b="1" dirty="0">
                  <a:solidFill>
                    <a:srgbClr val="006666"/>
                  </a:solidFill>
                  <a:latin typeface="Adobe Arabic" panose="02040503050201020203" pitchFamily="18" charset="-78"/>
                  <a:cs typeface="Adobe Arabic" panose="02040503050201020203" pitchFamily="18" charset="-78"/>
                </a:rPr>
                <a:t> )</a:t>
              </a:r>
              <a:r>
                <a:rPr lang="ar-SA" sz="4000" b="1" dirty="0">
                  <a:solidFill>
                    <a:srgbClr val="006666"/>
                  </a:solidFill>
                  <a:latin typeface="Adobe Arabic" panose="02040503050201020203" pitchFamily="18" charset="-78"/>
                  <a:cs typeface="Adobe Arabic" panose="02040503050201020203" pitchFamily="18" charset="-78"/>
                </a:rPr>
                <a:t> من حيث مستوى الخبرة المطلوب</a:t>
              </a:r>
              <a:r>
                <a:rPr lang="en-US" sz="4000" b="1" dirty="0">
                  <a:solidFill>
                    <a:srgbClr val="006666"/>
                  </a:solidFill>
                  <a:latin typeface="Adobe Arabic" panose="02040503050201020203" pitchFamily="18" charset="-78"/>
                  <a:cs typeface="Adobe Arabic" panose="02040503050201020203" pitchFamily="18" charset="-78"/>
                </a:rPr>
                <a:t>:(</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5" name="Picture 2" descr="Idea ">
              <a:extLst>
                <a:ext uri="{FF2B5EF4-FFF2-40B4-BE49-F238E27FC236}">
                  <a16:creationId xmlns:a16="http://schemas.microsoft.com/office/drawing/2014/main" id="{D9BB9B77-0719-7B0C-FF9B-D70D940749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8" name="جدول 7">
            <a:extLst>
              <a:ext uri="{FF2B5EF4-FFF2-40B4-BE49-F238E27FC236}">
                <a16:creationId xmlns:a16="http://schemas.microsoft.com/office/drawing/2014/main" id="{CCF08E4A-4DCE-433B-E3ED-AF354846B232}"/>
              </a:ext>
            </a:extLst>
          </p:cNvPr>
          <p:cNvGraphicFramePr>
            <a:graphicFrameLocks noGrp="1"/>
          </p:cNvGraphicFramePr>
          <p:nvPr>
            <p:extLst>
              <p:ext uri="{D42A27DB-BD31-4B8C-83A1-F6EECF244321}">
                <p14:modId xmlns:p14="http://schemas.microsoft.com/office/powerpoint/2010/main" val="313123067"/>
              </p:ext>
            </p:extLst>
          </p:nvPr>
        </p:nvGraphicFramePr>
        <p:xfrm>
          <a:off x="243840" y="2131790"/>
          <a:ext cx="11704320" cy="2292858"/>
        </p:xfrm>
        <a:graphic>
          <a:graphicData uri="http://schemas.openxmlformats.org/drawingml/2006/table">
            <a:tbl>
              <a:tblPr rtl="1" firstRow="1" firstCol="1" bandRow="1"/>
              <a:tblGrid>
                <a:gridCol w="2252329">
                  <a:extLst>
                    <a:ext uri="{9D8B030D-6E8A-4147-A177-3AD203B41FA5}">
                      <a16:colId xmlns:a16="http://schemas.microsoft.com/office/drawing/2014/main" val="2850632933"/>
                    </a:ext>
                  </a:extLst>
                </a:gridCol>
                <a:gridCol w="9451991">
                  <a:extLst>
                    <a:ext uri="{9D8B030D-6E8A-4147-A177-3AD203B41FA5}">
                      <a16:colId xmlns:a16="http://schemas.microsoft.com/office/drawing/2014/main" val="2698642302"/>
                    </a:ext>
                  </a:extLst>
                </a:gridCol>
              </a:tblGrid>
              <a:tr h="0">
                <a:tc>
                  <a:txBody>
                    <a:bodyPr/>
                    <a:lstStyle/>
                    <a:p>
                      <a:pPr marL="0" marR="0" algn="ctr" rtl="1">
                        <a:lnSpc>
                          <a:spcPct val="115000"/>
                        </a:lnSpc>
                        <a:buNone/>
                      </a:pP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المستوى</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الأدوات المناسبة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871713890"/>
                  </a:ext>
                </a:extLst>
              </a:tr>
              <a:tr h="0">
                <a:tc>
                  <a:txBody>
                    <a:bodyPr/>
                    <a:lstStyle/>
                    <a:p>
                      <a:pPr marL="0" marR="0" algn="just" rtl="1">
                        <a:lnSpc>
                          <a:spcPct val="115000"/>
                        </a:lnSpc>
                        <a:buNone/>
                      </a:pPr>
                      <a:r>
                        <a:rPr lang="ar-SA" sz="32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مبتدئون</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ChatGPT</a:t>
                      </a:r>
                      <a:r>
                        <a:rPr lang="ar-SA"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 / Tableau</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23206930"/>
                  </a:ext>
                </a:extLst>
              </a:tr>
              <a:tr h="0">
                <a:tc>
                  <a:txBody>
                    <a:bodyPr/>
                    <a:lstStyle/>
                    <a:p>
                      <a:pPr marL="0" marR="0" algn="just" rtl="1">
                        <a:lnSpc>
                          <a:spcPct val="115000"/>
                        </a:lnSpc>
                        <a:buNone/>
                      </a:pPr>
                      <a:r>
                        <a:rPr lang="ar-SA" sz="32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متوسّطون</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  </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و</a:t>
                      </a: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Tableau </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(بشكل أعمق) مع البدء بتعلّم </a:t>
                      </a: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Google Colab</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81546625"/>
                  </a:ext>
                </a:extLst>
              </a:tr>
              <a:tr h="0">
                <a:tc>
                  <a:txBody>
                    <a:bodyPr/>
                    <a:lstStyle/>
                    <a:p>
                      <a:pPr marL="0" marR="0" algn="just" rtl="1">
                        <a:lnSpc>
                          <a:spcPct val="115000"/>
                        </a:lnSpc>
                        <a:buNone/>
                      </a:pPr>
                      <a:r>
                        <a:rPr lang="ar-SA" sz="32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متقدّمون</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Google Colab  </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كأساس مع أدوات أخرى للعرض</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39041887"/>
                  </a:ext>
                </a:extLst>
              </a:tr>
            </a:tbl>
          </a:graphicData>
        </a:graphic>
      </p:graphicFrame>
    </p:spTree>
    <p:extLst>
      <p:ext uri="{BB962C8B-B14F-4D97-AF65-F5344CB8AC3E}">
        <p14:creationId xmlns:p14="http://schemas.microsoft.com/office/powerpoint/2010/main" val="1609626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D27CA-6958-1217-40CE-77447A451F4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BE3EF1A-B403-9916-1BCD-3CE435E117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07526E6-A782-DE09-7636-AC3DB5AD185B}"/>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كيفيّة اختيار الأداة الأنسب بحسب نوع البيانات</a:t>
            </a:r>
          </a:p>
        </p:txBody>
      </p:sp>
      <p:grpSp>
        <p:nvGrpSpPr>
          <p:cNvPr id="2" name="Group 36">
            <a:extLst>
              <a:ext uri="{FF2B5EF4-FFF2-40B4-BE49-F238E27FC236}">
                <a16:creationId xmlns:a16="http://schemas.microsoft.com/office/drawing/2014/main" id="{85111ED0-6A7E-7BB3-0D57-C12E3102150F}"/>
              </a:ext>
            </a:extLst>
          </p:cNvPr>
          <p:cNvGrpSpPr/>
          <p:nvPr/>
        </p:nvGrpSpPr>
        <p:grpSpPr>
          <a:xfrm>
            <a:off x="558800" y="777099"/>
            <a:ext cx="11152741" cy="895350"/>
            <a:chOff x="884547" y="997952"/>
            <a:chExt cx="11152741" cy="895350"/>
          </a:xfrm>
        </p:grpSpPr>
        <p:sp>
          <p:nvSpPr>
            <p:cNvPr id="4" name="TextBox 3">
              <a:extLst>
                <a:ext uri="{FF2B5EF4-FFF2-40B4-BE49-F238E27FC236}">
                  <a16:creationId xmlns:a16="http://schemas.microsoft.com/office/drawing/2014/main" id="{C1C9DD0E-FDA8-D625-DBFD-3F9B28417DA0}"/>
                </a:ext>
              </a:extLst>
            </p:cNvPr>
            <p:cNvSpPr txBox="1"/>
            <p:nvPr/>
          </p:nvSpPr>
          <p:spPr>
            <a:xfrm>
              <a:off x="884547" y="1119604"/>
              <a:ext cx="101049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المعايير الخمسة الأساسيّة لاختيار الأداة:</a:t>
              </a:r>
            </a:p>
          </p:txBody>
        </p:sp>
        <p:pic>
          <p:nvPicPr>
            <p:cNvPr id="5" name="Picture 2" descr="Idea ">
              <a:extLst>
                <a:ext uri="{FF2B5EF4-FFF2-40B4-BE49-F238E27FC236}">
                  <a16:creationId xmlns:a16="http://schemas.microsoft.com/office/drawing/2014/main" id="{0FE4BE4E-1CCC-3125-C378-69C87CDAB6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2">
            <a:extLst>
              <a:ext uri="{FF2B5EF4-FFF2-40B4-BE49-F238E27FC236}">
                <a16:creationId xmlns:a16="http://schemas.microsoft.com/office/drawing/2014/main" id="{C9AF0A1F-D8A9-6E36-26EC-26E6EAEAADE1}"/>
              </a:ext>
            </a:extLst>
          </p:cNvPr>
          <p:cNvSpPr txBox="1"/>
          <p:nvPr/>
        </p:nvSpPr>
        <p:spPr>
          <a:xfrm>
            <a:off x="690879" y="898751"/>
            <a:ext cx="378547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chemeClr val="tx1"/>
                </a:solidFill>
              </a:rPr>
              <a:t>المعيار الأوّل: نوع البيانات</a:t>
            </a:r>
            <a:endParaRPr lang="en-US" b="1" dirty="0">
              <a:solidFill>
                <a:schemeClr val="tx1"/>
              </a:solidFill>
            </a:endParaRPr>
          </a:p>
        </p:txBody>
      </p:sp>
      <p:graphicFrame>
        <p:nvGraphicFramePr>
          <p:cNvPr id="9" name="جدول 8">
            <a:extLst>
              <a:ext uri="{FF2B5EF4-FFF2-40B4-BE49-F238E27FC236}">
                <a16:creationId xmlns:a16="http://schemas.microsoft.com/office/drawing/2014/main" id="{59006DA3-4B7E-C10C-0E93-94490BE851E9}"/>
              </a:ext>
            </a:extLst>
          </p:cNvPr>
          <p:cNvGraphicFramePr>
            <a:graphicFrameLocks noGrp="1"/>
          </p:cNvGraphicFramePr>
          <p:nvPr>
            <p:extLst>
              <p:ext uri="{D42A27DB-BD31-4B8C-83A1-F6EECF244321}">
                <p14:modId xmlns:p14="http://schemas.microsoft.com/office/powerpoint/2010/main" val="1432940535"/>
              </p:ext>
            </p:extLst>
          </p:nvPr>
        </p:nvGraphicFramePr>
        <p:xfrm>
          <a:off x="494901" y="1550796"/>
          <a:ext cx="11216640" cy="4997577"/>
        </p:xfrm>
        <a:graphic>
          <a:graphicData uri="http://schemas.openxmlformats.org/drawingml/2006/table">
            <a:tbl>
              <a:tblPr rtl="1" firstRow="1" firstCol="1" bandRow="1"/>
              <a:tblGrid>
                <a:gridCol w="2804160">
                  <a:extLst>
                    <a:ext uri="{9D8B030D-6E8A-4147-A177-3AD203B41FA5}">
                      <a16:colId xmlns:a16="http://schemas.microsoft.com/office/drawing/2014/main" val="179819724"/>
                    </a:ext>
                  </a:extLst>
                </a:gridCol>
                <a:gridCol w="2804160">
                  <a:extLst>
                    <a:ext uri="{9D8B030D-6E8A-4147-A177-3AD203B41FA5}">
                      <a16:colId xmlns:a16="http://schemas.microsoft.com/office/drawing/2014/main" val="2233753264"/>
                    </a:ext>
                  </a:extLst>
                </a:gridCol>
                <a:gridCol w="2804160">
                  <a:extLst>
                    <a:ext uri="{9D8B030D-6E8A-4147-A177-3AD203B41FA5}">
                      <a16:colId xmlns:a16="http://schemas.microsoft.com/office/drawing/2014/main" val="834837088"/>
                    </a:ext>
                  </a:extLst>
                </a:gridCol>
                <a:gridCol w="2804160">
                  <a:extLst>
                    <a:ext uri="{9D8B030D-6E8A-4147-A177-3AD203B41FA5}">
                      <a16:colId xmlns:a16="http://schemas.microsoft.com/office/drawing/2014/main" val="1727943056"/>
                    </a:ext>
                  </a:extLst>
                </a:gridCol>
              </a:tblGrid>
              <a:tr h="283714">
                <a:tc>
                  <a:txBody>
                    <a:bodyPr/>
                    <a:lstStyle/>
                    <a:p>
                      <a:pPr marL="0" marR="0" algn="ctr" rtl="1">
                        <a:lnSpc>
                          <a:spcPct val="115000"/>
                        </a:lnSpc>
                        <a:buNone/>
                      </a:pPr>
                      <a:r>
                        <a:rPr lang="ar-SA" sz="2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الخيار الأفضل</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السبب</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مثال</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4255534159"/>
                  </a:ext>
                </a:extLst>
              </a:tr>
              <a:tr h="870268">
                <a:tc>
                  <a:txBody>
                    <a:bodyPr/>
                    <a:lstStyle/>
                    <a:p>
                      <a:pPr marL="0" marR="0" algn="ctr" rtl="1">
                        <a:lnSpc>
                          <a:spcPct val="115000"/>
                        </a:lnSpc>
                        <a:buNone/>
                      </a:pPr>
                      <a:r>
                        <a:rPr lang="ar-SA" sz="2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البيانات النصّيّة (نصوص، مستندات، تعليقات)</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ChatGPT</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متخصّصٌ في معالجة اللغة الطبيعيّة وفهم السياق.</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تحليل آراء العملاء من استبيانٍ مفتوحٍ.</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75871080"/>
                  </a:ext>
                </a:extLst>
              </a:tr>
              <a:tr h="1163545">
                <a:tc>
                  <a:txBody>
                    <a:bodyPr/>
                    <a:lstStyle/>
                    <a:p>
                      <a:pPr marL="0" marR="0" algn="ctr" rtl="1">
                        <a:lnSpc>
                          <a:spcPct val="115000"/>
                        </a:lnSpc>
                        <a:buNone/>
                      </a:pPr>
                      <a:r>
                        <a:rPr lang="ar-SA" sz="2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البيانات الرقميّة المنظّمة (جداول </a:t>
                      </a:r>
                      <a:r>
                        <a:rPr lang="en-US" sz="2600" b="1"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Excel</a:t>
                      </a:r>
                      <a:r>
                        <a:rPr lang="ar-SA" sz="2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قواعد بيانات </a:t>
                      </a:r>
                      <a:r>
                        <a:rPr lang="en-US" sz="2600" b="1"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SQL</a:t>
                      </a:r>
                      <a:r>
                        <a:rPr lang="ar-SA" sz="2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a:t>
                      </a: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أو </a:t>
                      </a: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Tableau</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مصمّمة للتعامل مع البيانات الجدوليّة وإنشاء تقاريرَ سريعةٍ.</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تحليل بيانات المبيعات الشهريّة لشركةٍ</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48210604"/>
                  </a:ext>
                </a:extLst>
              </a:tr>
              <a:tr h="1163545">
                <a:tc>
                  <a:txBody>
                    <a:bodyPr/>
                    <a:lstStyle/>
                    <a:p>
                      <a:pPr marL="0" marR="0" algn="ctr" rtl="1">
                        <a:lnSpc>
                          <a:spcPct val="115000"/>
                        </a:lnSpc>
                        <a:buNone/>
                      </a:pPr>
                      <a:r>
                        <a:rPr lang="ar-SA" sz="2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البيانات المعقّدة أو غير المنظّمة (صور، صوتيّات، بياناتٌ متعدّدة المصادر)</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Google Colab</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يتيح استخدام مكتباتٍ متخصّصةٍ لكلّ نوعٍ من البيانات.</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تحليل صور الأشعّة الطبّيّة باستخدام التعلّم العميق.</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27214902"/>
                  </a:ext>
                </a:extLst>
              </a:tr>
              <a:tr h="870268">
                <a:tc>
                  <a:txBody>
                    <a:bodyPr/>
                    <a:lstStyle/>
                    <a:p>
                      <a:pPr marL="0" marR="0" algn="ctr" rtl="1">
                        <a:lnSpc>
                          <a:spcPct val="115000"/>
                        </a:lnSpc>
                        <a:buNone/>
                      </a:pPr>
                      <a:r>
                        <a:rPr lang="ar-SA" sz="2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البيانات الجغرافيّة (إحداثيّاتٌ، مواقعُ، خرائط)</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Tableau</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قدراتٌ استثنائيّةٌ في التصوّر الجغرافي.</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عرض انتشار فروع شركةٍ على خريطةٍ تفاعليّةٍ.</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3756" marR="637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02393527"/>
                  </a:ext>
                </a:extLst>
              </a:tr>
            </a:tbl>
          </a:graphicData>
        </a:graphic>
      </p:graphicFrame>
    </p:spTree>
    <p:extLst>
      <p:ext uri="{BB962C8B-B14F-4D97-AF65-F5344CB8AC3E}">
        <p14:creationId xmlns:p14="http://schemas.microsoft.com/office/powerpoint/2010/main" val="39895916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ABDFF-76FA-C453-F358-8598202B4AF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3927D7D-7B29-6F5E-A5FB-8DDE0714F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0C27F90-E8CA-51FC-0D18-C43473D05D78}"/>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كيفيّة اختيار الأداة الأنسب بحسب نوع البيانات</a:t>
            </a:r>
          </a:p>
        </p:txBody>
      </p:sp>
      <p:grpSp>
        <p:nvGrpSpPr>
          <p:cNvPr id="2" name="Group 36">
            <a:extLst>
              <a:ext uri="{FF2B5EF4-FFF2-40B4-BE49-F238E27FC236}">
                <a16:creationId xmlns:a16="http://schemas.microsoft.com/office/drawing/2014/main" id="{7DC58CA4-EA7E-1164-6FF7-07E36AA26FC9}"/>
              </a:ext>
            </a:extLst>
          </p:cNvPr>
          <p:cNvGrpSpPr/>
          <p:nvPr/>
        </p:nvGrpSpPr>
        <p:grpSpPr>
          <a:xfrm>
            <a:off x="558800" y="777099"/>
            <a:ext cx="11152741" cy="895350"/>
            <a:chOff x="884547" y="997952"/>
            <a:chExt cx="11152741" cy="895350"/>
          </a:xfrm>
        </p:grpSpPr>
        <p:sp>
          <p:nvSpPr>
            <p:cNvPr id="4" name="TextBox 3">
              <a:extLst>
                <a:ext uri="{FF2B5EF4-FFF2-40B4-BE49-F238E27FC236}">
                  <a16:creationId xmlns:a16="http://schemas.microsoft.com/office/drawing/2014/main" id="{B259D9AD-44ED-6FB3-814A-B1D91360ED08}"/>
                </a:ext>
              </a:extLst>
            </p:cNvPr>
            <p:cNvSpPr txBox="1"/>
            <p:nvPr/>
          </p:nvSpPr>
          <p:spPr>
            <a:xfrm>
              <a:off x="884547" y="1119604"/>
              <a:ext cx="101049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المعايير الخمسة الأساسيّة لاختيار الأداة:</a:t>
              </a:r>
            </a:p>
          </p:txBody>
        </p:sp>
        <p:pic>
          <p:nvPicPr>
            <p:cNvPr id="5" name="Picture 2" descr="Idea ">
              <a:extLst>
                <a:ext uri="{FF2B5EF4-FFF2-40B4-BE49-F238E27FC236}">
                  <a16:creationId xmlns:a16="http://schemas.microsoft.com/office/drawing/2014/main" id="{04E75129-27B8-B559-4D61-512395F073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2">
            <a:extLst>
              <a:ext uri="{FF2B5EF4-FFF2-40B4-BE49-F238E27FC236}">
                <a16:creationId xmlns:a16="http://schemas.microsoft.com/office/drawing/2014/main" id="{56F61E43-AA1C-A2C6-FAE8-C5C9548BB7FF}"/>
              </a:ext>
            </a:extLst>
          </p:cNvPr>
          <p:cNvSpPr txBox="1"/>
          <p:nvPr/>
        </p:nvSpPr>
        <p:spPr>
          <a:xfrm>
            <a:off x="690879" y="898751"/>
            <a:ext cx="378547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chemeClr val="tx1"/>
                </a:solidFill>
              </a:rPr>
              <a:t>المعيار الثاني: هدف التحليل</a:t>
            </a:r>
            <a:endParaRPr lang="en-US" b="1" dirty="0">
              <a:solidFill>
                <a:schemeClr val="tx1"/>
              </a:solidFill>
            </a:endParaRPr>
          </a:p>
        </p:txBody>
      </p:sp>
      <p:graphicFrame>
        <p:nvGraphicFramePr>
          <p:cNvPr id="8" name="جدول 7">
            <a:extLst>
              <a:ext uri="{FF2B5EF4-FFF2-40B4-BE49-F238E27FC236}">
                <a16:creationId xmlns:a16="http://schemas.microsoft.com/office/drawing/2014/main" id="{0928A629-8448-5F3B-EA81-91651C7E501F}"/>
              </a:ext>
            </a:extLst>
          </p:cNvPr>
          <p:cNvGraphicFramePr>
            <a:graphicFrameLocks noGrp="1"/>
          </p:cNvGraphicFramePr>
          <p:nvPr>
            <p:extLst>
              <p:ext uri="{D42A27DB-BD31-4B8C-83A1-F6EECF244321}">
                <p14:modId xmlns:p14="http://schemas.microsoft.com/office/powerpoint/2010/main" val="901961314"/>
              </p:ext>
            </p:extLst>
          </p:nvPr>
        </p:nvGraphicFramePr>
        <p:xfrm>
          <a:off x="91440" y="1598477"/>
          <a:ext cx="12009120" cy="4997577"/>
        </p:xfrm>
        <a:graphic>
          <a:graphicData uri="http://schemas.openxmlformats.org/drawingml/2006/table">
            <a:tbl>
              <a:tblPr rtl="1" firstRow="1" firstCol="1" bandRow="1"/>
              <a:tblGrid>
                <a:gridCol w="4948878">
                  <a:extLst>
                    <a:ext uri="{9D8B030D-6E8A-4147-A177-3AD203B41FA5}">
                      <a16:colId xmlns:a16="http://schemas.microsoft.com/office/drawing/2014/main" val="1606321356"/>
                    </a:ext>
                  </a:extLst>
                </a:gridCol>
                <a:gridCol w="3178227">
                  <a:extLst>
                    <a:ext uri="{9D8B030D-6E8A-4147-A177-3AD203B41FA5}">
                      <a16:colId xmlns:a16="http://schemas.microsoft.com/office/drawing/2014/main" val="2743570354"/>
                    </a:ext>
                  </a:extLst>
                </a:gridCol>
                <a:gridCol w="3882015">
                  <a:extLst>
                    <a:ext uri="{9D8B030D-6E8A-4147-A177-3AD203B41FA5}">
                      <a16:colId xmlns:a16="http://schemas.microsoft.com/office/drawing/2014/main" val="4292368894"/>
                    </a:ext>
                  </a:extLst>
                </a:gridCol>
              </a:tblGrid>
              <a:tr h="0">
                <a:tc>
                  <a:txBody>
                    <a:bodyPr/>
                    <a:lstStyle/>
                    <a:p>
                      <a:pPr marL="0" marR="0" algn="ctr" rtl="1">
                        <a:lnSpc>
                          <a:spcPct val="115000"/>
                        </a:lnSpc>
                        <a:buNone/>
                      </a:pPr>
                      <a:r>
                        <a:rPr lang="ar-SA" sz="2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الخيار الأفضل</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مثال</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030316745"/>
                  </a:ext>
                </a:extLst>
              </a:tr>
              <a:tr h="0">
                <a:tc>
                  <a:txBody>
                    <a:bodyPr/>
                    <a:lstStyle/>
                    <a:p>
                      <a:pPr marL="0" marR="0" algn="ctr" rtl="1">
                        <a:lnSpc>
                          <a:spcPct val="115000"/>
                        </a:lnSpc>
                        <a:buNone/>
                      </a:pPr>
                      <a:r>
                        <a:rPr lang="ar-SA" sz="2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الاستكشاف الأوّلي للبيانات</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a:t>
                      </a: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أو </a:t>
                      </a: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Tableau</a:t>
                      </a: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(للبيانات المنظّمة) أو </a:t>
                      </a: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ChatGPT</a:t>
                      </a: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(للأسئلة العامّة).</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"ما هي الاتّجاهات العامّة في بيانات المبيعات؟"</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83286055"/>
                  </a:ext>
                </a:extLst>
              </a:tr>
              <a:tr h="0">
                <a:tc>
                  <a:txBody>
                    <a:bodyPr/>
                    <a:lstStyle/>
                    <a:p>
                      <a:pPr marL="0" marR="0" algn="ctr" rtl="1">
                        <a:lnSpc>
                          <a:spcPct val="115000"/>
                        </a:lnSpc>
                        <a:buNone/>
                      </a:pPr>
                      <a:r>
                        <a:rPr lang="ar-SA" sz="2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التحليل العميق وبناء النماذج التنبّؤيّة</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Google Colab</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بناء نموذجٍ للتنبّؤ بمعدّلات التسرّب للعملاء (</a:t>
                      </a: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Customer Churn</a:t>
                      </a: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48927126"/>
                  </a:ext>
                </a:extLst>
              </a:tr>
              <a:tr h="0">
                <a:tc>
                  <a:txBody>
                    <a:bodyPr/>
                    <a:lstStyle/>
                    <a:p>
                      <a:pPr marL="0" marR="0" algn="ctr" rtl="1">
                        <a:lnSpc>
                          <a:spcPct val="115000"/>
                        </a:lnSpc>
                        <a:buNone/>
                      </a:pPr>
                      <a:r>
                        <a:rPr lang="ar-SA" sz="2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إنشاء تقاريرَ للإدارة أو العملاء</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a:t>
                      </a: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أو </a:t>
                      </a: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Tableau</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تقريرٌ ربع سنويٍّ يُعرض على مجلس الإدارة.</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25231981"/>
                  </a:ext>
                </a:extLst>
              </a:tr>
              <a:tr h="0">
                <a:tc>
                  <a:txBody>
                    <a:bodyPr/>
                    <a:lstStyle/>
                    <a:p>
                      <a:pPr marL="0" marR="0" algn="ctr" rtl="1">
                        <a:lnSpc>
                          <a:spcPct val="115000"/>
                        </a:lnSpc>
                        <a:buNone/>
                      </a:pPr>
                      <a:r>
                        <a:rPr lang="ar-SA" sz="2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التفاعل السريع مع البيانات بالأسئلة</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ChatGPT</a:t>
                      </a: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(مع تقنيّات </a:t>
                      </a: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Code Interpreter</a:t>
                      </a: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أو ميّزات الأسئلة في </a:t>
                      </a:r>
                      <a:r>
                        <a:rPr lang="en-US" sz="26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BI/Tableau</a:t>
                      </a:r>
                      <a:r>
                        <a:rPr lang="ar-SA" sz="2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"كم كانت المبيعات في الربع الثاني مقارنةً بالأوّل؟"</a:t>
                      </a:r>
                      <a:endParaRPr lang="fr-FR"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58162130"/>
                  </a:ext>
                </a:extLst>
              </a:tr>
            </a:tbl>
          </a:graphicData>
        </a:graphic>
      </p:graphicFrame>
    </p:spTree>
    <p:extLst>
      <p:ext uri="{BB962C8B-B14F-4D97-AF65-F5344CB8AC3E}">
        <p14:creationId xmlns:p14="http://schemas.microsoft.com/office/powerpoint/2010/main" val="26268276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1A3DA-B9E9-7E73-B594-6AEDE834046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CD194B8-D536-0B9E-6DEB-FC2F3E15D1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5F87D03D-EFE8-0EDE-EFB2-7DAFB2C6983C}"/>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كيفيّة اختيار الأداة الأنسب بحسب نوع البيانات</a:t>
            </a:r>
          </a:p>
        </p:txBody>
      </p:sp>
      <p:grpSp>
        <p:nvGrpSpPr>
          <p:cNvPr id="2" name="Group 36">
            <a:extLst>
              <a:ext uri="{FF2B5EF4-FFF2-40B4-BE49-F238E27FC236}">
                <a16:creationId xmlns:a16="http://schemas.microsoft.com/office/drawing/2014/main" id="{BE9D4952-9405-0A21-32E8-228CD2B5C587}"/>
              </a:ext>
            </a:extLst>
          </p:cNvPr>
          <p:cNvGrpSpPr/>
          <p:nvPr/>
        </p:nvGrpSpPr>
        <p:grpSpPr>
          <a:xfrm>
            <a:off x="558800" y="777099"/>
            <a:ext cx="11152741" cy="895350"/>
            <a:chOff x="884547" y="997952"/>
            <a:chExt cx="11152741" cy="895350"/>
          </a:xfrm>
        </p:grpSpPr>
        <p:sp>
          <p:nvSpPr>
            <p:cNvPr id="4" name="TextBox 3">
              <a:extLst>
                <a:ext uri="{FF2B5EF4-FFF2-40B4-BE49-F238E27FC236}">
                  <a16:creationId xmlns:a16="http://schemas.microsoft.com/office/drawing/2014/main" id="{C4CF073E-395F-5CE5-EA27-3BC8A4972B70}"/>
                </a:ext>
              </a:extLst>
            </p:cNvPr>
            <p:cNvSpPr txBox="1"/>
            <p:nvPr/>
          </p:nvSpPr>
          <p:spPr>
            <a:xfrm>
              <a:off x="884547" y="1119604"/>
              <a:ext cx="101049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المعايير الخمسة الأساسيّة لاختيار الأداة:</a:t>
              </a:r>
            </a:p>
          </p:txBody>
        </p:sp>
        <p:pic>
          <p:nvPicPr>
            <p:cNvPr id="5" name="Picture 2" descr="Idea ">
              <a:extLst>
                <a:ext uri="{FF2B5EF4-FFF2-40B4-BE49-F238E27FC236}">
                  <a16:creationId xmlns:a16="http://schemas.microsoft.com/office/drawing/2014/main" id="{33D966ED-D506-2FA3-930B-BB79BADB7B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2">
            <a:extLst>
              <a:ext uri="{FF2B5EF4-FFF2-40B4-BE49-F238E27FC236}">
                <a16:creationId xmlns:a16="http://schemas.microsoft.com/office/drawing/2014/main" id="{AFC7AE69-63F5-F71F-ABB0-B6186A7B8E4A}"/>
              </a:ext>
            </a:extLst>
          </p:cNvPr>
          <p:cNvSpPr txBox="1"/>
          <p:nvPr/>
        </p:nvSpPr>
        <p:spPr>
          <a:xfrm>
            <a:off x="690879" y="898751"/>
            <a:ext cx="378547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chemeClr val="tx1"/>
                </a:solidFill>
              </a:rPr>
              <a:t>المعيار الثالث: حجم البيانات</a:t>
            </a:r>
            <a:endParaRPr lang="en-US" b="1" dirty="0">
              <a:solidFill>
                <a:schemeClr val="tx1"/>
              </a:solidFill>
            </a:endParaRPr>
          </a:p>
        </p:txBody>
      </p:sp>
      <p:graphicFrame>
        <p:nvGraphicFramePr>
          <p:cNvPr id="9" name="جدول 8">
            <a:extLst>
              <a:ext uri="{FF2B5EF4-FFF2-40B4-BE49-F238E27FC236}">
                <a16:creationId xmlns:a16="http://schemas.microsoft.com/office/drawing/2014/main" id="{CC78A577-634E-1F25-7132-DFBBC5D23F3A}"/>
              </a:ext>
            </a:extLst>
          </p:cNvPr>
          <p:cNvGraphicFramePr>
            <a:graphicFrameLocks noGrp="1"/>
          </p:cNvGraphicFramePr>
          <p:nvPr>
            <p:extLst>
              <p:ext uri="{D42A27DB-BD31-4B8C-83A1-F6EECF244321}">
                <p14:modId xmlns:p14="http://schemas.microsoft.com/office/powerpoint/2010/main" val="520284948"/>
              </p:ext>
            </p:extLst>
          </p:nvPr>
        </p:nvGraphicFramePr>
        <p:xfrm>
          <a:off x="172720" y="1672449"/>
          <a:ext cx="11846560" cy="5097018"/>
        </p:xfrm>
        <a:graphic>
          <a:graphicData uri="http://schemas.openxmlformats.org/drawingml/2006/table">
            <a:tbl>
              <a:tblPr rtl="1" firstRow="1" firstCol="1" bandRow="1"/>
              <a:tblGrid>
                <a:gridCol w="5951180">
                  <a:extLst>
                    <a:ext uri="{9D8B030D-6E8A-4147-A177-3AD203B41FA5}">
                      <a16:colId xmlns:a16="http://schemas.microsoft.com/office/drawing/2014/main" val="1198605342"/>
                    </a:ext>
                  </a:extLst>
                </a:gridCol>
                <a:gridCol w="5895380">
                  <a:extLst>
                    <a:ext uri="{9D8B030D-6E8A-4147-A177-3AD203B41FA5}">
                      <a16:colId xmlns:a16="http://schemas.microsoft.com/office/drawing/2014/main" val="210665710"/>
                    </a:ext>
                  </a:extLst>
                </a:gridCol>
              </a:tblGrid>
              <a:tr h="0">
                <a:tc>
                  <a:txBody>
                    <a:bodyPr/>
                    <a:lstStyle/>
                    <a:p>
                      <a:pPr marL="0" marR="0" algn="ctr" rtl="1">
                        <a:lnSpc>
                          <a:spcPct val="115000"/>
                        </a:lnSpc>
                        <a:buNone/>
                      </a:pP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الخيار الأفضل</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048507076"/>
                  </a:ext>
                </a:extLst>
              </a:tr>
              <a:tr h="0">
                <a:tc>
                  <a:txBody>
                    <a:bodyPr/>
                    <a:lstStyle/>
                    <a:p>
                      <a:pPr marL="0" marR="0" algn="ctr" rtl="1">
                        <a:lnSpc>
                          <a:spcPct val="115000"/>
                        </a:lnSpc>
                        <a:buNone/>
                      </a:pPr>
                      <a:r>
                        <a:rPr lang="ar-SA" sz="3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بياناتٌ صغيرة إلى متوسّطة (آلاف الصفوف)</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جميع الأدوات مناسبةٌ، الاختيار يعتمد على المعايير الأخرى.</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79121416"/>
                  </a:ext>
                </a:extLst>
              </a:tr>
              <a:tr h="0">
                <a:tc>
                  <a:txBody>
                    <a:bodyPr/>
                    <a:lstStyle/>
                    <a:p>
                      <a:pPr marL="0" marR="0" algn="ctr" rtl="1">
                        <a:lnSpc>
                          <a:spcPct val="115000"/>
                        </a:lnSpc>
                        <a:buNone/>
                      </a:pPr>
                      <a:r>
                        <a:rPr lang="ar-SA" sz="3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بياناتٌ كبيرة (ملايين الصفوف)</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(مع الاتّصال بقواعد البيانات) أو </a:t>
                      </a: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Google Colab</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(باستخدام معالجةٍ موزّعةٍ).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buNone/>
                      </a:pP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ChatGPT</a:t>
                      </a:r>
                      <a:r>
                        <a:rPr lang="ar-SA" sz="32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محدودٌ في حجم البيانات التي يمكن معالجتها مباشرةً.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60016618"/>
                  </a:ext>
                </a:extLst>
              </a:tr>
              <a:tr h="0">
                <a:tc>
                  <a:txBody>
                    <a:bodyPr/>
                    <a:lstStyle/>
                    <a:p>
                      <a:pPr marL="0" marR="0" algn="ctr" rtl="1">
                        <a:lnSpc>
                          <a:spcPct val="115000"/>
                        </a:lnSpc>
                        <a:buNone/>
                      </a:pPr>
                      <a:r>
                        <a:rPr lang="ar-SA" sz="3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بياناتٌ ضخمة (</a:t>
                      </a:r>
                      <a:r>
                        <a:rPr lang="en-US" sz="3600" b="1"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Big Data</a:t>
                      </a:r>
                      <a:r>
                        <a:rPr lang="ar-SA" sz="36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Google Colab</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مع تكاملٍ مع خدمات السحابة (</a:t>
                      </a: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Google BigQuery</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AWS</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0171864"/>
                  </a:ext>
                </a:extLst>
              </a:tr>
            </a:tbl>
          </a:graphicData>
        </a:graphic>
      </p:graphicFrame>
    </p:spTree>
    <p:extLst>
      <p:ext uri="{BB962C8B-B14F-4D97-AF65-F5344CB8AC3E}">
        <p14:creationId xmlns:p14="http://schemas.microsoft.com/office/powerpoint/2010/main" val="23545255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B123D-0BE4-021A-7E26-B125B832F7B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73C4AF5-E863-E530-686A-8FF230BD25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96C880E0-2BEA-3986-9F63-32E1FB2FFB8F}"/>
              </a:ext>
            </a:extLst>
          </p:cNvPr>
          <p:cNvSpPr txBox="1"/>
          <p:nvPr/>
        </p:nvSpPr>
        <p:spPr>
          <a:xfrm>
            <a:off x="5725884" y="3437883"/>
            <a:ext cx="4829799"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dirty="0"/>
              <a:t>أنواع تحليل البيانات - </a:t>
            </a:r>
            <a:r>
              <a:rPr lang="fr-FR" dirty="0"/>
              <a:t>Types of data analysis</a:t>
            </a:r>
            <a:endParaRPr lang="en-US" dirty="0"/>
          </a:p>
        </p:txBody>
      </p:sp>
      <p:pic>
        <p:nvPicPr>
          <p:cNvPr id="3" name="Picture 2">
            <a:hlinkClick r:id="rId4"/>
            <a:extLst>
              <a:ext uri="{FF2B5EF4-FFF2-40B4-BE49-F238E27FC236}">
                <a16:creationId xmlns:a16="http://schemas.microsoft.com/office/drawing/2014/main" id="{8739FE29-5E38-5E36-C74C-434B6D32E3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292642" y="2096913"/>
            <a:ext cx="4126022" cy="3094520"/>
          </a:xfrm>
          <a:prstGeom prst="rect">
            <a:avLst/>
          </a:prstGeom>
        </p:spPr>
      </p:pic>
    </p:spTree>
    <p:extLst>
      <p:ext uri="{BB962C8B-B14F-4D97-AF65-F5344CB8AC3E}">
        <p14:creationId xmlns:p14="http://schemas.microsoft.com/office/powerpoint/2010/main" val="13589250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95597-D96B-D1CE-4526-AA049E2A0D1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1163AC4-FDB7-4CC6-7907-2382EB4D46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714963A-2DF6-EA9A-251B-ED757CC9C650}"/>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كيفيّة اختيار الأداة الأنسب بحسب نوع البيانات</a:t>
            </a:r>
          </a:p>
        </p:txBody>
      </p:sp>
      <p:grpSp>
        <p:nvGrpSpPr>
          <p:cNvPr id="2" name="Group 36">
            <a:extLst>
              <a:ext uri="{FF2B5EF4-FFF2-40B4-BE49-F238E27FC236}">
                <a16:creationId xmlns:a16="http://schemas.microsoft.com/office/drawing/2014/main" id="{F47DA876-323B-9D9A-0CA4-CD48235AD139}"/>
              </a:ext>
            </a:extLst>
          </p:cNvPr>
          <p:cNvGrpSpPr/>
          <p:nvPr/>
        </p:nvGrpSpPr>
        <p:grpSpPr>
          <a:xfrm>
            <a:off x="558800" y="777099"/>
            <a:ext cx="11152741" cy="895350"/>
            <a:chOff x="884547" y="997952"/>
            <a:chExt cx="11152741" cy="895350"/>
          </a:xfrm>
        </p:grpSpPr>
        <p:sp>
          <p:nvSpPr>
            <p:cNvPr id="4" name="TextBox 3">
              <a:extLst>
                <a:ext uri="{FF2B5EF4-FFF2-40B4-BE49-F238E27FC236}">
                  <a16:creationId xmlns:a16="http://schemas.microsoft.com/office/drawing/2014/main" id="{81C2C4F3-F838-1F49-ECD3-A0EDDDA1944A}"/>
                </a:ext>
              </a:extLst>
            </p:cNvPr>
            <p:cNvSpPr txBox="1"/>
            <p:nvPr/>
          </p:nvSpPr>
          <p:spPr>
            <a:xfrm>
              <a:off x="884547" y="1119604"/>
              <a:ext cx="101049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المعايير الخمسة الأساسيّة لاختيار الأداة:</a:t>
              </a:r>
            </a:p>
          </p:txBody>
        </p:sp>
        <p:pic>
          <p:nvPicPr>
            <p:cNvPr id="5" name="Picture 2" descr="Idea ">
              <a:extLst>
                <a:ext uri="{FF2B5EF4-FFF2-40B4-BE49-F238E27FC236}">
                  <a16:creationId xmlns:a16="http://schemas.microsoft.com/office/drawing/2014/main" id="{E3B8DF49-C59E-4009-5CFE-CF20DF93C3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2">
            <a:extLst>
              <a:ext uri="{FF2B5EF4-FFF2-40B4-BE49-F238E27FC236}">
                <a16:creationId xmlns:a16="http://schemas.microsoft.com/office/drawing/2014/main" id="{405CC859-7A3C-EB04-4688-4114B0839E30}"/>
              </a:ext>
            </a:extLst>
          </p:cNvPr>
          <p:cNvSpPr txBox="1"/>
          <p:nvPr/>
        </p:nvSpPr>
        <p:spPr>
          <a:xfrm>
            <a:off x="152401" y="898751"/>
            <a:ext cx="432395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chemeClr val="tx1"/>
                </a:solidFill>
              </a:rPr>
              <a:t>المعيار الرابع: الميزانيّة والموارد المتاحة</a:t>
            </a:r>
            <a:endParaRPr lang="en-US" b="1" dirty="0">
              <a:solidFill>
                <a:schemeClr val="tx1"/>
              </a:solidFill>
            </a:endParaRPr>
          </a:p>
        </p:txBody>
      </p:sp>
      <p:graphicFrame>
        <p:nvGraphicFramePr>
          <p:cNvPr id="8" name="جدول 7">
            <a:extLst>
              <a:ext uri="{FF2B5EF4-FFF2-40B4-BE49-F238E27FC236}">
                <a16:creationId xmlns:a16="http://schemas.microsoft.com/office/drawing/2014/main" id="{F9CED0D6-2902-DF70-1E25-3E6EB0C759B7}"/>
              </a:ext>
            </a:extLst>
          </p:cNvPr>
          <p:cNvGraphicFramePr>
            <a:graphicFrameLocks noGrp="1"/>
          </p:cNvGraphicFramePr>
          <p:nvPr>
            <p:extLst>
              <p:ext uri="{D42A27DB-BD31-4B8C-83A1-F6EECF244321}">
                <p14:modId xmlns:p14="http://schemas.microsoft.com/office/powerpoint/2010/main" val="2637114711"/>
              </p:ext>
            </p:extLst>
          </p:nvPr>
        </p:nvGraphicFramePr>
        <p:xfrm>
          <a:off x="515213" y="1606637"/>
          <a:ext cx="11074400" cy="5097018"/>
        </p:xfrm>
        <a:graphic>
          <a:graphicData uri="http://schemas.openxmlformats.org/drawingml/2006/table">
            <a:tbl>
              <a:tblPr rtl="1" firstRow="1" firstCol="1" bandRow="1"/>
              <a:tblGrid>
                <a:gridCol w="5537200">
                  <a:extLst>
                    <a:ext uri="{9D8B030D-6E8A-4147-A177-3AD203B41FA5}">
                      <a16:colId xmlns:a16="http://schemas.microsoft.com/office/drawing/2014/main" val="3041863446"/>
                    </a:ext>
                  </a:extLst>
                </a:gridCol>
                <a:gridCol w="5537200">
                  <a:extLst>
                    <a:ext uri="{9D8B030D-6E8A-4147-A177-3AD203B41FA5}">
                      <a16:colId xmlns:a16="http://schemas.microsoft.com/office/drawing/2014/main" val="498195441"/>
                    </a:ext>
                  </a:extLst>
                </a:gridCol>
              </a:tblGrid>
              <a:tr h="0">
                <a:tc>
                  <a:txBody>
                    <a:bodyPr/>
                    <a:lstStyle/>
                    <a:p>
                      <a:pPr marL="0" marR="0" algn="ctr" rtl="1">
                        <a:lnSpc>
                          <a:spcPct val="115000"/>
                        </a:lnSpc>
                        <a:buNone/>
                      </a:pPr>
                      <a:r>
                        <a:rPr lang="ar-SA" sz="3200" b="1">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 </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الخيار الأفضل</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278191117"/>
                  </a:ext>
                </a:extLst>
              </a:tr>
              <a:tr h="0">
                <a:tc>
                  <a:txBody>
                    <a:bodyPr/>
                    <a:lstStyle/>
                    <a:p>
                      <a:pPr marL="0" marR="0" algn="just" rtl="1">
                        <a:lnSpc>
                          <a:spcPct val="115000"/>
                        </a:lnSpc>
                        <a:buNone/>
                      </a:pPr>
                      <a:r>
                        <a:rPr lang="ar-SA" sz="32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ميزانيّةٌ محدودةٌ أو معدومةٌ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Google Colab</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(مجّانيٌّ بالكامل) أو النسخ المجّانيّة من </a:t>
                      </a: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و </a:t>
                      </a: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Tableau</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buNone/>
                      </a:pP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ChatGPT</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a:t>
                      </a:r>
                      <a:r>
                        <a:rPr lang="ar-SA" sz="32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النسخة المجّانيّة محدودةٌ، والنسخة المدفوعة بتكلفةٍ معقولةٍ.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6814568"/>
                  </a:ext>
                </a:extLst>
              </a:tr>
              <a:tr h="0">
                <a:tc>
                  <a:txBody>
                    <a:bodyPr/>
                    <a:lstStyle/>
                    <a:p>
                      <a:pPr marL="0" marR="0" algn="just" rtl="1">
                        <a:lnSpc>
                          <a:spcPct val="115000"/>
                        </a:lnSpc>
                        <a:buNone/>
                      </a:pPr>
                      <a:r>
                        <a:rPr lang="ar-SA" sz="32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ميزانيّةٌ متوسّطةٌ إلى كبيرةٌ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 Pro</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أو </a:t>
                      </a: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Tableau</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للمؤسّسات توفّر ميّزاتٍ احترافيّةً بتكلفةٍ مقبولةٍ.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buNone/>
                      </a:pPr>
                      <a:r>
                        <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ChatGPT Plus</a:t>
                      </a:r>
                      <a:r>
                        <a:rPr lang="ar-SA"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للاستخدام الفردي بـ 20 دولاراً شهريّاً.</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1538330"/>
                  </a:ext>
                </a:extLst>
              </a:tr>
            </a:tbl>
          </a:graphicData>
        </a:graphic>
      </p:graphicFrame>
    </p:spTree>
    <p:extLst>
      <p:ext uri="{BB962C8B-B14F-4D97-AF65-F5344CB8AC3E}">
        <p14:creationId xmlns:p14="http://schemas.microsoft.com/office/powerpoint/2010/main" val="193191306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F230C-012C-FE6C-1649-5A0016E9783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18636C2-3D48-3001-E9B9-9F6F217B3B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648CB8A5-8CE4-7972-8BBE-536C912B9E1C}"/>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كيفيّة اختيار الأداة الأنسب بحسب نوع البيانات</a:t>
            </a:r>
          </a:p>
        </p:txBody>
      </p:sp>
      <p:grpSp>
        <p:nvGrpSpPr>
          <p:cNvPr id="2" name="Group 36">
            <a:extLst>
              <a:ext uri="{FF2B5EF4-FFF2-40B4-BE49-F238E27FC236}">
                <a16:creationId xmlns:a16="http://schemas.microsoft.com/office/drawing/2014/main" id="{A9C31327-C54F-9D5F-2DAA-D21FD59AED27}"/>
              </a:ext>
            </a:extLst>
          </p:cNvPr>
          <p:cNvGrpSpPr/>
          <p:nvPr/>
        </p:nvGrpSpPr>
        <p:grpSpPr>
          <a:xfrm>
            <a:off x="558800" y="777099"/>
            <a:ext cx="11152741" cy="895350"/>
            <a:chOff x="884547" y="997952"/>
            <a:chExt cx="11152741" cy="895350"/>
          </a:xfrm>
        </p:grpSpPr>
        <p:sp>
          <p:nvSpPr>
            <p:cNvPr id="4" name="TextBox 3">
              <a:extLst>
                <a:ext uri="{FF2B5EF4-FFF2-40B4-BE49-F238E27FC236}">
                  <a16:creationId xmlns:a16="http://schemas.microsoft.com/office/drawing/2014/main" id="{6D56343E-BAC6-3258-5FED-F9D8B012DA28}"/>
                </a:ext>
              </a:extLst>
            </p:cNvPr>
            <p:cNvSpPr txBox="1"/>
            <p:nvPr/>
          </p:nvSpPr>
          <p:spPr>
            <a:xfrm>
              <a:off x="884547" y="1119604"/>
              <a:ext cx="101049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المعايير الخمسة الأساسيّة لاختيار الأداة:</a:t>
              </a:r>
            </a:p>
          </p:txBody>
        </p:sp>
        <p:pic>
          <p:nvPicPr>
            <p:cNvPr id="5" name="Picture 2" descr="Idea ">
              <a:extLst>
                <a:ext uri="{FF2B5EF4-FFF2-40B4-BE49-F238E27FC236}">
                  <a16:creationId xmlns:a16="http://schemas.microsoft.com/office/drawing/2014/main" id="{A7AA47E6-E0E9-D256-D2CC-3E49827F5C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2">
            <a:extLst>
              <a:ext uri="{FF2B5EF4-FFF2-40B4-BE49-F238E27FC236}">
                <a16:creationId xmlns:a16="http://schemas.microsoft.com/office/drawing/2014/main" id="{5BDC37A2-9AD2-C72F-5530-3391B50B74A2}"/>
              </a:ext>
            </a:extLst>
          </p:cNvPr>
          <p:cNvSpPr txBox="1"/>
          <p:nvPr/>
        </p:nvSpPr>
        <p:spPr>
          <a:xfrm>
            <a:off x="152401" y="898751"/>
            <a:ext cx="432395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chemeClr val="tx1"/>
                </a:solidFill>
              </a:rPr>
              <a:t>المعيار الخامس: المهارات والخبرات</a:t>
            </a:r>
            <a:endParaRPr lang="en-US" b="1" dirty="0">
              <a:solidFill>
                <a:schemeClr val="tx1"/>
              </a:solidFill>
            </a:endParaRPr>
          </a:p>
        </p:txBody>
      </p:sp>
      <p:graphicFrame>
        <p:nvGraphicFramePr>
          <p:cNvPr id="9" name="جدول 8">
            <a:extLst>
              <a:ext uri="{FF2B5EF4-FFF2-40B4-BE49-F238E27FC236}">
                <a16:creationId xmlns:a16="http://schemas.microsoft.com/office/drawing/2014/main" id="{C8F5F86E-B7B6-FADC-CC7B-1694B7F03F60}"/>
              </a:ext>
            </a:extLst>
          </p:cNvPr>
          <p:cNvGraphicFramePr>
            <a:graphicFrameLocks noGrp="1"/>
          </p:cNvGraphicFramePr>
          <p:nvPr>
            <p:extLst>
              <p:ext uri="{D42A27DB-BD31-4B8C-83A1-F6EECF244321}">
                <p14:modId xmlns:p14="http://schemas.microsoft.com/office/powerpoint/2010/main" val="1736061563"/>
              </p:ext>
            </p:extLst>
          </p:nvPr>
        </p:nvGraphicFramePr>
        <p:xfrm>
          <a:off x="304800" y="2131917"/>
          <a:ext cx="11582400" cy="3048000"/>
        </p:xfrm>
        <a:graphic>
          <a:graphicData uri="http://schemas.openxmlformats.org/drawingml/2006/table">
            <a:tbl>
              <a:tblPr rtl="1" firstRow="1" firstCol="1" bandRow="1"/>
              <a:tblGrid>
                <a:gridCol w="5818478">
                  <a:extLst>
                    <a:ext uri="{9D8B030D-6E8A-4147-A177-3AD203B41FA5}">
                      <a16:colId xmlns:a16="http://schemas.microsoft.com/office/drawing/2014/main" val="1545412436"/>
                    </a:ext>
                  </a:extLst>
                </a:gridCol>
                <a:gridCol w="5763922">
                  <a:extLst>
                    <a:ext uri="{9D8B030D-6E8A-4147-A177-3AD203B41FA5}">
                      <a16:colId xmlns:a16="http://schemas.microsoft.com/office/drawing/2014/main" val="1866832585"/>
                    </a:ext>
                  </a:extLst>
                </a:gridCol>
              </a:tblGrid>
              <a:tr h="0">
                <a:tc>
                  <a:txBody>
                    <a:bodyPr/>
                    <a:lstStyle/>
                    <a:p>
                      <a:pPr marL="0" marR="0" algn="ctr" rtl="1">
                        <a:lnSpc>
                          <a:spcPct val="115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الخيار الأفضل</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4288857444"/>
                  </a:ext>
                </a:extLst>
              </a:tr>
              <a:tr h="0">
                <a:tc>
                  <a:txBody>
                    <a:bodyPr/>
                    <a:lstStyle/>
                    <a:p>
                      <a:pPr marL="0" marR="0" algn="ctr" rtl="1">
                        <a:lnSpc>
                          <a:spcPct val="115000"/>
                        </a:lnSpc>
                        <a:buNone/>
                      </a:pPr>
                      <a:r>
                        <a:rPr lang="ar-SA" sz="32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لا توجد خبرةٌ برمجيّةٌ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ChatGPT</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ثمّ </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BI/Tableau</a:t>
                      </a: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(التعلّم من خلال الدورات والفيديوهات).</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76874690"/>
                  </a:ext>
                </a:extLst>
              </a:tr>
              <a:tr h="0">
                <a:tc>
                  <a:txBody>
                    <a:bodyPr/>
                    <a:lstStyle/>
                    <a:p>
                      <a:pPr marL="0" marR="0" algn="ctr" rtl="1">
                        <a:lnSpc>
                          <a:spcPct val="115000"/>
                        </a:lnSpc>
                        <a:buNone/>
                      </a:pPr>
                      <a:r>
                        <a:rPr lang="ar-SA" sz="32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خبرةٌ برمجيّةٌ محدودةٌ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ابدأ بـ </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Google Colab</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مع دوراتٍ تعليميّةٍ في </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Python</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2257715"/>
                  </a:ext>
                </a:extLst>
              </a:tr>
              <a:tr h="0">
                <a:tc>
                  <a:txBody>
                    <a:bodyPr/>
                    <a:lstStyle/>
                    <a:p>
                      <a:pPr marL="0" marR="0" algn="ctr" rtl="1">
                        <a:lnSpc>
                          <a:spcPct val="115000"/>
                        </a:lnSpc>
                        <a:buNone/>
                      </a:pPr>
                      <a:r>
                        <a:rPr lang="ar-SA" sz="32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خبرةٌ برمجيّةٌ متقدّمةٌ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Google Colab</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مع استكشاف المكتبات المتقدّمة وتقنيّات التعلّم الآلي.</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2065089"/>
                  </a:ext>
                </a:extLst>
              </a:tr>
            </a:tbl>
          </a:graphicData>
        </a:graphic>
      </p:graphicFrame>
    </p:spTree>
    <p:extLst>
      <p:ext uri="{BB962C8B-B14F-4D97-AF65-F5344CB8AC3E}">
        <p14:creationId xmlns:p14="http://schemas.microsoft.com/office/powerpoint/2010/main" val="17357678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B4C8D-177D-18C1-FFD3-5A2F9E18544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1302A49-7E77-3F26-D96A-84207F8462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7F1CDD0-EEF1-1884-E5DC-E30B0EF312B0}"/>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كيفيّة اختيار الأداة الأنسب بحسب نوع البيانات</a:t>
            </a:r>
          </a:p>
        </p:txBody>
      </p:sp>
      <p:grpSp>
        <p:nvGrpSpPr>
          <p:cNvPr id="2" name="Group 36">
            <a:extLst>
              <a:ext uri="{FF2B5EF4-FFF2-40B4-BE49-F238E27FC236}">
                <a16:creationId xmlns:a16="http://schemas.microsoft.com/office/drawing/2014/main" id="{64319D5B-3535-2625-B816-787005E43D54}"/>
              </a:ext>
            </a:extLst>
          </p:cNvPr>
          <p:cNvGrpSpPr/>
          <p:nvPr/>
        </p:nvGrpSpPr>
        <p:grpSpPr>
          <a:xfrm>
            <a:off x="558800" y="777099"/>
            <a:ext cx="11152741" cy="895350"/>
            <a:chOff x="884547" y="997952"/>
            <a:chExt cx="11152741" cy="895350"/>
          </a:xfrm>
        </p:grpSpPr>
        <p:sp>
          <p:nvSpPr>
            <p:cNvPr id="4" name="TextBox 3">
              <a:extLst>
                <a:ext uri="{FF2B5EF4-FFF2-40B4-BE49-F238E27FC236}">
                  <a16:creationId xmlns:a16="http://schemas.microsoft.com/office/drawing/2014/main" id="{D5E53791-F78E-D071-0151-5EFBA9279EFB}"/>
                </a:ext>
              </a:extLst>
            </p:cNvPr>
            <p:cNvSpPr txBox="1"/>
            <p:nvPr/>
          </p:nvSpPr>
          <p:spPr>
            <a:xfrm>
              <a:off x="884547" y="1119604"/>
              <a:ext cx="101049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منهجيّة اتّخاذ القرار نموذج </a:t>
              </a:r>
              <a:r>
                <a:rPr lang="en-US" sz="4000" b="1" dirty="0">
                  <a:solidFill>
                    <a:srgbClr val="006666"/>
                  </a:solidFill>
                  <a:latin typeface="Adobe Arabic" panose="02040503050201020203" pitchFamily="18" charset="-78"/>
                  <a:cs typeface="Adobe Arabic" panose="02040503050201020203" pitchFamily="18" charset="-78"/>
                </a:rPr>
                <a:t>(</a:t>
              </a:r>
              <a:r>
                <a:rPr lang="fr-FR" sz="4000" b="1" dirty="0">
                  <a:solidFill>
                    <a:srgbClr val="006666"/>
                  </a:solidFill>
                  <a:latin typeface="Adobe Arabic" panose="02040503050201020203" pitchFamily="18" charset="-78"/>
                  <a:cs typeface="Adobe Arabic" panose="02040503050201020203" pitchFamily="18" charset="-78"/>
                </a:rPr>
                <a:t>DECIDE)</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5" name="Picture 2" descr="Idea ">
              <a:extLst>
                <a:ext uri="{FF2B5EF4-FFF2-40B4-BE49-F238E27FC236}">
                  <a16:creationId xmlns:a16="http://schemas.microsoft.com/office/drawing/2014/main" id="{177C862A-E86C-3893-A25D-32A32EBC50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2">
            <a:extLst>
              <a:ext uri="{FF2B5EF4-FFF2-40B4-BE49-F238E27FC236}">
                <a16:creationId xmlns:a16="http://schemas.microsoft.com/office/drawing/2014/main" id="{4DD7190D-BDD8-F543-DCD2-2C3C47F24C33}"/>
              </a:ext>
            </a:extLst>
          </p:cNvPr>
          <p:cNvSpPr txBox="1"/>
          <p:nvPr/>
        </p:nvSpPr>
        <p:spPr>
          <a:xfrm>
            <a:off x="1554480" y="1860466"/>
            <a:ext cx="998884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chemeClr val="tx1"/>
                </a:solidFill>
              </a:rPr>
              <a:t>لتسهيل عمليّة الاختيار، يمكن استخدام نموذج </a:t>
            </a:r>
            <a:r>
              <a:rPr lang="fr-FR" b="1" dirty="0">
                <a:solidFill>
                  <a:schemeClr val="tx1"/>
                </a:solidFill>
              </a:rPr>
              <a:t>DECIDE</a:t>
            </a:r>
            <a:endParaRPr lang="en-US" b="1" dirty="0">
              <a:solidFill>
                <a:schemeClr val="tx1"/>
              </a:solidFill>
            </a:endParaRPr>
          </a:p>
        </p:txBody>
      </p:sp>
      <p:sp>
        <p:nvSpPr>
          <p:cNvPr id="10" name="TextBox 2">
            <a:extLst>
              <a:ext uri="{FF2B5EF4-FFF2-40B4-BE49-F238E27FC236}">
                <a16:creationId xmlns:a16="http://schemas.microsoft.com/office/drawing/2014/main" id="{5F46932C-CF62-3434-6033-72F734A4C8E3}"/>
              </a:ext>
            </a:extLst>
          </p:cNvPr>
          <p:cNvSpPr txBox="1"/>
          <p:nvPr/>
        </p:nvSpPr>
        <p:spPr>
          <a:xfrm>
            <a:off x="4092139" y="2601840"/>
            <a:ext cx="7497476"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dirty="0">
                <a:solidFill>
                  <a:schemeClr val="tx1"/>
                </a:solidFill>
              </a:rPr>
              <a:t>D Define</a:t>
            </a:r>
            <a:r>
              <a:rPr lang="ar-SA" dirty="0">
                <a:solidFill>
                  <a:schemeClr val="tx1"/>
                </a:solidFill>
              </a:rPr>
              <a:t> </a:t>
            </a:r>
            <a:r>
              <a:rPr lang="ar-SA" dirty="0"/>
              <a:t>حدّد</a:t>
            </a:r>
            <a:r>
              <a:rPr lang="en-US" dirty="0"/>
              <a:t>:</a:t>
            </a:r>
            <a:r>
              <a:rPr lang="ar-SA" dirty="0">
                <a:solidFill>
                  <a:schemeClr val="tx1"/>
                </a:solidFill>
              </a:rPr>
              <a:t> ما هي المشكلة أو السؤال الذي تحاول الإجابة عنه؟</a:t>
            </a:r>
            <a:endParaRPr lang="en-US" dirty="0">
              <a:solidFill>
                <a:schemeClr val="tx1"/>
              </a:solidFill>
            </a:endParaRPr>
          </a:p>
        </p:txBody>
      </p:sp>
      <p:sp>
        <p:nvSpPr>
          <p:cNvPr id="11" name="TextBox 2">
            <a:extLst>
              <a:ext uri="{FF2B5EF4-FFF2-40B4-BE49-F238E27FC236}">
                <a16:creationId xmlns:a16="http://schemas.microsoft.com/office/drawing/2014/main" id="{59351C51-58B6-73DC-4E18-FAE22E9871EA}"/>
              </a:ext>
            </a:extLst>
          </p:cNvPr>
          <p:cNvSpPr txBox="1"/>
          <p:nvPr/>
        </p:nvSpPr>
        <p:spPr>
          <a:xfrm>
            <a:off x="4287521" y="3366562"/>
            <a:ext cx="73020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dirty="0">
                <a:solidFill>
                  <a:schemeClr val="tx1"/>
                </a:solidFill>
              </a:rPr>
              <a:t>E Enumerate </a:t>
            </a:r>
            <a:r>
              <a:rPr lang="ar-SA" dirty="0">
                <a:solidFill>
                  <a:schemeClr val="tx1"/>
                </a:solidFill>
              </a:rPr>
              <a:t>عدّد</a:t>
            </a:r>
            <a:r>
              <a:rPr lang="en-US" dirty="0">
                <a:solidFill>
                  <a:schemeClr val="tx1"/>
                </a:solidFill>
              </a:rPr>
              <a:t>:</a:t>
            </a:r>
            <a:r>
              <a:rPr lang="ar-SA" dirty="0">
                <a:solidFill>
                  <a:schemeClr val="tx1"/>
                </a:solidFill>
              </a:rPr>
              <a:t> ما هي الخيارات المتاحة من الأدوات؟</a:t>
            </a:r>
            <a:endParaRPr lang="en-US" dirty="0">
              <a:solidFill>
                <a:schemeClr val="tx1"/>
              </a:solidFill>
            </a:endParaRPr>
          </a:p>
        </p:txBody>
      </p:sp>
      <p:sp>
        <p:nvSpPr>
          <p:cNvPr id="12" name="TextBox 2">
            <a:extLst>
              <a:ext uri="{FF2B5EF4-FFF2-40B4-BE49-F238E27FC236}">
                <a16:creationId xmlns:a16="http://schemas.microsoft.com/office/drawing/2014/main" id="{2301383A-F992-69E1-9673-F86833DBB0D6}"/>
              </a:ext>
            </a:extLst>
          </p:cNvPr>
          <p:cNvSpPr txBox="1"/>
          <p:nvPr/>
        </p:nvSpPr>
        <p:spPr>
          <a:xfrm>
            <a:off x="2153921" y="4131284"/>
            <a:ext cx="94356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dirty="0">
                <a:solidFill>
                  <a:schemeClr val="tx1"/>
                </a:solidFill>
              </a:rPr>
              <a:t>C Consider </a:t>
            </a:r>
            <a:r>
              <a:rPr lang="ar-SA" dirty="0">
                <a:solidFill>
                  <a:schemeClr val="tx1"/>
                </a:solidFill>
              </a:rPr>
              <a:t>اعتبر</a:t>
            </a:r>
            <a:r>
              <a:rPr lang="en-US" dirty="0">
                <a:solidFill>
                  <a:schemeClr val="tx1"/>
                </a:solidFill>
              </a:rPr>
              <a:t> :</a:t>
            </a:r>
            <a:r>
              <a:rPr lang="ar-SA" dirty="0">
                <a:solidFill>
                  <a:schemeClr val="tx1"/>
                </a:solidFill>
              </a:rPr>
              <a:t> ما هي معايير المفاضلة (التكلفة، السهولة، الوقت، المخرجات)؟</a:t>
            </a:r>
            <a:endParaRPr lang="en-US" dirty="0">
              <a:solidFill>
                <a:schemeClr val="tx1"/>
              </a:solidFill>
            </a:endParaRPr>
          </a:p>
        </p:txBody>
      </p:sp>
      <p:pic>
        <p:nvPicPr>
          <p:cNvPr id="13" name="صورة 12">
            <a:extLst>
              <a:ext uri="{FF2B5EF4-FFF2-40B4-BE49-F238E27FC236}">
                <a16:creationId xmlns:a16="http://schemas.microsoft.com/office/drawing/2014/main" id="{396B31EC-BC3B-980A-AC47-71B7EBD600F2}"/>
              </a:ext>
            </a:extLst>
          </p:cNvPr>
          <p:cNvPicPr>
            <a:picLocks noChangeAspect="1"/>
          </p:cNvPicPr>
          <p:nvPr/>
        </p:nvPicPr>
        <p:blipFill>
          <a:blip r:embed="rId6"/>
          <a:stretch>
            <a:fillRect/>
          </a:stretch>
        </p:blipFill>
        <p:spPr>
          <a:xfrm>
            <a:off x="827698" y="2369674"/>
            <a:ext cx="2286684" cy="2301532"/>
          </a:xfrm>
          <a:prstGeom prst="rect">
            <a:avLst/>
          </a:prstGeom>
        </p:spPr>
      </p:pic>
      <p:sp>
        <p:nvSpPr>
          <p:cNvPr id="14" name="TextBox 2">
            <a:extLst>
              <a:ext uri="{FF2B5EF4-FFF2-40B4-BE49-F238E27FC236}">
                <a16:creationId xmlns:a16="http://schemas.microsoft.com/office/drawing/2014/main" id="{6BCDB94F-2096-5C42-AB65-C50726E9F57D}"/>
              </a:ext>
            </a:extLst>
          </p:cNvPr>
          <p:cNvSpPr txBox="1"/>
          <p:nvPr/>
        </p:nvSpPr>
        <p:spPr>
          <a:xfrm>
            <a:off x="2153921" y="4896006"/>
            <a:ext cx="94356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dirty="0">
                <a:solidFill>
                  <a:schemeClr val="tx1"/>
                </a:solidFill>
              </a:rPr>
              <a:t>I - Identify </a:t>
            </a:r>
            <a:r>
              <a:rPr lang="ar-AE" dirty="0">
                <a:solidFill>
                  <a:schemeClr val="tx1"/>
                </a:solidFill>
              </a:rPr>
              <a:t>(حدّد): ما هي الأداة التي تُحقّق أكبر عددٍ من المعايير؟</a:t>
            </a:r>
            <a:endParaRPr lang="en-US" dirty="0">
              <a:solidFill>
                <a:schemeClr val="tx1"/>
              </a:solidFill>
            </a:endParaRPr>
          </a:p>
        </p:txBody>
      </p:sp>
      <p:sp>
        <p:nvSpPr>
          <p:cNvPr id="15" name="TextBox 2">
            <a:extLst>
              <a:ext uri="{FF2B5EF4-FFF2-40B4-BE49-F238E27FC236}">
                <a16:creationId xmlns:a16="http://schemas.microsoft.com/office/drawing/2014/main" id="{A5AB6B0F-0C93-62FD-23F5-0CC4464A72C0}"/>
              </a:ext>
            </a:extLst>
          </p:cNvPr>
          <p:cNvSpPr txBox="1"/>
          <p:nvPr/>
        </p:nvSpPr>
        <p:spPr>
          <a:xfrm>
            <a:off x="2107637" y="5660728"/>
            <a:ext cx="94356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dirty="0">
                <a:solidFill>
                  <a:schemeClr val="tx1"/>
                </a:solidFill>
              </a:rPr>
              <a:t>D - Develop </a:t>
            </a:r>
            <a:r>
              <a:rPr lang="ar-AE" dirty="0">
                <a:solidFill>
                  <a:schemeClr val="tx1"/>
                </a:solidFill>
              </a:rPr>
              <a:t>(طوّر): جرّب الأداة على عيّنةٍ صغيرةٍ من البيانات.</a:t>
            </a:r>
            <a:endParaRPr lang="en-US" dirty="0">
              <a:solidFill>
                <a:schemeClr val="tx1"/>
              </a:solidFill>
            </a:endParaRPr>
          </a:p>
        </p:txBody>
      </p:sp>
      <p:sp>
        <p:nvSpPr>
          <p:cNvPr id="16" name="TextBox 2">
            <a:extLst>
              <a:ext uri="{FF2B5EF4-FFF2-40B4-BE49-F238E27FC236}">
                <a16:creationId xmlns:a16="http://schemas.microsoft.com/office/drawing/2014/main" id="{6A1B9435-2D45-D13B-B2B5-AD7A541C678A}"/>
              </a:ext>
            </a:extLst>
          </p:cNvPr>
          <p:cNvSpPr txBox="1"/>
          <p:nvPr/>
        </p:nvSpPr>
        <p:spPr>
          <a:xfrm>
            <a:off x="2153920" y="6214085"/>
            <a:ext cx="94356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dirty="0">
                <a:solidFill>
                  <a:schemeClr val="tx1"/>
                </a:solidFill>
              </a:rPr>
              <a:t>E - Evaluate </a:t>
            </a:r>
            <a:r>
              <a:rPr lang="ar-AE" dirty="0">
                <a:solidFill>
                  <a:schemeClr val="tx1"/>
                </a:solidFill>
              </a:rPr>
              <a:t>(قيّم): هل النتائج مُرضيةٌ؟ إذا لا، عد للخطوة الثالثة.</a:t>
            </a:r>
            <a:endParaRPr lang="en-US" dirty="0">
              <a:solidFill>
                <a:schemeClr val="tx1"/>
              </a:solidFill>
            </a:endParaRPr>
          </a:p>
        </p:txBody>
      </p:sp>
    </p:spTree>
    <p:extLst>
      <p:ext uri="{BB962C8B-B14F-4D97-AF65-F5344CB8AC3E}">
        <p14:creationId xmlns:p14="http://schemas.microsoft.com/office/powerpoint/2010/main" val="21095680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4" grpId="0"/>
      <p:bldP spid="15" grpId="0"/>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5406D-A568-FF83-6252-61F261ABBE6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A49AE27-0D24-633B-D5CD-AEAFF6E629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53B99F64-91C2-CDA6-368F-A9BBD661B778}"/>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دراسة حالة شاملة</a:t>
            </a:r>
          </a:p>
        </p:txBody>
      </p:sp>
      <p:grpSp>
        <p:nvGrpSpPr>
          <p:cNvPr id="2" name="Group 36">
            <a:extLst>
              <a:ext uri="{FF2B5EF4-FFF2-40B4-BE49-F238E27FC236}">
                <a16:creationId xmlns:a16="http://schemas.microsoft.com/office/drawing/2014/main" id="{917D2D71-CCF3-AA93-BC2C-C4A327BAF99B}"/>
              </a:ext>
            </a:extLst>
          </p:cNvPr>
          <p:cNvGrpSpPr/>
          <p:nvPr/>
        </p:nvGrpSpPr>
        <p:grpSpPr>
          <a:xfrm>
            <a:off x="2779494" y="888859"/>
            <a:ext cx="8932047" cy="895350"/>
            <a:chOff x="3105241" y="997952"/>
            <a:chExt cx="8932047" cy="895350"/>
          </a:xfrm>
        </p:grpSpPr>
        <p:sp>
          <p:nvSpPr>
            <p:cNvPr id="4" name="TextBox 3">
              <a:extLst>
                <a:ext uri="{FF2B5EF4-FFF2-40B4-BE49-F238E27FC236}">
                  <a16:creationId xmlns:a16="http://schemas.microsoft.com/office/drawing/2014/main" id="{990E89CC-5135-4F19-F8DF-8B5A176E2A95}"/>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السيناريو: شركة تجارةٍ إلكترونيّةٍ متوسّطة الحجم تمتلك:</a:t>
              </a:r>
            </a:p>
          </p:txBody>
        </p:sp>
        <p:pic>
          <p:nvPicPr>
            <p:cNvPr id="5" name="Picture 2" descr="Idea ">
              <a:extLst>
                <a:ext uri="{FF2B5EF4-FFF2-40B4-BE49-F238E27FC236}">
                  <a16:creationId xmlns:a16="http://schemas.microsoft.com/office/drawing/2014/main" id="{35EC2B33-655C-BDE6-F40F-9E4F5786B3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TextBox 2">
            <a:extLst>
              <a:ext uri="{FF2B5EF4-FFF2-40B4-BE49-F238E27FC236}">
                <a16:creationId xmlns:a16="http://schemas.microsoft.com/office/drawing/2014/main" id="{22ECF7C3-F37B-9D22-A52E-17C27DA96211}"/>
              </a:ext>
            </a:extLst>
          </p:cNvPr>
          <p:cNvSpPr txBox="1"/>
          <p:nvPr/>
        </p:nvSpPr>
        <p:spPr>
          <a:xfrm>
            <a:off x="1554480" y="2180813"/>
            <a:ext cx="998884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50,000 عميلٍ نشطٍ.</a:t>
            </a:r>
            <a:endParaRPr lang="en-US" dirty="0">
              <a:solidFill>
                <a:schemeClr val="tx1"/>
              </a:solidFill>
            </a:endParaRPr>
          </a:p>
        </p:txBody>
      </p:sp>
      <p:sp>
        <p:nvSpPr>
          <p:cNvPr id="6" name="TextBox 2">
            <a:extLst>
              <a:ext uri="{FF2B5EF4-FFF2-40B4-BE49-F238E27FC236}">
                <a16:creationId xmlns:a16="http://schemas.microsoft.com/office/drawing/2014/main" id="{641C124B-4A39-E209-0A97-48AEAD12BF79}"/>
              </a:ext>
            </a:extLst>
          </p:cNvPr>
          <p:cNvSpPr txBox="1"/>
          <p:nvPr/>
        </p:nvSpPr>
        <p:spPr>
          <a:xfrm>
            <a:off x="3251200" y="3130774"/>
            <a:ext cx="833841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قاعدة بياناتٍ تحتوي على بيانات المبيعات (العميل، المنتج، التاريخ، القيمة، الموقع).</a:t>
            </a:r>
            <a:endParaRPr lang="en-US" dirty="0">
              <a:solidFill>
                <a:schemeClr val="tx1"/>
              </a:solidFill>
            </a:endParaRPr>
          </a:p>
        </p:txBody>
      </p:sp>
      <p:sp>
        <p:nvSpPr>
          <p:cNvPr id="11" name="TextBox 2">
            <a:extLst>
              <a:ext uri="{FF2B5EF4-FFF2-40B4-BE49-F238E27FC236}">
                <a16:creationId xmlns:a16="http://schemas.microsoft.com/office/drawing/2014/main" id="{36BF23EE-F21D-6B28-39B5-5C70A0A378AB}"/>
              </a:ext>
            </a:extLst>
          </p:cNvPr>
          <p:cNvSpPr txBox="1"/>
          <p:nvPr/>
        </p:nvSpPr>
        <p:spPr>
          <a:xfrm>
            <a:off x="4287520" y="4026409"/>
            <a:ext cx="73020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10,000 مراجعةٍ نصّيّةٍ على المنتجات.</a:t>
            </a:r>
            <a:endParaRPr lang="en-US" dirty="0">
              <a:solidFill>
                <a:schemeClr val="tx1"/>
              </a:solidFill>
            </a:endParaRPr>
          </a:p>
        </p:txBody>
      </p:sp>
      <p:pic>
        <p:nvPicPr>
          <p:cNvPr id="13" name="رسم 12">
            <a:extLst>
              <a:ext uri="{FF2B5EF4-FFF2-40B4-BE49-F238E27FC236}">
                <a16:creationId xmlns:a16="http://schemas.microsoft.com/office/drawing/2014/main" id="{43A685EA-B38F-A3BA-AEA0-29AFA6AF62B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08611" y="2688003"/>
            <a:ext cx="3783526" cy="3783526"/>
          </a:xfrm>
          <a:prstGeom prst="rect">
            <a:avLst/>
          </a:prstGeom>
        </p:spPr>
      </p:pic>
      <p:sp>
        <p:nvSpPr>
          <p:cNvPr id="8" name="TextBox 2">
            <a:extLst>
              <a:ext uri="{FF2B5EF4-FFF2-40B4-BE49-F238E27FC236}">
                <a16:creationId xmlns:a16="http://schemas.microsoft.com/office/drawing/2014/main" id="{97AD122C-BF4E-68AA-D0A2-B9DD9D3CE057}"/>
              </a:ext>
            </a:extLst>
          </p:cNvPr>
          <p:cNvSpPr txBox="1"/>
          <p:nvPr/>
        </p:nvSpPr>
        <p:spPr>
          <a:xfrm>
            <a:off x="4287520" y="4922044"/>
            <a:ext cx="73020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فريق تحليل بياناتٍ صغيرٌ (3 أشخاصٍ) بمستوياتٍ مختلفةٍ من المهارات.</a:t>
            </a:r>
            <a:endParaRPr lang="en-US" dirty="0">
              <a:solidFill>
                <a:schemeClr val="tx1"/>
              </a:solidFill>
            </a:endParaRPr>
          </a:p>
        </p:txBody>
      </p:sp>
      <p:sp>
        <p:nvSpPr>
          <p:cNvPr id="9" name="TextBox 2">
            <a:extLst>
              <a:ext uri="{FF2B5EF4-FFF2-40B4-BE49-F238E27FC236}">
                <a16:creationId xmlns:a16="http://schemas.microsoft.com/office/drawing/2014/main" id="{E8AD6C26-BA09-3414-9E57-EF577F6A82FE}"/>
              </a:ext>
            </a:extLst>
          </p:cNvPr>
          <p:cNvSpPr txBox="1"/>
          <p:nvPr/>
        </p:nvSpPr>
        <p:spPr>
          <a:xfrm>
            <a:off x="4287519" y="5817679"/>
            <a:ext cx="73020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ميزانيّةٌ محدودةٌ.</a:t>
            </a:r>
            <a:endParaRPr lang="en-US" dirty="0">
              <a:solidFill>
                <a:schemeClr val="tx1"/>
              </a:solidFill>
            </a:endParaRPr>
          </a:p>
        </p:txBody>
      </p:sp>
    </p:spTree>
    <p:extLst>
      <p:ext uri="{BB962C8B-B14F-4D97-AF65-F5344CB8AC3E}">
        <p14:creationId xmlns:p14="http://schemas.microsoft.com/office/powerpoint/2010/main" val="24156112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11" grpId="0"/>
      <p:bldP spid="8" grpId="0"/>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B86CE-65B7-A9FC-5397-B5C3876EA4F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ACB7933-9EFC-1172-69EF-27869B85DB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1F333BD-0F70-8750-F281-6A7D7828539E}"/>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دراسة حالة شاملة</a:t>
            </a:r>
          </a:p>
        </p:txBody>
      </p:sp>
      <p:grpSp>
        <p:nvGrpSpPr>
          <p:cNvPr id="2" name="Group 36">
            <a:extLst>
              <a:ext uri="{FF2B5EF4-FFF2-40B4-BE49-F238E27FC236}">
                <a16:creationId xmlns:a16="http://schemas.microsoft.com/office/drawing/2014/main" id="{D92E1098-828E-3C8C-5FCE-9026EE5798AF}"/>
              </a:ext>
            </a:extLst>
          </p:cNvPr>
          <p:cNvGrpSpPr/>
          <p:nvPr/>
        </p:nvGrpSpPr>
        <p:grpSpPr>
          <a:xfrm>
            <a:off x="2779494" y="888859"/>
            <a:ext cx="8932047" cy="895350"/>
            <a:chOff x="3105241" y="997952"/>
            <a:chExt cx="8932047" cy="895350"/>
          </a:xfrm>
        </p:grpSpPr>
        <p:sp>
          <p:nvSpPr>
            <p:cNvPr id="4" name="TextBox 3">
              <a:extLst>
                <a:ext uri="{FF2B5EF4-FFF2-40B4-BE49-F238E27FC236}">
                  <a16:creationId xmlns:a16="http://schemas.microsoft.com/office/drawing/2014/main" id="{E32E79CF-D07C-7D94-C783-32C411A6AFD7}"/>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السيناريو: شركة تجارةٍ إلكترونيّةٍ متوسّطة الحجم تمتلك:</a:t>
              </a:r>
            </a:p>
          </p:txBody>
        </p:sp>
        <p:pic>
          <p:nvPicPr>
            <p:cNvPr id="5" name="Picture 2" descr="Idea ">
              <a:extLst>
                <a:ext uri="{FF2B5EF4-FFF2-40B4-BE49-F238E27FC236}">
                  <a16:creationId xmlns:a16="http://schemas.microsoft.com/office/drawing/2014/main" id="{29B60AD7-C61B-EE63-08CC-896C8B27DA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TextBox 2">
            <a:extLst>
              <a:ext uri="{FF2B5EF4-FFF2-40B4-BE49-F238E27FC236}">
                <a16:creationId xmlns:a16="http://schemas.microsoft.com/office/drawing/2014/main" id="{3E5986E3-37FC-5225-1660-2FDC585D5AD0}"/>
              </a:ext>
            </a:extLst>
          </p:cNvPr>
          <p:cNvSpPr txBox="1"/>
          <p:nvPr/>
        </p:nvSpPr>
        <p:spPr>
          <a:xfrm>
            <a:off x="1554480" y="2180813"/>
            <a:ext cx="998884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chemeClr val="tx1"/>
                </a:solidFill>
              </a:rPr>
              <a:t>الأهداف:</a:t>
            </a:r>
            <a:endParaRPr lang="en-US" b="1" dirty="0">
              <a:solidFill>
                <a:schemeClr val="tx1"/>
              </a:solidFill>
            </a:endParaRPr>
          </a:p>
        </p:txBody>
      </p:sp>
      <p:sp>
        <p:nvSpPr>
          <p:cNvPr id="6" name="TextBox 2">
            <a:extLst>
              <a:ext uri="{FF2B5EF4-FFF2-40B4-BE49-F238E27FC236}">
                <a16:creationId xmlns:a16="http://schemas.microsoft.com/office/drawing/2014/main" id="{78DF5129-F325-D54A-B030-C9041F06FAA8}"/>
              </a:ext>
            </a:extLst>
          </p:cNvPr>
          <p:cNvSpPr txBox="1"/>
          <p:nvPr/>
        </p:nvSpPr>
        <p:spPr>
          <a:xfrm>
            <a:off x="3251200" y="3130774"/>
            <a:ext cx="833841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فهم سلوك العملاء وأنماط الشراء.</a:t>
            </a:r>
            <a:endParaRPr lang="en-US" dirty="0">
              <a:solidFill>
                <a:schemeClr val="tx1"/>
              </a:solidFill>
            </a:endParaRPr>
          </a:p>
        </p:txBody>
      </p:sp>
      <p:sp>
        <p:nvSpPr>
          <p:cNvPr id="11" name="TextBox 2">
            <a:extLst>
              <a:ext uri="{FF2B5EF4-FFF2-40B4-BE49-F238E27FC236}">
                <a16:creationId xmlns:a16="http://schemas.microsoft.com/office/drawing/2014/main" id="{51C9887D-DBEA-CCE2-58D9-779CEE0A3510}"/>
              </a:ext>
            </a:extLst>
          </p:cNvPr>
          <p:cNvSpPr txBox="1"/>
          <p:nvPr/>
        </p:nvSpPr>
        <p:spPr>
          <a:xfrm>
            <a:off x="4287520" y="4026409"/>
            <a:ext cx="73020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تحليل آراء العملاء من المراجعات.</a:t>
            </a:r>
            <a:endParaRPr lang="en-US" dirty="0">
              <a:solidFill>
                <a:schemeClr val="tx1"/>
              </a:solidFill>
            </a:endParaRPr>
          </a:p>
        </p:txBody>
      </p:sp>
      <p:pic>
        <p:nvPicPr>
          <p:cNvPr id="13" name="رسم 12">
            <a:extLst>
              <a:ext uri="{FF2B5EF4-FFF2-40B4-BE49-F238E27FC236}">
                <a16:creationId xmlns:a16="http://schemas.microsoft.com/office/drawing/2014/main" id="{8A3362F8-604B-335F-E49A-AE1690EFA3C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08611" y="2688003"/>
            <a:ext cx="3783526" cy="3783526"/>
          </a:xfrm>
          <a:prstGeom prst="rect">
            <a:avLst/>
          </a:prstGeom>
        </p:spPr>
      </p:pic>
      <p:sp>
        <p:nvSpPr>
          <p:cNvPr id="8" name="TextBox 2">
            <a:extLst>
              <a:ext uri="{FF2B5EF4-FFF2-40B4-BE49-F238E27FC236}">
                <a16:creationId xmlns:a16="http://schemas.microsoft.com/office/drawing/2014/main" id="{DEBAA40E-DED1-5C1E-8196-FCC8EDE7B522}"/>
              </a:ext>
            </a:extLst>
          </p:cNvPr>
          <p:cNvSpPr txBox="1"/>
          <p:nvPr/>
        </p:nvSpPr>
        <p:spPr>
          <a:xfrm>
            <a:off x="4287520" y="4922044"/>
            <a:ext cx="73020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التنبّؤ بالمبيعات المستقبليّة.</a:t>
            </a:r>
            <a:endParaRPr lang="en-US" dirty="0">
              <a:solidFill>
                <a:schemeClr val="tx1"/>
              </a:solidFill>
            </a:endParaRPr>
          </a:p>
        </p:txBody>
      </p:sp>
      <p:sp>
        <p:nvSpPr>
          <p:cNvPr id="9" name="TextBox 2">
            <a:extLst>
              <a:ext uri="{FF2B5EF4-FFF2-40B4-BE49-F238E27FC236}">
                <a16:creationId xmlns:a16="http://schemas.microsoft.com/office/drawing/2014/main" id="{6EC78397-BFBB-A155-A6D1-35AE5E91DABE}"/>
              </a:ext>
            </a:extLst>
          </p:cNvPr>
          <p:cNvSpPr txBox="1"/>
          <p:nvPr/>
        </p:nvSpPr>
        <p:spPr>
          <a:xfrm>
            <a:off x="4287519" y="5817679"/>
            <a:ext cx="73020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إنشاء تقريرٍ شهريٍّ للإدارة.</a:t>
            </a:r>
            <a:endParaRPr lang="en-US" dirty="0">
              <a:solidFill>
                <a:schemeClr val="tx1"/>
              </a:solidFill>
            </a:endParaRPr>
          </a:p>
        </p:txBody>
      </p:sp>
    </p:spTree>
    <p:extLst>
      <p:ext uri="{BB962C8B-B14F-4D97-AF65-F5344CB8AC3E}">
        <p14:creationId xmlns:p14="http://schemas.microsoft.com/office/powerpoint/2010/main" val="37876153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11" grpId="0"/>
      <p:bldP spid="8" grpId="0"/>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6EB07-B1D6-3E0F-1C40-34377E836E2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6DB1004-4F80-9E97-3B60-251CFC7448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B88991E-F67A-B804-685C-3DAAC63671C0}"/>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دراسة حالة شاملة</a:t>
            </a:r>
          </a:p>
        </p:txBody>
      </p:sp>
      <p:grpSp>
        <p:nvGrpSpPr>
          <p:cNvPr id="2" name="Group 36">
            <a:extLst>
              <a:ext uri="{FF2B5EF4-FFF2-40B4-BE49-F238E27FC236}">
                <a16:creationId xmlns:a16="http://schemas.microsoft.com/office/drawing/2014/main" id="{CF9EB170-69B8-1189-436F-C09559C57633}"/>
              </a:ext>
            </a:extLst>
          </p:cNvPr>
          <p:cNvGrpSpPr/>
          <p:nvPr/>
        </p:nvGrpSpPr>
        <p:grpSpPr>
          <a:xfrm>
            <a:off x="2779494" y="888859"/>
            <a:ext cx="8932047" cy="895350"/>
            <a:chOff x="3105241" y="997952"/>
            <a:chExt cx="8932047" cy="895350"/>
          </a:xfrm>
        </p:grpSpPr>
        <p:sp>
          <p:nvSpPr>
            <p:cNvPr id="4" name="TextBox 3">
              <a:extLst>
                <a:ext uri="{FF2B5EF4-FFF2-40B4-BE49-F238E27FC236}">
                  <a16:creationId xmlns:a16="http://schemas.microsoft.com/office/drawing/2014/main" id="{CFCD5AD2-7DD5-C57F-2C0F-4088E1611EC8}"/>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السيناريو: شركة تجارةٍ إلكترونيّةٍ متوسّطة الحجم تمتلك:</a:t>
              </a:r>
            </a:p>
          </p:txBody>
        </p:sp>
        <p:pic>
          <p:nvPicPr>
            <p:cNvPr id="5" name="Picture 2" descr="Idea ">
              <a:extLst>
                <a:ext uri="{FF2B5EF4-FFF2-40B4-BE49-F238E27FC236}">
                  <a16:creationId xmlns:a16="http://schemas.microsoft.com/office/drawing/2014/main" id="{00DF6214-C21C-48A6-A993-B35A870B37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TextBox 2">
            <a:extLst>
              <a:ext uri="{FF2B5EF4-FFF2-40B4-BE49-F238E27FC236}">
                <a16:creationId xmlns:a16="http://schemas.microsoft.com/office/drawing/2014/main" id="{5FFFEBA5-F4DD-91C7-8C4A-C4148453FD3D}"/>
              </a:ext>
            </a:extLst>
          </p:cNvPr>
          <p:cNvSpPr txBox="1"/>
          <p:nvPr/>
        </p:nvSpPr>
        <p:spPr>
          <a:xfrm>
            <a:off x="-96166" y="1065333"/>
            <a:ext cx="350133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chemeClr val="tx1"/>
                </a:solidFill>
              </a:rPr>
              <a:t>الحلّ المقترح (نهج متكامل):</a:t>
            </a:r>
            <a:endParaRPr lang="en-US" b="1" dirty="0">
              <a:solidFill>
                <a:schemeClr val="tx1"/>
              </a:solidFill>
            </a:endParaRPr>
          </a:p>
        </p:txBody>
      </p:sp>
      <p:graphicFrame>
        <p:nvGraphicFramePr>
          <p:cNvPr id="10" name="جدول 9">
            <a:extLst>
              <a:ext uri="{FF2B5EF4-FFF2-40B4-BE49-F238E27FC236}">
                <a16:creationId xmlns:a16="http://schemas.microsoft.com/office/drawing/2014/main" id="{8F85EA1D-F914-B053-B9B2-64C367EA682A}"/>
              </a:ext>
            </a:extLst>
          </p:cNvPr>
          <p:cNvGraphicFramePr>
            <a:graphicFrameLocks noGrp="1"/>
          </p:cNvGraphicFramePr>
          <p:nvPr>
            <p:extLst>
              <p:ext uri="{D42A27DB-BD31-4B8C-83A1-F6EECF244321}">
                <p14:modId xmlns:p14="http://schemas.microsoft.com/office/powerpoint/2010/main" val="1094910312"/>
              </p:ext>
            </p:extLst>
          </p:nvPr>
        </p:nvGraphicFramePr>
        <p:xfrm>
          <a:off x="0" y="1784209"/>
          <a:ext cx="12192000" cy="5021377"/>
        </p:xfrm>
        <a:graphic>
          <a:graphicData uri="http://schemas.openxmlformats.org/drawingml/2006/table">
            <a:tbl>
              <a:tblPr rtl="1" firstRow="1" firstCol="1" bandRow="1"/>
              <a:tblGrid>
                <a:gridCol w="2919260">
                  <a:extLst>
                    <a:ext uri="{9D8B030D-6E8A-4147-A177-3AD203B41FA5}">
                      <a16:colId xmlns:a16="http://schemas.microsoft.com/office/drawing/2014/main" val="803957014"/>
                    </a:ext>
                  </a:extLst>
                </a:gridCol>
                <a:gridCol w="2138288">
                  <a:extLst>
                    <a:ext uri="{9D8B030D-6E8A-4147-A177-3AD203B41FA5}">
                      <a16:colId xmlns:a16="http://schemas.microsoft.com/office/drawing/2014/main" val="2634712386"/>
                    </a:ext>
                  </a:extLst>
                </a:gridCol>
                <a:gridCol w="3713188">
                  <a:extLst>
                    <a:ext uri="{9D8B030D-6E8A-4147-A177-3AD203B41FA5}">
                      <a16:colId xmlns:a16="http://schemas.microsoft.com/office/drawing/2014/main" val="885739156"/>
                    </a:ext>
                  </a:extLst>
                </a:gridCol>
                <a:gridCol w="3421264">
                  <a:extLst>
                    <a:ext uri="{9D8B030D-6E8A-4147-A177-3AD203B41FA5}">
                      <a16:colId xmlns:a16="http://schemas.microsoft.com/office/drawing/2014/main" val="4091916558"/>
                    </a:ext>
                  </a:extLst>
                </a:gridCol>
              </a:tblGrid>
              <a:tr h="238292">
                <a:tc>
                  <a:txBody>
                    <a:bodyPr/>
                    <a:lstStyle/>
                    <a:p>
                      <a:pPr marL="0" marR="0" algn="ctr" rtl="1">
                        <a:lnSpc>
                          <a:spcPct val="115000"/>
                        </a:lnSpc>
                        <a:buNone/>
                      </a:pPr>
                      <a:r>
                        <a:rPr lang="ar-SA" sz="23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3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الأداة</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3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السبب</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3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التنفيذ</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171027273"/>
                  </a:ext>
                </a:extLst>
              </a:tr>
              <a:tr h="1515333">
                <a:tc>
                  <a:txBody>
                    <a:bodyPr/>
                    <a:lstStyle/>
                    <a:p>
                      <a:pPr marL="0" marR="0" algn="ctr" rtl="1">
                        <a:lnSpc>
                          <a:spcPct val="115000"/>
                        </a:lnSpc>
                        <a:buNone/>
                      </a:pPr>
                      <a:r>
                        <a:rPr lang="ar-SA" sz="23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للهدف الأوّل </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ctr" rtl="1">
                        <a:lnSpc>
                          <a:spcPct val="115000"/>
                        </a:lnSpc>
                        <a:buNone/>
                      </a:pPr>
                      <a:r>
                        <a:rPr lang="ar-SA" sz="23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(فهم سلوك العملاء)</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07000"/>
                        </a:lnSpc>
                        <a:spcAft>
                          <a:spcPts val="800"/>
                        </a:spcAft>
                        <a:buNone/>
                      </a:pPr>
                      <a:r>
                        <a:rPr lang="ar-SA"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البيانات منظّمةٌ وموجودةٌ في قاعدة بياناتٍ، والهدف هو إنشاء لوحة معلوماتٍ تفاعليّةٍ</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ar-SA"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ربط</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Power BI </a:t>
                      </a:r>
                      <a:r>
                        <a:rPr lang="ar-SA"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بقاعدة البيانات، إنشاء رسومٍ بيانيّةٍ توضّح المنتجات الأكثر مبيعاً، المواسم ذات الطلب العالي، التوزيع الجغرافي للعملاء</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300" dirty="0"/>
                    </a:p>
                  </a:txBody>
                  <a:tcPr marL="53549" marR="535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416210"/>
                  </a:ext>
                </a:extLst>
              </a:tr>
              <a:tr h="865904">
                <a:tc>
                  <a:txBody>
                    <a:bodyPr/>
                    <a:lstStyle/>
                    <a:p>
                      <a:pPr marL="0" marR="0" algn="ctr" rtl="1">
                        <a:lnSpc>
                          <a:spcPct val="115000"/>
                        </a:lnSpc>
                        <a:buNone/>
                      </a:pPr>
                      <a:r>
                        <a:rPr lang="ar-SA" sz="23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للهدف الثاني </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ctr" rtl="1">
                        <a:lnSpc>
                          <a:spcPct val="115000"/>
                        </a:lnSpc>
                        <a:buNone/>
                      </a:pPr>
                      <a:r>
                        <a:rPr lang="ar-SA" sz="23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آراء العملاء)</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07000"/>
                        </a:lnSpc>
                        <a:spcAft>
                          <a:spcPts val="800"/>
                        </a:spcAft>
                        <a:buNone/>
                      </a:pP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ChatGPT </a:t>
                      </a:r>
                      <a:r>
                        <a:rPr lang="ar-SA"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أو</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Google Colab</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07000"/>
                        </a:lnSpc>
                        <a:spcAft>
                          <a:spcPts val="800"/>
                        </a:spcAft>
                        <a:buNone/>
                      </a:pPr>
                      <a:r>
                        <a:rPr lang="ar-SA" sz="23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البيانات نصّيّةٌ، تحتاج لتحليل مشاعرٍ وموضوعاتٍ</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07000"/>
                        </a:lnSpc>
                        <a:spcAft>
                          <a:spcPts val="800"/>
                        </a:spcAft>
                        <a:buNone/>
                      </a:pPr>
                      <a:r>
                        <a:rPr lang="ar-SA"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استخدام</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ChatGPT </a:t>
                      </a:r>
                      <a:r>
                        <a:rPr lang="ar-SA"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لتحليل عيّناتٍ من المراجعات وتحديد الموضوعات الرئيسيّة</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44099856"/>
                  </a:ext>
                </a:extLst>
              </a:tr>
              <a:tr h="865904">
                <a:tc>
                  <a:txBody>
                    <a:bodyPr/>
                    <a:lstStyle/>
                    <a:p>
                      <a:pPr marL="0" marR="0" algn="ctr" rtl="1">
                        <a:lnSpc>
                          <a:spcPct val="115000"/>
                        </a:lnSpc>
                        <a:buNone/>
                      </a:pPr>
                      <a:r>
                        <a:rPr lang="ar-SA" sz="23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للهدف الثالث</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ctr" rtl="1">
                        <a:lnSpc>
                          <a:spcPct val="115000"/>
                        </a:lnSpc>
                        <a:buNone/>
                      </a:pPr>
                      <a:r>
                        <a:rPr lang="ar-SA" sz="23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(التنبّؤ بالمبيعات)</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Google Colab</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07000"/>
                        </a:lnSpc>
                        <a:spcAft>
                          <a:spcPts val="800"/>
                        </a:spcAft>
                        <a:buNone/>
                      </a:pPr>
                      <a:r>
                        <a:rPr lang="ar-SA" sz="23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بناء نماذج تنبّؤٍ يتطلّب خوارزميّات التعلّم الآلي</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07000"/>
                        </a:lnSpc>
                        <a:spcAft>
                          <a:spcPts val="800"/>
                        </a:spcAft>
                        <a:buNone/>
                      </a:pPr>
                      <a:r>
                        <a:rPr lang="ar-SA" sz="23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استخدام مكتبات مثل</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Prophet </a:t>
                      </a:r>
                      <a:r>
                        <a:rPr lang="ar-SA" sz="23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أو</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Scikit-learn </a:t>
                      </a:r>
                      <a:r>
                        <a:rPr lang="ar-SA" sz="23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لبناء نموذج تنبّؤٍ بناءً على البيانات التاريخيّة</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61589831"/>
                  </a:ext>
                </a:extLst>
              </a:tr>
              <a:tr h="865904">
                <a:tc>
                  <a:txBody>
                    <a:bodyPr/>
                    <a:lstStyle/>
                    <a:p>
                      <a:pPr marL="0" marR="0" algn="ctr" rtl="1">
                        <a:lnSpc>
                          <a:spcPct val="115000"/>
                        </a:lnSpc>
                        <a:buNone/>
                      </a:pPr>
                      <a:r>
                        <a:rPr lang="ar-SA" sz="23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للهدف الرابع</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ctr" rtl="1">
                        <a:lnSpc>
                          <a:spcPct val="115000"/>
                        </a:lnSpc>
                        <a:buNone/>
                      </a:pPr>
                      <a:r>
                        <a:rPr lang="ar-SA" sz="23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(التقرير الشهري)</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Power BI</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07000"/>
                        </a:lnSpc>
                        <a:spcAft>
                          <a:spcPts val="800"/>
                        </a:spcAft>
                        <a:buNone/>
                      </a:pPr>
                      <a:r>
                        <a:rPr lang="ar-SA" sz="23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سهولة إنشاء تقاريرَ احترافيّةٍ ومشاركتها</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07000"/>
                        </a:lnSpc>
                        <a:spcAft>
                          <a:spcPts val="800"/>
                        </a:spcAft>
                        <a:buNone/>
                      </a:pPr>
                      <a:r>
                        <a:rPr lang="ar-SA"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دمج النتائج من التحليلات السابقة في تقريرٍ واحدٍ تفاعليٍّ يُحدّث تلقائيّاً كلّ شهرٍ</a:t>
                      </a:r>
                      <a:r>
                        <a:rPr lang="en-US" sz="23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23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549" marR="535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96561552"/>
                  </a:ext>
                </a:extLst>
              </a:tr>
            </a:tbl>
          </a:graphicData>
        </a:graphic>
      </p:graphicFrame>
    </p:spTree>
    <p:extLst>
      <p:ext uri="{BB962C8B-B14F-4D97-AF65-F5344CB8AC3E}">
        <p14:creationId xmlns:p14="http://schemas.microsoft.com/office/powerpoint/2010/main" val="40397590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179B5669-5B45-DD23-C6BF-B60ECBBFC0C5}"/>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2CF9EA29-FA12-A11A-262B-2DC59F7B4077}"/>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99" name="Rectangle: Rounded Corners 98">
            <a:extLst>
              <a:ext uri="{FF2B5EF4-FFF2-40B4-BE49-F238E27FC236}">
                <a16:creationId xmlns:a16="http://schemas.microsoft.com/office/drawing/2014/main" id="{B2E0DED3-213F-1FD7-026D-1E6E81F5AAC4}"/>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nvGrpSpPr>
          <p:cNvPr id="50" name="Group 49">
            <a:extLst>
              <a:ext uri="{FF2B5EF4-FFF2-40B4-BE49-F238E27FC236}">
                <a16:creationId xmlns:a16="http://schemas.microsoft.com/office/drawing/2014/main" id="{93D4E3F7-DFBB-EF7C-85DE-D457FC4A0F48}"/>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46A4CEC5-8EEB-74E7-B58D-D313C781CFAC}"/>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7" name="Rectangle: Rounded Corners 46">
              <a:extLst>
                <a:ext uri="{FF2B5EF4-FFF2-40B4-BE49-F238E27FC236}">
                  <a16:creationId xmlns:a16="http://schemas.microsoft.com/office/drawing/2014/main" id="{E7F3FA99-1340-CD51-97D5-80CE0231FB5C}"/>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8" name="Rectangle: Rounded Corners 47">
              <a:extLst>
                <a:ext uri="{FF2B5EF4-FFF2-40B4-BE49-F238E27FC236}">
                  <a16:creationId xmlns:a16="http://schemas.microsoft.com/office/drawing/2014/main" id="{50B15017-4AA7-210E-BEDD-C0D87F9180A8}"/>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9" name="Rectangle: Rounded Corners 48">
              <a:extLst>
                <a:ext uri="{FF2B5EF4-FFF2-40B4-BE49-F238E27FC236}">
                  <a16:creationId xmlns:a16="http://schemas.microsoft.com/office/drawing/2014/main" id="{B13F9E1B-F8E3-1308-B223-700639598A29}"/>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pic>
        <p:nvPicPr>
          <p:cNvPr id="9" name="Picture 8">
            <a:extLst>
              <a:ext uri="{FF2B5EF4-FFF2-40B4-BE49-F238E27FC236}">
                <a16:creationId xmlns:a16="http://schemas.microsoft.com/office/drawing/2014/main" id="{28865CBB-2A12-11B7-EFBC-561C6631F619}"/>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5260919D-01B4-9EE0-E453-556B207124AF}"/>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7" name="Freeform: Shape 6">
            <a:extLst>
              <a:ext uri="{FF2B5EF4-FFF2-40B4-BE49-F238E27FC236}">
                <a16:creationId xmlns:a16="http://schemas.microsoft.com/office/drawing/2014/main" id="{88D456E4-D2B8-4294-CCFC-AB6507ABCE83}"/>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6" name="Oval 15">
            <a:extLst>
              <a:ext uri="{FF2B5EF4-FFF2-40B4-BE49-F238E27FC236}">
                <a16:creationId xmlns:a16="http://schemas.microsoft.com/office/drawing/2014/main" id="{731DE607-EFB4-6E9D-1D1B-946952AFC2CC}"/>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12" name="TextBox 111">
            <a:extLst>
              <a:ext uri="{FF2B5EF4-FFF2-40B4-BE49-F238E27FC236}">
                <a16:creationId xmlns:a16="http://schemas.microsoft.com/office/drawing/2014/main" id="{DFDA02F8-23D6-8F49-5107-006D3845F7D1}"/>
              </a:ext>
            </a:extLst>
          </p:cNvPr>
          <p:cNvSpPr txBox="1"/>
          <p:nvPr/>
        </p:nvSpPr>
        <p:spPr>
          <a:xfrm>
            <a:off x="8916443" y="363778"/>
            <a:ext cx="3167751" cy="2308324"/>
          </a:xfrm>
          <a:prstGeom prst="rect">
            <a:avLst/>
          </a:prstGeom>
          <a:noFill/>
        </p:spPr>
        <p:txBody>
          <a:bodyPr wrap="square" rtlCol="0">
            <a:spAutoFit/>
            <a:scene3d>
              <a:camera prst="isometricLeftDown"/>
              <a:lightRig rig="threePt" dir="t"/>
            </a:scene3d>
            <a:sp3d extrusionH="31750" prstMaterial="metal"/>
          </a:bodyPr>
          <a:lstStyle/>
          <a:p>
            <a:pPr lvl="0" algn="ctr"/>
            <a:r>
              <a:rPr lang="ar-SY" sz="3600" dirty="0">
                <a:solidFill>
                  <a:prstClr val="black"/>
                </a:solidFill>
                <a:latin typeface="Adobe Arabic" panose="02040503050201020203" pitchFamily="18" charset="-78"/>
                <a:cs typeface="Adobe Arabic" panose="02040503050201020203" pitchFamily="18" charset="-78"/>
              </a:rPr>
              <a:t>استخدام </a:t>
            </a:r>
            <a:r>
              <a:rPr lang="fr-FR" sz="3600" dirty="0">
                <a:solidFill>
                  <a:prstClr val="black"/>
                </a:solidFill>
                <a:latin typeface="Adobe Arabic" panose="02040503050201020203" pitchFamily="18" charset="-78"/>
                <a:cs typeface="Adobe Arabic" panose="02040503050201020203" pitchFamily="18" charset="-78"/>
              </a:rPr>
              <a:t>ChatGPT </a:t>
            </a:r>
            <a:r>
              <a:rPr lang="ar-SY" sz="3600" dirty="0">
                <a:solidFill>
                  <a:prstClr val="black"/>
                </a:solidFill>
                <a:latin typeface="Adobe Arabic" panose="02040503050201020203" pitchFamily="18" charset="-78"/>
                <a:cs typeface="Adobe Arabic" panose="02040503050201020203" pitchFamily="18" charset="-78"/>
              </a:rPr>
              <a:t>و</a:t>
            </a:r>
            <a:r>
              <a:rPr lang="fr-FR" sz="3600" dirty="0">
                <a:solidFill>
                  <a:prstClr val="black"/>
                </a:solidFill>
                <a:latin typeface="Adobe Arabic" panose="02040503050201020203" pitchFamily="18" charset="-78"/>
                <a:cs typeface="Adobe Arabic" panose="02040503050201020203" pitchFamily="18" charset="-78"/>
              </a:rPr>
              <a:t>Google Colab </a:t>
            </a:r>
            <a:r>
              <a:rPr lang="ar-SY" sz="3600" dirty="0">
                <a:solidFill>
                  <a:prstClr val="black"/>
                </a:solidFill>
                <a:latin typeface="Adobe Arabic" panose="02040503050201020203" pitchFamily="18" charset="-78"/>
                <a:cs typeface="Adobe Arabic" panose="02040503050201020203" pitchFamily="18" charset="-78"/>
              </a:rPr>
              <a:t>لتحليل البيانات النصية والرقمية</a:t>
            </a:r>
            <a:endParaRPr kumimoji="0" lang="en-US" sz="3600" b="0"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endParaRPr>
          </a:p>
        </p:txBody>
      </p:sp>
      <p:grpSp>
        <p:nvGrpSpPr>
          <p:cNvPr id="28" name="Group 27">
            <a:extLst>
              <a:ext uri="{FF2B5EF4-FFF2-40B4-BE49-F238E27FC236}">
                <a16:creationId xmlns:a16="http://schemas.microsoft.com/office/drawing/2014/main" id="{B2925FAA-A067-9644-9A1E-213860AC48C1}"/>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1C62CBE0-3DF0-1F26-423C-73173BE3B050}"/>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70F4108C-D27F-8D68-4402-2401001A3EB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80" name="Rectangle: Rounded Corners 79">
                <a:extLst>
                  <a:ext uri="{FF2B5EF4-FFF2-40B4-BE49-F238E27FC236}">
                    <a16:creationId xmlns:a16="http://schemas.microsoft.com/office/drawing/2014/main" id="{4E612907-70AB-1F17-3890-C12BBC66C305}"/>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sp>
          <p:nvSpPr>
            <p:cNvPr id="125" name="TextBox 124">
              <a:extLst>
                <a:ext uri="{FF2B5EF4-FFF2-40B4-BE49-F238E27FC236}">
                  <a16:creationId xmlns:a16="http://schemas.microsoft.com/office/drawing/2014/main" id="{9E719290-9888-120F-9CAE-BDC5A87DA49F}"/>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AE"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الثاني</a:t>
              </a:r>
              <a:endPar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457BC950-E663-A3B9-D636-CE7623CECA3E}"/>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144E1633-1E73-DA4F-3F58-982C611E88EB}"/>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1" name="Oval 10">
              <a:extLst>
                <a:ext uri="{FF2B5EF4-FFF2-40B4-BE49-F238E27FC236}">
                  <a16:creationId xmlns:a16="http://schemas.microsoft.com/office/drawing/2014/main" id="{BB7DABE5-36F9-F9AF-9D4C-452395C7F373}"/>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2" name="Oval 11">
              <a:extLst>
                <a:ext uri="{FF2B5EF4-FFF2-40B4-BE49-F238E27FC236}">
                  <a16:creationId xmlns:a16="http://schemas.microsoft.com/office/drawing/2014/main" id="{31A844AE-C367-B074-0F1A-10050D6F1AF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3" name="Oval 12">
              <a:extLst>
                <a:ext uri="{FF2B5EF4-FFF2-40B4-BE49-F238E27FC236}">
                  <a16:creationId xmlns:a16="http://schemas.microsoft.com/office/drawing/2014/main" id="{DA3BFAC6-6869-A534-728F-D9BB598D3991}"/>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4" name="Oval 13">
              <a:extLst>
                <a:ext uri="{FF2B5EF4-FFF2-40B4-BE49-F238E27FC236}">
                  <a16:creationId xmlns:a16="http://schemas.microsoft.com/office/drawing/2014/main" id="{FC27BEBB-CE92-7C70-C091-9C9991E5F181}"/>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5" name="Oval 14">
              <a:extLst>
                <a:ext uri="{FF2B5EF4-FFF2-40B4-BE49-F238E27FC236}">
                  <a16:creationId xmlns:a16="http://schemas.microsoft.com/office/drawing/2014/main" id="{9C35DC5F-88F2-A2DA-B5AB-8453B46A22B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grpSp>
        <p:nvGrpSpPr>
          <p:cNvPr id="130" name="Group 129">
            <a:extLst>
              <a:ext uri="{FF2B5EF4-FFF2-40B4-BE49-F238E27FC236}">
                <a16:creationId xmlns:a16="http://schemas.microsoft.com/office/drawing/2014/main" id="{586798AB-8D7D-958D-0CCE-AAFD48EACC1B}"/>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592A7BE8-67B2-CC6E-8657-3B835647C33B}"/>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pic>
          <p:nvPicPr>
            <p:cNvPr id="30" name="Graphic 29" descr="Checkmark with solid fill">
              <a:extLst>
                <a:ext uri="{FF2B5EF4-FFF2-40B4-BE49-F238E27FC236}">
                  <a16:creationId xmlns:a16="http://schemas.microsoft.com/office/drawing/2014/main" id="{223ACE8B-9D1A-9928-079E-6C55410D65A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EB4ABE84-BB53-95E1-4BBC-1025861DE888}"/>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34D769E7-6E0D-3FCC-D258-FA475F8CE88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159BE116-4F0E-AAE6-7384-276F994EB86A}"/>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8" name="Arrow: Chevron 7">
                <a:extLst>
                  <a:ext uri="{FF2B5EF4-FFF2-40B4-BE49-F238E27FC236}">
                    <a16:creationId xmlns:a16="http://schemas.microsoft.com/office/drawing/2014/main" id="{D5873CFB-9666-3831-0181-C8B2B08D95A2}"/>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Arial Unicode MS"/>
                  <a:cs typeface="+mn-cs"/>
                </a:endParaRPr>
              </a:p>
            </p:txBody>
          </p:sp>
        </p:grpSp>
        <p:pic>
          <p:nvPicPr>
            <p:cNvPr id="5" name="Picture 4">
              <a:extLst>
                <a:ext uri="{FF2B5EF4-FFF2-40B4-BE49-F238E27FC236}">
                  <a16:creationId xmlns:a16="http://schemas.microsoft.com/office/drawing/2014/main" id="{0AFECD6C-24BB-54E2-636D-21A07E65070A}"/>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12CA8C22-AC7D-6739-38FE-B42A67478385}"/>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BAA40C39-E608-D5CD-2505-504953CA9B35}"/>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B9F266A7-8AA7-BCF7-0458-5757DB3A289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34" name="Rectangle: Rounded Corners 33">
                <a:extLst>
                  <a:ext uri="{FF2B5EF4-FFF2-40B4-BE49-F238E27FC236}">
                    <a16:creationId xmlns:a16="http://schemas.microsoft.com/office/drawing/2014/main" id="{0BBD56D9-1E04-A293-5528-E1689FC3EA12}"/>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sp>
          <p:nvSpPr>
            <p:cNvPr id="32" name="TextBox 31">
              <a:extLst>
                <a:ext uri="{FF2B5EF4-FFF2-40B4-BE49-F238E27FC236}">
                  <a16:creationId xmlns:a16="http://schemas.microsoft.com/office/drawing/2014/main" id="{3B09E350-55CB-EA0C-95D6-FB4EF83353B6}"/>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SA"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الجلسة </a:t>
              </a:r>
              <a:r>
                <a:rPr lang="ar-AE" sz="4000" b="1" dirty="0">
                  <a:solidFill>
                    <a:prstClr val="black"/>
                  </a:solidFill>
                  <a:latin typeface="Adobe Arabic" panose="02040503050201020203" pitchFamily="18" charset="-78"/>
                  <a:ea typeface="GE Dinar Two Medium" panose="020A0503020102020204" pitchFamily="18" charset="-78"/>
                  <a:cs typeface="Adobe Arabic" panose="02040503050201020203" pitchFamily="18" charset="-78"/>
                </a:rPr>
                <a:t>الاولى</a:t>
              </a:r>
              <a:endPar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63FF6C99-90E5-0ACF-283E-CEEF0411774B}"/>
              </a:ext>
            </a:extLst>
          </p:cNvPr>
          <p:cNvGrpSpPr/>
          <p:nvPr/>
        </p:nvGrpSpPr>
        <p:grpSpPr>
          <a:xfrm>
            <a:off x="-340611" y="154639"/>
            <a:ext cx="5792394" cy="1077218"/>
            <a:chOff x="-210387" y="1302787"/>
            <a:chExt cx="5792394" cy="1077218"/>
          </a:xfrm>
        </p:grpSpPr>
        <p:sp>
          <p:nvSpPr>
            <p:cNvPr id="18" name="TextBox 17">
              <a:extLst>
                <a:ext uri="{FF2B5EF4-FFF2-40B4-BE49-F238E27FC236}">
                  <a16:creationId xmlns:a16="http://schemas.microsoft.com/office/drawing/2014/main" id="{9D5CCEE7-C5D1-BA02-F1AC-9C15D4FADE03}"/>
                </a:ext>
              </a:extLst>
            </p:cNvPr>
            <p:cNvSpPr txBox="1"/>
            <p:nvPr/>
          </p:nvSpPr>
          <p:spPr>
            <a:xfrm>
              <a:off x="-210387" y="1302787"/>
              <a:ext cx="5059120" cy="1077218"/>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مقدمة في تحليل البيانات النصية باستخدام </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ChatGPT</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39" name="Picture 38">
              <a:extLst>
                <a:ext uri="{FF2B5EF4-FFF2-40B4-BE49-F238E27FC236}">
                  <a16:creationId xmlns:a16="http://schemas.microsoft.com/office/drawing/2014/main" id="{CC5CDC79-D247-E801-1129-82A0D30D86B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id="{E67F83A6-342E-6DA9-D3FE-6EC4F1E2FF6B}"/>
              </a:ext>
            </a:extLst>
          </p:cNvPr>
          <p:cNvGrpSpPr/>
          <p:nvPr/>
        </p:nvGrpSpPr>
        <p:grpSpPr>
          <a:xfrm>
            <a:off x="-7826" y="1339601"/>
            <a:ext cx="5436794" cy="1077218"/>
            <a:chOff x="145213" y="1021450"/>
            <a:chExt cx="5436794" cy="1077218"/>
          </a:xfrm>
        </p:grpSpPr>
        <p:sp>
          <p:nvSpPr>
            <p:cNvPr id="58" name="TextBox 57">
              <a:extLst>
                <a:ext uri="{FF2B5EF4-FFF2-40B4-BE49-F238E27FC236}">
                  <a16:creationId xmlns:a16="http://schemas.microsoft.com/office/drawing/2014/main" id="{7860CF54-5DE3-2E24-701C-B03D150BD43D}"/>
                </a:ext>
              </a:extLst>
            </p:cNvPr>
            <p:cNvSpPr txBox="1"/>
            <p:nvPr/>
          </p:nvSpPr>
          <p:spPr>
            <a:xfrm>
              <a:off x="145213" y="1021450"/>
              <a:ext cx="4703520" cy="1077218"/>
            </a:xfrm>
            <a:prstGeom prst="rect">
              <a:avLst/>
            </a:prstGeom>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تنفيذ أوامر تحليل البيانات عبر الذكاء الاصطناعي التوليدي.</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59" name="Picture 58">
              <a:extLst>
                <a:ext uri="{FF2B5EF4-FFF2-40B4-BE49-F238E27FC236}">
                  <a16:creationId xmlns:a16="http://schemas.microsoft.com/office/drawing/2014/main" id="{5BEF01BA-7D1F-3E28-280D-CED2A4888B2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063608"/>
              <a:ext cx="514068" cy="514068"/>
            </a:xfrm>
            <a:prstGeom prst="rect">
              <a:avLst/>
            </a:prstGeom>
          </p:spPr>
        </p:pic>
      </p:grpSp>
      <p:grpSp>
        <p:nvGrpSpPr>
          <p:cNvPr id="60" name="Group 59">
            <a:extLst>
              <a:ext uri="{FF2B5EF4-FFF2-40B4-BE49-F238E27FC236}">
                <a16:creationId xmlns:a16="http://schemas.microsoft.com/office/drawing/2014/main" id="{77A3E818-584E-1922-3B79-04E9D40C6DF2}"/>
              </a:ext>
            </a:extLst>
          </p:cNvPr>
          <p:cNvGrpSpPr/>
          <p:nvPr/>
        </p:nvGrpSpPr>
        <p:grpSpPr>
          <a:xfrm>
            <a:off x="-161631" y="2559222"/>
            <a:ext cx="5609514" cy="1077218"/>
            <a:chOff x="-27507" y="1308833"/>
            <a:chExt cx="5609514" cy="1077218"/>
          </a:xfrm>
        </p:grpSpPr>
        <p:sp>
          <p:nvSpPr>
            <p:cNvPr id="61" name="TextBox 60">
              <a:extLst>
                <a:ext uri="{FF2B5EF4-FFF2-40B4-BE49-F238E27FC236}">
                  <a16:creationId xmlns:a16="http://schemas.microsoft.com/office/drawing/2014/main" id="{FFAEEB8F-F5D8-698A-088D-0D9F2F5D1626}"/>
                </a:ext>
              </a:extLst>
            </p:cNvPr>
            <p:cNvSpPr txBox="1"/>
            <p:nvPr/>
          </p:nvSpPr>
          <p:spPr>
            <a:xfrm>
              <a:off x="-27507" y="1308833"/>
              <a:ext cx="4876240" cy="1077218"/>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مقدمة في </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Google Colab </a:t>
              </a: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واستخدام </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Python </a:t>
              </a: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مع مكتبات </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Pandas </a:t>
              </a: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و</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Matplotlib.</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62" name="Picture 61">
              <a:extLst>
                <a:ext uri="{FF2B5EF4-FFF2-40B4-BE49-F238E27FC236}">
                  <a16:creationId xmlns:a16="http://schemas.microsoft.com/office/drawing/2014/main" id="{A2FB309C-185E-56C5-CB58-ED06C40370E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44187"/>
              <a:ext cx="514068" cy="514068"/>
            </a:xfrm>
            <a:prstGeom prst="rect">
              <a:avLst/>
            </a:prstGeom>
          </p:spPr>
        </p:pic>
      </p:grpSp>
      <p:grpSp>
        <p:nvGrpSpPr>
          <p:cNvPr id="63" name="Group 62">
            <a:extLst>
              <a:ext uri="{FF2B5EF4-FFF2-40B4-BE49-F238E27FC236}">
                <a16:creationId xmlns:a16="http://schemas.microsoft.com/office/drawing/2014/main" id="{47601F99-D940-FF07-F899-7B7DE34A0569}"/>
              </a:ext>
            </a:extLst>
          </p:cNvPr>
          <p:cNvGrpSpPr/>
          <p:nvPr/>
        </p:nvGrpSpPr>
        <p:grpSpPr>
          <a:xfrm>
            <a:off x="-568960" y="3692636"/>
            <a:ext cx="6005754" cy="1077218"/>
            <a:chOff x="-423747" y="1208409"/>
            <a:chExt cx="6005754" cy="1077218"/>
          </a:xfrm>
        </p:grpSpPr>
        <p:sp>
          <p:nvSpPr>
            <p:cNvPr id="64" name="TextBox 63">
              <a:extLst>
                <a:ext uri="{FF2B5EF4-FFF2-40B4-BE49-F238E27FC236}">
                  <a16:creationId xmlns:a16="http://schemas.microsoft.com/office/drawing/2014/main" id="{A02FA9DA-315E-0064-B080-2A0541E6C4BC}"/>
                </a:ext>
              </a:extLst>
            </p:cNvPr>
            <p:cNvSpPr txBox="1"/>
            <p:nvPr/>
          </p:nvSpPr>
          <p:spPr>
            <a:xfrm>
              <a:off x="-423747" y="1208409"/>
              <a:ext cx="5272480" cy="1077218"/>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تمارين تطبيقية على تحليل مجموعات بيانات صغيرة.</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65" name="Picture 64">
              <a:extLst>
                <a:ext uri="{FF2B5EF4-FFF2-40B4-BE49-F238E27FC236}">
                  <a16:creationId xmlns:a16="http://schemas.microsoft.com/office/drawing/2014/main" id="{7CB195C8-638D-F766-DC3F-F9BC367C28D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31294875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2.08333E-6 3.7037E-6 L 0.02213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EC99E-23C0-B501-B892-7474F44AE93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5E38618-E297-59CC-8FAC-6BF187014A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D08488D2-5277-2E40-BB02-35CBC2C283B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الجلسة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مربع نص 3">
            <a:extLst>
              <a:ext uri="{FF2B5EF4-FFF2-40B4-BE49-F238E27FC236}">
                <a16:creationId xmlns:a16="http://schemas.microsoft.com/office/drawing/2014/main" id="{DCCC0DF9-9DF8-8933-07C7-7B7CF2FB90E5}"/>
              </a:ext>
            </a:extLst>
          </p:cNvPr>
          <p:cNvSpPr txBox="1"/>
          <p:nvPr/>
        </p:nvSpPr>
        <p:spPr>
          <a:xfrm>
            <a:off x="3810000" y="924999"/>
            <a:ext cx="8183154" cy="5543056"/>
          </a:xfrm>
          <a:prstGeom prst="rect">
            <a:avLst/>
          </a:prstGeom>
          <a:noFill/>
        </p:spPr>
        <p:txBody>
          <a:bodyPr wrap="square">
            <a:spAutoFit/>
          </a:bodyPr>
          <a:lstStyle/>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مرحباً بكم في اليوم الثاني من برنامجنا التدريبي المتخصّص في استخدام الذكاء الاصطناعي لتحليل البيانات. في جلسة اليوم، سننتقل من الإطار النظري إلى التطبيق العملي المباشر، حيث سنتعلّم كيفية استخدام أدوات قوية ومتاحة مجاناً لتحليل البيانات بأنواعها المختلفة.</a:t>
            </a:r>
            <a:endParaRPr lang="ar-AE"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سنركّز في هذه الجلسة على أداتين أساسيتين أصبحتا من أهمّ الأدوات في مجال علم البيانات المعاصر، وهما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ChatGPT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من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OpenAI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الذي يتيح لنا تحليل البيانات النصية بذكاء غير مسبوق، و</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Google Colab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الذي يوفّر بيئة برمجية متكاملة لتحليل البيانات الرقمية باستخدام لغة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Python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ومكتباتها القوية. </a:t>
            </a:r>
            <a:endParaRPr lang="ar-AE"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الهدف الأساسي من هذه الجلسة هو تمكينكم من البدء الفعلي في تحليل البيانات باستخدام هذه الأدوات، بغضّ النظر عن مستواكم البرمجي السابق. سنبدأ من الأساسيات ونتدرّج نحو التطبيقات العملية التي يمكنكم استخدامها فوراً في مجالات عملكم المختلفة.</a:t>
            </a:r>
          </a:p>
        </p:txBody>
      </p:sp>
      <p:pic>
        <p:nvPicPr>
          <p:cNvPr id="3" name="صورة 2" descr="OpenAI /ChatGPT— How to Use it With Python | by Tony | Dev Genius">
            <a:extLst>
              <a:ext uri="{FF2B5EF4-FFF2-40B4-BE49-F238E27FC236}">
                <a16:creationId xmlns:a16="http://schemas.microsoft.com/office/drawing/2014/main" id="{6951F3B9-A555-B9A3-AC3D-6B2C36E3404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570" y="2621280"/>
            <a:ext cx="3290378" cy="1615440"/>
          </a:xfrm>
          <a:prstGeom prst="rect">
            <a:avLst/>
          </a:prstGeom>
          <a:noFill/>
          <a:ln>
            <a:noFill/>
          </a:ln>
        </p:spPr>
      </p:pic>
    </p:spTree>
    <p:extLst>
      <p:ext uri="{BB962C8B-B14F-4D97-AF65-F5344CB8AC3E}">
        <p14:creationId xmlns:p14="http://schemas.microsoft.com/office/powerpoint/2010/main" val="3512302577"/>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46FAB-6D1A-5B36-E0D6-2BCDC96A488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5D9C237-ADCC-EF5A-F59B-B7CE68A1294B}"/>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نشاط العصف الذهني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17E2D5F-D146-4C29-7371-73E7DC11B4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24165067-80C2-16F6-140D-3DAA4AA7C9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F4AC7AFC-EBFA-1D35-FDBB-DBD0401DC5C6}"/>
              </a:ext>
            </a:extLst>
          </p:cNvPr>
          <p:cNvSpPr txBox="1"/>
          <p:nvPr/>
        </p:nvSpPr>
        <p:spPr>
          <a:xfrm>
            <a:off x="651806" y="1682485"/>
            <a:ext cx="5444194" cy="4056495"/>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dirty="0"/>
              <a:t>فكّروا في البيانات التي تتعاملون معها يومياً في مجال عملكم أو دراستكم، سواءً كانت نصوصاً (تقارير، تعليقات عملاء، استبيانات) أو أرقاماً (مبيعات، إحصائيات، نتائج). كيف يمكن للذكاء الاصطناعي أن يساعدكم في فهم هذه البيانات بشكل أعمق؟ وما التحدّيات التي </a:t>
            </a:r>
            <a:r>
              <a:rPr lang="ar-SA" dirty="0" err="1"/>
              <a:t>تواجهونها</a:t>
            </a:r>
            <a:r>
              <a:rPr lang="ar-SA" dirty="0"/>
              <a:t> حالياً في تحليلها؟"</a:t>
            </a:r>
            <a:endParaRPr lang="en-US" dirty="0"/>
          </a:p>
        </p:txBody>
      </p:sp>
    </p:spTree>
    <p:extLst>
      <p:ext uri="{BB962C8B-B14F-4D97-AF65-F5344CB8AC3E}">
        <p14:creationId xmlns:p14="http://schemas.microsoft.com/office/powerpoint/2010/main" val="34136085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37929-44A0-1CCA-0A00-F3566DB22AF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DBF9376-8EC7-00AF-0657-22BC5FCD752A}"/>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A4187D6-BCCE-AE52-F78C-D6F7462416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D6C5D4B7-7793-3D09-97E1-3AF5D7697D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7" name="TextBox 7">
            <a:extLst>
              <a:ext uri="{FF2B5EF4-FFF2-40B4-BE49-F238E27FC236}">
                <a16:creationId xmlns:a16="http://schemas.microsoft.com/office/drawing/2014/main" id="{6AC47E07-9BE5-4330-945B-464932FA9A2E}"/>
              </a:ext>
            </a:extLst>
          </p:cNvPr>
          <p:cNvSpPr txBox="1"/>
          <p:nvPr/>
        </p:nvSpPr>
        <p:spPr>
          <a:xfrm>
            <a:off x="378226" y="875393"/>
            <a:ext cx="66935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في مجال التسويق: "لدينا آلاف التعليقات من العملاء على منصّات التواصل الاجتماعي، ونحتاج لمعرفة مشاعرهم تجاه منتجاتنا، لكن تحليلها يدوياً يستغرق وقتاً طويلاً جدّاً."</a:t>
            </a:r>
            <a:endParaRPr lang="ar-AE" dirty="0"/>
          </a:p>
        </p:txBody>
      </p:sp>
      <p:sp>
        <p:nvSpPr>
          <p:cNvPr id="4" name="TextBox 7">
            <a:extLst>
              <a:ext uri="{FF2B5EF4-FFF2-40B4-BE49-F238E27FC236}">
                <a16:creationId xmlns:a16="http://schemas.microsoft.com/office/drawing/2014/main" id="{7A61FF30-10F5-31DA-25B3-30485FE008A6}"/>
              </a:ext>
            </a:extLst>
          </p:cNvPr>
          <p:cNvSpPr txBox="1"/>
          <p:nvPr/>
        </p:nvSpPr>
        <p:spPr>
          <a:xfrm>
            <a:off x="378226" y="2573208"/>
            <a:ext cx="669354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في مجال التعليم: "نجمع استبيانات من الطلاب بعد كلّ فصل دراسي، لكن غالباً ما تبقى الإجابات النصية دون تحليل عميق بسبب كثرتها."</a:t>
            </a:r>
            <a:endParaRPr lang="ar-AE" dirty="0"/>
          </a:p>
        </p:txBody>
      </p:sp>
      <p:sp>
        <p:nvSpPr>
          <p:cNvPr id="5" name="TextBox 7">
            <a:extLst>
              <a:ext uri="{FF2B5EF4-FFF2-40B4-BE49-F238E27FC236}">
                <a16:creationId xmlns:a16="http://schemas.microsoft.com/office/drawing/2014/main" id="{7EFB6CD6-D21A-D905-4853-D51392A6F137}"/>
              </a:ext>
            </a:extLst>
          </p:cNvPr>
          <p:cNvSpPr txBox="1"/>
          <p:nvPr/>
        </p:nvSpPr>
        <p:spPr>
          <a:xfrm>
            <a:off x="378226" y="3810000"/>
            <a:ext cx="66935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في مجال المبيعات: "لدينا بيانات مبيعات شهرية لسنوات عديدة، لكننا نواجه صعوبة في اكتشاف الأنماط الموسمية أو التنبّؤ بالاتّجاهات المستقبلية."</a:t>
            </a:r>
            <a:endParaRPr lang="ar-AE" dirty="0"/>
          </a:p>
        </p:txBody>
      </p:sp>
      <p:sp>
        <p:nvSpPr>
          <p:cNvPr id="10" name="TextBox 7">
            <a:extLst>
              <a:ext uri="{FF2B5EF4-FFF2-40B4-BE49-F238E27FC236}">
                <a16:creationId xmlns:a16="http://schemas.microsoft.com/office/drawing/2014/main" id="{AD655145-34BD-DD7B-7A0F-43154D0A2265}"/>
              </a:ext>
            </a:extLst>
          </p:cNvPr>
          <p:cNvSpPr txBox="1"/>
          <p:nvPr/>
        </p:nvSpPr>
        <p:spPr>
          <a:xfrm>
            <a:off x="255899" y="5429250"/>
            <a:ext cx="66935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في مجال الموارد البشرية: "نحتاج لتحليل أسباب ترك الموظّفين للعمل من خلال مقابلات الخروج، لكن تصنيف هذه الأسباب يدوياً يحتاج جهداً كبيراً."</a:t>
            </a:r>
            <a:endParaRPr lang="ar-AE" dirty="0"/>
          </a:p>
        </p:txBody>
      </p:sp>
    </p:spTree>
    <p:extLst>
      <p:ext uri="{BB962C8B-B14F-4D97-AF65-F5344CB8AC3E}">
        <p14:creationId xmlns:p14="http://schemas.microsoft.com/office/powerpoint/2010/main" val="31817536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A0C57-6B51-03DB-C4E7-F811B777780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03C33E0-4D8F-73FD-6F5E-42CFA64A12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7341E815-D476-40F9-8FB9-355997E8176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الجلسة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مربع نص 3">
            <a:extLst>
              <a:ext uri="{FF2B5EF4-FFF2-40B4-BE49-F238E27FC236}">
                <a16:creationId xmlns:a16="http://schemas.microsoft.com/office/drawing/2014/main" id="{3973BD1A-C31B-E8F8-DA6F-4E75E925D6BF}"/>
              </a:ext>
            </a:extLst>
          </p:cNvPr>
          <p:cNvSpPr txBox="1"/>
          <p:nvPr/>
        </p:nvSpPr>
        <p:spPr>
          <a:xfrm>
            <a:off x="3982720" y="914839"/>
            <a:ext cx="8132354" cy="5755422"/>
          </a:xfrm>
          <a:prstGeom prst="rect">
            <a:avLst/>
          </a:prstGeom>
          <a:noFill/>
        </p:spPr>
        <p:txBody>
          <a:bodyPr wrap="square">
            <a:spAutoFit/>
          </a:bodyPr>
          <a:lstStyle/>
          <a:p>
            <a:pPr algn="r" rtl="1">
              <a:lnSpc>
                <a:spcPct val="115000"/>
              </a:lnSpc>
              <a:buNone/>
            </a:pPr>
            <a:r>
              <a:rPr lang="ar-SA"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مرحباً بكم في الجلسة الأولى من برنامج "تحليل البيانات باستخدام الذكاء الاصطناعي - المستوى الأساسي".</a:t>
            </a:r>
          </a:p>
          <a:p>
            <a:pPr algn="r" rtl="1">
              <a:lnSpc>
                <a:spcPct val="115000"/>
              </a:lnSpc>
              <a:buNone/>
            </a:pPr>
            <a:r>
              <a:rPr lang="ar-SA"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في عصرنا الحالي، أصبحت البيانات تُوصف بأنّها "النفط الجديد"، حيث تُنتج المؤسّسات والأفراد كمّيّات هائلة من البيانات يوميّاً. لكنّ القيمة الحقيقيّة لا تكمن في جمع البيانات، بل في القدرة على تحليلها وتحويلها إلى معرفة قابلة للتطبيق. ومع التطوّر المتسارع في تقنيّات الذكاء الاصطناعي، أصبح بإمكاننا استخراج رؤى أعمق وأكثر دقّة من البيانات بطرق لم تكن ممكنة من قبل. </a:t>
            </a:r>
          </a:p>
          <a:p>
            <a:pPr algn="r" rtl="1">
              <a:lnSpc>
                <a:spcPct val="115000"/>
              </a:lnSpc>
              <a:buNone/>
            </a:pPr>
            <a:r>
              <a:rPr lang="ar-SA"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في هذه الجلسة، سنضع الأساس لفهم العلاقة بين تحليل البيانات والذكاء الاصطناعي، وسنستكشف كيف يمكن لهذه التقنيّات أن تُحدث فرقاً جوهريّاً في عمليّة صنع القرار.</a:t>
            </a:r>
          </a:p>
        </p:txBody>
      </p:sp>
      <p:pic>
        <p:nvPicPr>
          <p:cNvPr id="5" name="رسم 4">
            <a:extLst>
              <a:ext uri="{FF2B5EF4-FFF2-40B4-BE49-F238E27FC236}">
                <a16:creationId xmlns:a16="http://schemas.microsoft.com/office/drawing/2014/main" id="{4FDD47D2-7E9A-42C2-CE7A-AA73B896581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6550" y="1860550"/>
            <a:ext cx="3646170" cy="3646170"/>
          </a:xfrm>
          <a:prstGeom prst="rect">
            <a:avLst/>
          </a:prstGeom>
        </p:spPr>
      </p:pic>
    </p:spTree>
    <p:extLst>
      <p:ext uri="{BB962C8B-B14F-4D97-AF65-F5344CB8AC3E}">
        <p14:creationId xmlns:p14="http://schemas.microsoft.com/office/powerpoint/2010/main" val="288664409"/>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433D47-8BF8-339A-9289-33F201901D9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7CD98B3-C7CE-183C-ADEA-9B31D53E84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E282F94F-E7DE-C92A-D58B-40999D84BDE5}"/>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استخدام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ChatGPT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في تحليل البيانات النصية</a:t>
            </a:r>
          </a:p>
        </p:txBody>
      </p:sp>
      <p:grpSp>
        <p:nvGrpSpPr>
          <p:cNvPr id="4" name="Group 36">
            <a:extLst>
              <a:ext uri="{FF2B5EF4-FFF2-40B4-BE49-F238E27FC236}">
                <a16:creationId xmlns:a16="http://schemas.microsoft.com/office/drawing/2014/main" id="{0D999419-283D-5562-55A2-510B10ACC90E}"/>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BA673CAB-5D9C-54FD-D4BD-44AAA8B81ACB}"/>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أنواع التحليل النصي الشائعة:</a:t>
              </a:r>
            </a:p>
          </p:txBody>
        </p:sp>
        <p:pic>
          <p:nvPicPr>
            <p:cNvPr id="6" name="Picture 2" descr="Idea ">
              <a:extLst>
                <a:ext uri="{FF2B5EF4-FFF2-40B4-BE49-F238E27FC236}">
                  <a16:creationId xmlns:a16="http://schemas.microsoft.com/office/drawing/2014/main" id="{57D517BB-C43F-59F1-2662-D6615EB54B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مجموعة 7">
            <a:extLst>
              <a:ext uri="{FF2B5EF4-FFF2-40B4-BE49-F238E27FC236}">
                <a16:creationId xmlns:a16="http://schemas.microsoft.com/office/drawing/2014/main" id="{461CD632-BC9C-6313-35EE-51372F30ACFC}"/>
              </a:ext>
            </a:extLst>
          </p:cNvPr>
          <p:cNvGrpSpPr/>
          <p:nvPr/>
        </p:nvGrpSpPr>
        <p:grpSpPr>
          <a:xfrm>
            <a:off x="6097098" y="3384788"/>
            <a:ext cx="5066588" cy="2100286"/>
            <a:chOff x="6187715" y="2652301"/>
            <a:chExt cx="5659474" cy="2346060"/>
          </a:xfrm>
        </p:grpSpPr>
        <p:sp>
          <p:nvSpPr>
            <p:cNvPr id="11" name="任意多边形 13">
              <a:extLst>
                <a:ext uri="{FF2B5EF4-FFF2-40B4-BE49-F238E27FC236}">
                  <a16:creationId xmlns:a16="http://schemas.microsoft.com/office/drawing/2014/main" id="{373D57C6-D633-BE49-4FF6-7542B8905958}"/>
                </a:ext>
              </a:extLst>
            </p:cNvPr>
            <p:cNvSpPr/>
            <p:nvPr/>
          </p:nvSpPr>
          <p:spPr bwMode="auto">
            <a:xfrm>
              <a:off x="6187715" y="2672294"/>
              <a:ext cx="2073765" cy="1083077"/>
            </a:xfrm>
            <a:custGeom>
              <a:avLst/>
              <a:gdLst>
                <a:gd name="connsiteX0" fmla="*/ 0 w 1752600"/>
                <a:gd name="connsiteY0" fmla="*/ 914400 h 947057"/>
                <a:gd name="connsiteX1" fmla="*/ 1567543 w 1752600"/>
                <a:gd name="connsiteY1" fmla="*/ 947057 h 947057"/>
                <a:gd name="connsiteX2" fmla="*/ 1752600 w 1752600"/>
                <a:gd name="connsiteY2" fmla="*/ 370114 h 947057"/>
                <a:gd name="connsiteX3" fmla="*/ 1251857 w 1752600"/>
                <a:gd name="connsiteY3" fmla="*/ 0 h 947057"/>
                <a:gd name="connsiteX4" fmla="*/ 0 w 1752600"/>
                <a:gd name="connsiteY4" fmla="*/ 914400 h 947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947057">
                  <a:moveTo>
                    <a:pt x="0" y="914400"/>
                  </a:moveTo>
                  <a:lnTo>
                    <a:pt x="1567543" y="947057"/>
                  </a:lnTo>
                  <a:lnTo>
                    <a:pt x="1752600" y="370114"/>
                  </a:lnTo>
                  <a:lnTo>
                    <a:pt x="1251857" y="0"/>
                  </a:lnTo>
                  <a:lnTo>
                    <a:pt x="0" y="914400"/>
                  </a:lnTo>
                  <a:close/>
                </a:path>
              </a:pathLst>
            </a:custGeom>
            <a:gradFill rotWithShape="0">
              <a:gsLst>
                <a:gs pos="0">
                  <a:srgbClr val="79DCFF"/>
                </a:gs>
                <a:gs pos="100000">
                  <a:srgbClr val="00B0F0"/>
                </a:gs>
              </a:gsLst>
              <a:lin ang="4800000" scaled="0"/>
            </a:gradFill>
            <a:ln>
              <a:noFill/>
            </a:ln>
          </p:spPr>
          <p:txBody>
            <a:bodyPr/>
            <a:lstStyle/>
            <a:p>
              <a:endParaRPr lang="fr-FR" sz="2800" dirty="0"/>
            </a:p>
          </p:txBody>
        </p:sp>
        <p:sp>
          <p:nvSpPr>
            <p:cNvPr id="12" name="正五边形 15">
              <a:extLst>
                <a:ext uri="{FF2B5EF4-FFF2-40B4-BE49-F238E27FC236}">
                  <a16:creationId xmlns:a16="http://schemas.microsoft.com/office/drawing/2014/main" id="{F72DE49D-3DCA-C6BF-D4ED-D30874256A3E}"/>
                </a:ext>
              </a:extLst>
            </p:cNvPr>
            <p:cNvSpPr/>
            <p:nvPr/>
          </p:nvSpPr>
          <p:spPr bwMode="auto">
            <a:xfrm>
              <a:off x="7115653" y="2652301"/>
              <a:ext cx="1145830" cy="1084894"/>
            </a:xfrm>
            <a:prstGeom prst="pentagon">
              <a:avLst/>
            </a:prstGeom>
            <a:solidFill>
              <a:srgbClr val="29ABE2"/>
            </a:solidFill>
            <a:ln>
              <a:noFill/>
            </a:ln>
          </p:spPr>
          <p:txBody>
            <a:bodyPr/>
            <a:lstStyle/>
            <a:p>
              <a:endParaRPr lang="fr-FR" sz="2800" dirty="0"/>
            </a:p>
          </p:txBody>
        </p:sp>
        <p:sp>
          <p:nvSpPr>
            <p:cNvPr id="13" name="TextBox 24">
              <a:extLst>
                <a:ext uri="{FF2B5EF4-FFF2-40B4-BE49-F238E27FC236}">
                  <a16:creationId xmlns:a16="http://schemas.microsoft.com/office/drawing/2014/main" id="{5019B780-CAF5-5DA2-878A-A012C389B277}"/>
                </a:ext>
              </a:extLst>
            </p:cNvPr>
            <p:cNvSpPr txBox="1">
              <a:spLocks noChangeArrowheads="1"/>
            </p:cNvSpPr>
            <p:nvPr/>
          </p:nvSpPr>
          <p:spPr bwMode="auto">
            <a:xfrm>
              <a:off x="7590142" y="2827608"/>
              <a:ext cx="348172" cy="708656"/>
            </a:xfrm>
            <a:prstGeom prst="rect">
              <a:avLst/>
            </a:prstGeom>
            <a:noFill/>
            <a:ln w="9525">
              <a:noFill/>
              <a:miter lim="800000"/>
            </a:ln>
          </p:spPr>
          <p:txBody>
            <a:bodyPr wrap="none">
              <a:spAutoFit/>
            </a:bodyPr>
            <a:lstStyle/>
            <a:p>
              <a:pPr algn="just">
                <a:lnSpc>
                  <a:spcPct val="115000"/>
                </a:lnSpc>
                <a:buNone/>
              </a:pPr>
              <a:r>
                <a:rPr lang="en-US" sz="36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2</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环形箭头 31">
              <a:extLst>
                <a:ext uri="{FF2B5EF4-FFF2-40B4-BE49-F238E27FC236}">
                  <a16:creationId xmlns:a16="http://schemas.microsoft.com/office/drawing/2014/main" id="{333F9975-CC4B-9165-3BE6-ADD20EAE5F25}"/>
                </a:ext>
              </a:extLst>
            </p:cNvPr>
            <p:cNvSpPr/>
            <p:nvPr/>
          </p:nvSpPr>
          <p:spPr bwMode="auto">
            <a:xfrm rot="6440240">
              <a:off x="7234938" y="3579231"/>
              <a:ext cx="1395641" cy="1442619"/>
            </a:xfrm>
            <a:prstGeom prst="circularArrow">
              <a:avLst/>
            </a:prstGeom>
            <a:solidFill>
              <a:srgbClr val="29ABE2"/>
            </a:solidFill>
            <a:ln w="25400" cap="flat" cmpd="sng" algn="ctr">
              <a:noFill/>
              <a:prstDash val="solid"/>
            </a:ln>
            <a:effectLst/>
          </p:spPr>
          <p:txBody>
            <a:bodyPr anchor="ctr"/>
            <a:lstStyle/>
            <a:p>
              <a:endParaRPr lang="fr-FR" sz="2800" dirty="0"/>
            </a:p>
          </p:txBody>
        </p:sp>
        <p:sp>
          <p:nvSpPr>
            <p:cNvPr id="15" name="TextBox 61">
              <a:extLst>
                <a:ext uri="{FF2B5EF4-FFF2-40B4-BE49-F238E27FC236}">
                  <a16:creationId xmlns:a16="http://schemas.microsoft.com/office/drawing/2014/main" id="{256F7AFC-8430-FC8C-560E-69B129129AB5}"/>
                </a:ext>
              </a:extLst>
            </p:cNvPr>
            <p:cNvSpPr txBox="1">
              <a:spLocks noChangeArrowheads="1"/>
            </p:cNvSpPr>
            <p:nvPr/>
          </p:nvSpPr>
          <p:spPr bwMode="auto">
            <a:xfrm>
              <a:off x="8283800" y="2653208"/>
              <a:ext cx="3563389" cy="638594"/>
            </a:xfrm>
            <a:prstGeom prst="rect">
              <a:avLst/>
            </a:prstGeom>
            <a:noFill/>
            <a:ln w="9525">
              <a:noFill/>
              <a:miter lim="800000"/>
            </a:ln>
          </p:spPr>
          <p:txBody>
            <a:bodyPr wrap="square">
              <a:spAutoFit/>
            </a:bodyPr>
            <a:lstStyle/>
            <a:p>
              <a:pPr algn="ctr">
                <a:lnSpc>
                  <a:spcPct val="115000"/>
                </a:lnSpc>
                <a:buNone/>
              </a:pPr>
              <a:r>
                <a:rPr lang="ar-AE" sz="2800" b="1" dirty="0">
                  <a:solidFill>
                    <a:srgbClr val="000000"/>
                  </a:solidFill>
                  <a:effectLst/>
                  <a:latin typeface="Times New Roman" panose="02020603050405020304" pitchFamily="18" charset="0"/>
                  <a:ea typeface="Microsoft YaHei" panose="020B0503020204020204" pitchFamily="34" charset="-122"/>
                  <a:cs typeface="Adobe Arabic" panose="02040503050201020203" pitchFamily="18" charset="-78"/>
                </a:rPr>
                <a:t>استخراج الموضوعات</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任意多边形 42">
              <a:extLst>
                <a:ext uri="{FF2B5EF4-FFF2-40B4-BE49-F238E27FC236}">
                  <a16:creationId xmlns:a16="http://schemas.microsoft.com/office/drawing/2014/main" id="{F8C3CE5A-3DEE-40AE-EFEE-FBEA67736144}"/>
                </a:ext>
              </a:extLst>
            </p:cNvPr>
            <p:cNvSpPr>
              <a:spLocks noChangeArrowheads="1"/>
            </p:cNvSpPr>
            <p:nvPr/>
          </p:nvSpPr>
          <p:spPr bwMode="auto">
            <a:xfrm>
              <a:off x="7113774" y="3064817"/>
              <a:ext cx="217896" cy="674197"/>
            </a:xfrm>
            <a:custGeom>
              <a:avLst/>
              <a:gdLst>
                <a:gd name="T0" fmla="*/ 0 w 184067"/>
                <a:gd name="T1" fmla="*/ 0 h 587829"/>
                <a:gd name="T2" fmla="*/ 184897 w 184067"/>
                <a:gd name="T3" fmla="*/ 599258 h 587829"/>
                <a:gd name="T4" fmla="*/ 0 60000 65536"/>
                <a:gd name="T5" fmla="*/ 0 60000 65536"/>
                <a:gd name="T6" fmla="*/ 0 w 184067"/>
                <a:gd name="T7" fmla="*/ 0 h 587829"/>
                <a:gd name="T8" fmla="*/ 184067 w 184067"/>
                <a:gd name="T9" fmla="*/ 587829 h 587829"/>
              </a:gdLst>
              <a:ahLst/>
              <a:cxnLst>
                <a:cxn ang="T4">
                  <a:pos x="T0" y="T1"/>
                </a:cxn>
                <a:cxn ang="T5">
                  <a:pos x="T2" y="T3"/>
                </a:cxn>
              </a:cxnLst>
              <a:rect l="T6" t="T7" r="T8" b="T9"/>
              <a:pathLst>
                <a:path w="184067" h="587829">
                  <a:moveTo>
                    <a:pt x="0" y="0"/>
                  </a:moveTo>
                  <a:lnTo>
                    <a:pt x="184067" y="587829"/>
                  </a:lnTo>
                </a:path>
              </a:pathLst>
            </a:custGeom>
            <a:solidFill>
              <a:schemeClr val="accent1"/>
            </a:solidFill>
            <a:ln w="9525" algn="ctr">
              <a:solidFill>
                <a:schemeClr val="bg1"/>
              </a:solidFill>
              <a:round/>
            </a:ln>
          </p:spPr>
          <p:txBody>
            <a:bodyPr/>
            <a:lstStyle/>
            <a:p>
              <a:endParaRPr lang="fr-FR" sz="2800" dirty="0"/>
            </a:p>
          </p:txBody>
        </p:sp>
      </p:grpSp>
      <p:grpSp>
        <p:nvGrpSpPr>
          <p:cNvPr id="17" name="مجموعة 16">
            <a:extLst>
              <a:ext uri="{FF2B5EF4-FFF2-40B4-BE49-F238E27FC236}">
                <a16:creationId xmlns:a16="http://schemas.microsoft.com/office/drawing/2014/main" id="{BB1A7290-68CC-A3FB-FB50-9EA38AB64F27}"/>
              </a:ext>
            </a:extLst>
          </p:cNvPr>
          <p:cNvGrpSpPr/>
          <p:nvPr/>
        </p:nvGrpSpPr>
        <p:grpSpPr>
          <a:xfrm>
            <a:off x="-62947" y="2329984"/>
            <a:ext cx="5539490" cy="1900184"/>
            <a:chOff x="1" y="1609206"/>
            <a:chExt cx="6187714" cy="2122539"/>
          </a:xfrm>
        </p:grpSpPr>
        <p:sp>
          <p:nvSpPr>
            <p:cNvPr id="18" name="任意多边形 10">
              <a:extLst>
                <a:ext uri="{FF2B5EF4-FFF2-40B4-BE49-F238E27FC236}">
                  <a16:creationId xmlns:a16="http://schemas.microsoft.com/office/drawing/2014/main" id="{B6EE35EB-3049-FAA5-B7BB-15B866CD73F8}"/>
                </a:ext>
              </a:extLst>
            </p:cNvPr>
            <p:cNvSpPr/>
            <p:nvPr/>
          </p:nvSpPr>
          <p:spPr bwMode="auto">
            <a:xfrm>
              <a:off x="4113950" y="2708638"/>
              <a:ext cx="2073765" cy="1023107"/>
            </a:xfrm>
            <a:custGeom>
              <a:avLst/>
              <a:gdLst>
                <a:gd name="connsiteX0" fmla="*/ 1752600 w 1752600"/>
                <a:gd name="connsiteY0" fmla="*/ 881743 h 892629"/>
                <a:gd name="connsiteX1" fmla="*/ 468086 w 1752600"/>
                <a:gd name="connsiteY1" fmla="*/ 0 h 892629"/>
                <a:gd name="connsiteX2" fmla="*/ 0 w 1752600"/>
                <a:gd name="connsiteY2" fmla="*/ 337457 h 892629"/>
                <a:gd name="connsiteX3" fmla="*/ 185057 w 1752600"/>
                <a:gd name="connsiteY3" fmla="*/ 892629 h 892629"/>
                <a:gd name="connsiteX4" fmla="*/ 1752600 w 1752600"/>
                <a:gd name="connsiteY4" fmla="*/ 881743 h 89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892629">
                  <a:moveTo>
                    <a:pt x="1752600" y="881743"/>
                  </a:moveTo>
                  <a:lnTo>
                    <a:pt x="468086" y="0"/>
                  </a:lnTo>
                  <a:lnTo>
                    <a:pt x="0" y="337457"/>
                  </a:lnTo>
                  <a:lnTo>
                    <a:pt x="185057" y="892629"/>
                  </a:lnTo>
                  <a:lnTo>
                    <a:pt x="1752600" y="881743"/>
                  </a:lnTo>
                  <a:close/>
                </a:path>
              </a:pathLst>
            </a:custGeom>
            <a:gradFill flip="none" rotWithShape="1">
              <a:gsLst>
                <a:gs pos="0">
                  <a:srgbClr val="EE0076">
                    <a:shade val="30000"/>
                    <a:satMod val="115000"/>
                  </a:srgbClr>
                </a:gs>
                <a:gs pos="50000">
                  <a:srgbClr val="EE0076">
                    <a:shade val="67500"/>
                    <a:satMod val="115000"/>
                  </a:srgbClr>
                </a:gs>
                <a:gs pos="100000">
                  <a:srgbClr val="EE0076">
                    <a:shade val="100000"/>
                    <a:satMod val="115000"/>
                  </a:srgbClr>
                </a:gs>
              </a:gsLst>
              <a:path path="circle">
                <a:fillToRect l="50000" t="50000" r="50000" b="50000"/>
              </a:path>
              <a:tileRect/>
            </a:gradFill>
            <a:ln>
              <a:noFill/>
            </a:ln>
          </p:spPr>
          <p:txBody>
            <a:bodyPr/>
            <a:lstStyle/>
            <a:p>
              <a:endParaRPr lang="fr-FR" sz="2800" dirty="0"/>
            </a:p>
          </p:txBody>
        </p:sp>
        <p:sp>
          <p:nvSpPr>
            <p:cNvPr id="19" name="正五边形 14">
              <a:extLst>
                <a:ext uri="{FF2B5EF4-FFF2-40B4-BE49-F238E27FC236}">
                  <a16:creationId xmlns:a16="http://schemas.microsoft.com/office/drawing/2014/main" id="{7544B2FF-EFD8-2E12-7CA7-C559CEC7B3DA}"/>
                </a:ext>
              </a:extLst>
            </p:cNvPr>
            <p:cNvSpPr/>
            <p:nvPr/>
          </p:nvSpPr>
          <p:spPr bwMode="auto">
            <a:xfrm>
              <a:off x="4112075" y="2690469"/>
              <a:ext cx="1098869" cy="1026741"/>
            </a:xfrm>
            <a:prstGeom prst="pentagon">
              <a:avLst/>
            </a:prstGeom>
            <a:solidFill>
              <a:schemeClr val="accent2"/>
            </a:solidFill>
            <a:ln>
              <a:noFill/>
            </a:ln>
          </p:spPr>
          <p:txBody>
            <a:bodyPr/>
            <a:lstStyle/>
            <a:p>
              <a:endParaRPr lang="fr-FR" sz="2800" dirty="0"/>
            </a:p>
          </p:txBody>
        </p:sp>
        <p:sp>
          <p:nvSpPr>
            <p:cNvPr id="20" name="TextBox 23">
              <a:extLst>
                <a:ext uri="{FF2B5EF4-FFF2-40B4-BE49-F238E27FC236}">
                  <a16:creationId xmlns:a16="http://schemas.microsoft.com/office/drawing/2014/main" id="{02BA90E1-FA98-F879-8EC7-46977DC3A71E}"/>
                </a:ext>
              </a:extLst>
            </p:cNvPr>
            <p:cNvSpPr txBox="1">
              <a:spLocks noChangeArrowheads="1"/>
            </p:cNvSpPr>
            <p:nvPr/>
          </p:nvSpPr>
          <p:spPr bwMode="auto">
            <a:xfrm>
              <a:off x="4526436" y="2784982"/>
              <a:ext cx="348172" cy="708656"/>
            </a:xfrm>
            <a:prstGeom prst="rect">
              <a:avLst/>
            </a:prstGeom>
            <a:noFill/>
            <a:ln w="9525">
              <a:noFill/>
              <a:miter lim="800000"/>
            </a:ln>
          </p:spPr>
          <p:txBody>
            <a:bodyPr wrap="none">
              <a:spAutoFit/>
            </a:bodyPr>
            <a:lstStyle/>
            <a:p>
              <a:pPr algn="just">
                <a:lnSpc>
                  <a:spcPct val="115000"/>
                </a:lnSpc>
                <a:buNone/>
              </a:pPr>
              <a:r>
                <a:rPr lang="en-US" sz="36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5</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环形箭头 29">
              <a:extLst>
                <a:ext uri="{FF2B5EF4-FFF2-40B4-BE49-F238E27FC236}">
                  <a16:creationId xmlns:a16="http://schemas.microsoft.com/office/drawing/2014/main" id="{CA3F17B7-542B-B7AC-42C4-F26C8DA551AC}"/>
                </a:ext>
              </a:extLst>
            </p:cNvPr>
            <p:cNvSpPr/>
            <p:nvPr/>
          </p:nvSpPr>
          <p:spPr bwMode="auto">
            <a:xfrm rot="19325918">
              <a:off x="4348752" y="1609206"/>
              <a:ext cx="1442619" cy="1395641"/>
            </a:xfrm>
            <a:prstGeom prst="circularArrow">
              <a:avLst/>
            </a:prstGeom>
            <a:solidFill>
              <a:srgbClr val="EE0076"/>
            </a:solidFill>
            <a:ln w="25400" cap="flat" cmpd="sng" algn="ctr">
              <a:noFill/>
              <a:prstDash val="solid"/>
            </a:ln>
            <a:effectLst/>
          </p:spPr>
          <p:txBody>
            <a:bodyPr anchor="ctr"/>
            <a:lstStyle/>
            <a:p>
              <a:endParaRPr lang="fr-FR" sz="2800" dirty="0"/>
            </a:p>
          </p:txBody>
        </p:sp>
        <p:sp>
          <p:nvSpPr>
            <p:cNvPr id="22" name="任意多边形 41">
              <a:extLst>
                <a:ext uri="{FF2B5EF4-FFF2-40B4-BE49-F238E27FC236}">
                  <a16:creationId xmlns:a16="http://schemas.microsoft.com/office/drawing/2014/main" id="{2183F525-4E22-5594-5D1A-6286FD363FDA}"/>
                </a:ext>
              </a:extLst>
            </p:cNvPr>
            <p:cNvSpPr>
              <a:spLocks noChangeArrowheads="1"/>
            </p:cNvSpPr>
            <p:nvPr/>
          </p:nvSpPr>
          <p:spPr bwMode="auto">
            <a:xfrm>
              <a:off x="4998682" y="3079355"/>
              <a:ext cx="210382" cy="652389"/>
            </a:xfrm>
            <a:custGeom>
              <a:avLst/>
              <a:gdLst>
                <a:gd name="T0" fmla="*/ 174857 w 178130"/>
                <a:gd name="T1" fmla="*/ 0 h 570016"/>
                <a:gd name="T2" fmla="*/ 0 w 178130"/>
                <a:gd name="T3" fmla="*/ 568976 h 570016"/>
                <a:gd name="T4" fmla="*/ 0 60000 65536"/>
                <a:gd name="T5" fmla="*/ 0 60000 65536"/>
                <a:gd name="T6" fmla="*/ 0 w 178130"/>
                <a:gd name="T7" fmla="*/ 0 h 570016"/>
                <a:gd name="T8" fmla="*/ 178130 w 178130"/>
                <a:gd name="T9" fmla="*/ 570016 h 570016"/>
              </a:gdLst>
              <a:ahLst/>
              <a:cxnLst>
                <a:cxn ang="T4">
                  <a:pos x="T0" y="T1"/>
                </a:cxn>
                <a:cxn ang="T5">
                  <a:pos x="T2" y="T3"/>
                </a:cxn>
              </a:cxnLst>
              <a:rect l="T6" t="T7" r="T8" b="T9"/>
              <a:pathLst>
                <a:path w="178130" h="570016">
                  <a:moveTo>
                    <a:pt x="178130" y="0"/>
                  </a:moveTo>
                  <a:lnTo>
                    <a:pt x="0" y="570016"/>
                  </a:lnTo>
                </a:path>
              </a:pathLst>
            </a:custGeom>
            <a:solidFill>
              <a:schemeClr val="accent1"/>
            </a:solidFill>
            <a:ln w="9525" algn="ctr">
              <a:solidFill>
                <a:schemeClr val="bg1"/>
              </a:solidFill>
              <a:round/>
            </a:ln>
          </p:spPr>
          <p:txBody>
            <a:bodyPr/>
            <a:lstStyle/>
            <a:p>
              <a:endParaRPr lang="fr-FR" sz="2800" dirty="0"/>
            </a:p>
          </p:txBody>
        </p:sp>
        <p:sp>
          <p:nvSpPr>
            <p:cNvPr id="23" name="TextBox 61">
              <a:extLst>
                <a:ext uri="{FF2B5EF4-FFF2-40B4-BE49-F238E27FC236}">
                  <a16:creationId xmlns:a16="http://schemas.microsoft.com/office/drawing/2014/main" id="{89B04186-651A-AA5B-997E-2E7266A51FB5}"/>
                </a:ext>
              </a:extLst>
            </p:cNvPr>
            <p:cNvSpPr txBox="1">
              <a:spLocks noChangeArrowheads="1"/>
            </p:cNvSpPr>
            <p:nvPr/>
          </p:nvSpPr>
          <p:spPr bwMode="auto">
            <a:xfrm>
              <a:off x="1" y="2759148"/>
              <a:ext cx="4058429" cy="638593"/>
            </a:xfrm>
            <a:prstGeom prst="rect">
              <a:avLst/>
            </a:prstGeom>
            <a:noFill/>
            <a:ln w="9525">
              <a:noFill/>
              <a:miter lim="800000"/>
            </a:ln>
          </p:spPr>
          <p:txBody>
            <a:bodyPr wrap="square">
              <a:spAutoFit/>
            </a:bodyPr>
            <a:lstStyle/>
            <a:p>
              <a:pPr algn="ctr">
                <a:lnSpc>
                  <a:spcPct val="115000"/>
                </a:lnSpc>
                <a:buNone/>
              </a:pPr>
              <a:r>
                <a:rPr lang="ar-AE" sz="2800" b="1" dirty="0">
                  <a:solidFill>
                    <a:srgbClr val="000000"/>
                  </a:solidFill>
                  <a:effectLst/>
                  <a:latin typeface="Times New Roman" panose="02020603050405020304" pitchFamily="18" charset="0"/>
                  <a:ea typeface="Microsoft YaHei" panose="020B0503020204020204" pitchFamily="34" charset="-122"/>
                  <a:cs typeface="Adobe Arabic" panose="02040503050201020203" pitchFamily="18" charset="-78"/>
                </a:rPr>
                <a:t>استخراج الكيانات المسمّاة</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4" name="مجموعة 23">
            <a:extLst>
              <a:ext uri="{FF2B5EF4-FFF2-40B4-BE49-F238E27FC236}">
                <a16:creationId xmlns:a16="http://schemas.microsoft.com/office/drawing/2014/main" id="{D300F2E3-8663-A945-ABA4-2F2857D32EB7}"/>
              </a:ext>
            </a:extLst>
          </p:cNvPr>
          <p:cNvGrpSpPr/>
          <p:nvPr/>
        </p:nvGrpSpPr>
        <p:grpSpPr>
          <a:xfrm>
            <a:off x="5337528" y="4469278"/>
            <a:ext cx="4862132" cy="2186508"/>
            <a:chOff x="5440108" y="3731747"/>
            <a:chExt cx="5431092" cy="2442369"/>
          </a:xfrm>
        </p:grpSpPr>
        <p:sp>
          <p:nvSpPr>
            <p:cNvPr id="25" name="任意多边形 12">
              <a:extLst>
                <a:ext uri="{FF2B5EF4-FFF2-40B4-BE49-F238E27FC236}">
                  <a16:creationId xmlns:a16="http://schemas.microsoft.com/office/drawing/2014/main" id="{194CD128-0CA7-BCA3-1AFC-06F862BA7D06}"/>
                </a:ext>
              </a:extLst>
            </p:cNvPr>
            <p:cNvSpPr/>
            <p:nvPr/>
          </p:nvSpPr>
          <p:spPr bwMode="auto">
            <a:xfrm>
              <a:off x="6187718" y="3731747"/>
              <a:ext cx="1506485" cy="1719110"/>
            </a:xfrm>
            <a:custGeom>
              <a:avLst/>
              <a:gdLst>
                <a:gd name="connsiteX0" fmla="*/ 0 w 1273629"/>
                <a:gd name="connsiteY0" fmla="*/ 0 h 1502228"/>
                <a:gd name="connsiteX1" fmla="*/ 489857 w 1273629"/>
                <a:gd name="connsiteY1" fmla="*/ 1502228 h 1502228"/>
                <a:gd name="connsiteX2" fmla="*/ 1088571 w 1273629"/>
                <a:gd name="connsiteY2" fmla="*/ 1502228 h 1502228"/>
                <a:gd name="connsiteX3" fmla="*/ 1273629 w 1273629"/>
                <a:gd name="connsiteY3" fmla="*/ 925285 h 1502228"/>
                <a:gd name="connsiteX4" fmla="*/ 0 w 1273629"/>
                <a:gd name="connsiteY4" fmla="*/ 0 h 1502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629" h="1502228">
                  <a:moveTo>
                    <a:pt x="0" y="0"/>
                  </a:moveTo>
                  <a:lnTo>
                    <a:pt x="489857" y="1502228"/>
                  </a:lnTo>
                  <a:lnTo>
                    <a:pt x="1088571" y="1502228"/>
                  </a:lnTo>
                  <a:lnTo>
                    <a:pt x="1273629" y="925285"/>
                  </a:lnTo>
                  <a:lnTo>
                    <a:pt x="0" y="0"/>
                  </a:lnTo>
                  <a:close/>
                </a:path>
              </a:pathLst>
            </a:custGeom>
            <a:gradFill flip="none" rotWithShape="1">
              <a:gsLst>
                <a:gs pos="0">
                  <a:srgbClr val="A3D800">
                    <a:shade val="30000"/>
                    <a:satMod val="115000"/>
                  </a:srgbClr>
                </a:gs>
                <a:gs pos="50000">
                  <a:srgbClr val="A3D800">
                    <a:shade val="67500"/>
                    <a:satMod val="115000"/>
                  </a:srgbClr>
                </a:gs>
                <a:gs pos="100000">
                  <a:srgbClr val="A3D800">
                    <a:shade val="100000"/>
                    <a:satMod val="115000"/>
                  </a:srgbClr>
                </a:gs>
              </a:gsLst>
              <a:path path="circle">
                <a:fillToRect l="50000" t="50000" r="50000" b="50000"/>
              </a:path>
              <a:tileRect/>
            </a:gradFill>
            <a:ln>
              <a:noFill/>
            </a:ln>
          </p:spPr>
          <p:txBody>
            <a:bodyPr/>
            <a:lstStyle/>
            <a:p>
              <a:endParaRPr lang="fr-FR" sz="2800" dirty="0"/>
            </a:p>
          </p:txBody>
        </p:sp>
        <p:sp>
          <p:nvSpPr>
            <p:cNvPr id="26" name="正五边形 18">
              <a:extLst>
                <a:ext uri="{FF2B5EF4-FFF2-40B4-BE49-F238E27FC236}">
                  <a16:creationId xmlns:a16="http://schemas.microsoft.com/office/drawing/2014/main" id="{A3840A0B-03B3-473C-2151-A4DF4252A377}"/>
                </a:ext>
              </a:extLst>
            </p:cNvPr>
            <p:cNvSpPr/>
            <p:nvPr/>
          </p:nvSpPr>
          <p:spPr bwMode="auto">
            <a:xfrm>
              <a:off x="6561521" y="4404124"/>
              <a:ext cx="1119533" cy="1032193"/>
            </a:xfrm>
            <a:prstGeom prst="pentagon">
              <a:avLst/>
            </a:prstGeom>
            <a:solidFill>
              <a:srgbClr val="A3D800"/>
            </a:solidFill>
            <a:ln>
              <a:noFill/>
            </a:ln>
          </p:spPr>
          <p:txBody>
            <a:bodyPr/>
            <a:lstStyle/>
            <a:p>
              <a:endParaRPr lang="fr-FR" sz="2800" dirty="0"/>
            </a:p>
          </p:txBody>
        </p:sp>
        <p:sp>
          <p:nvSpPr>
            <p:cNvPr id="27" name="TextBox 25">
              <a:extLst>
                <a:ext uri="{FF2B5EF4-FFF2-40B4-BE49-F238E27FC236}">
                  <a16:creationId xmlns:a16="http://schemas.microsoft.com/office/drawing/2014/main" id="{4F1ACC20-79E0-C812-A3B4-B1E18F699A32}"/>
                </a:ext>
              </a:extLst>
            </p:cNvPr>
            <p:cNvSpPr txBox="1">
              <a:spLocks noChangeArrowheads="1"/>
            </p:cNvSpPr>
            <p:nvPr/>
          </p:nvSpPr>
          <p:spPr bwMode="auto">
            <a:xfrm>
              <a:off x="6983615" y="4476467"/>
              <a:ext cx="348172" cy="708656"/>
            </a:xfrm>
            <a:prstGeom prst="rect">
              <a:avLst/>
            </a:prstGeom>
            <a:noFill/>
            <a:ln w="9525">
              <a:noFill/>
              <a:miter lim="800000"/>
            </a:ln>
          </p:spPr>
          <p:txBody>
            <a:bodyPr wrap="none">
              <a:spAutoFit/>
            </a:bodyPr>
            <a:lstStyle/>
            <a:p>
              <a:pPr algn="just">
                <a:lnSpc>
                  <a:spcPct val="115000"/>
                </a:lnSpc>
                <a:buNone/>
              </a:pPr>
              <a:r>
                <a:rPr lang="en-US" sz="36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3</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环形箭头 32">
              <a:extLst>
                <a:ext uri="{FF2B5EF4-FFF2-40B4-BE49-F238E27FC236}">
                  <a16:creationId xmlns:a16="http://schemas.microsoft.com/office/drawing/2014/main" id="{252B01DB-5587-1F1A-47C0-5BB4CE65CA93}"/>
                </a:ext>
              </a:extLst>
            </p:cNvPr>
            <p:cNvSpPr/>
            <p:nvPr/>
          </p:nvSpPr>
          <p:spPr bwMode="auto">
            <a:xfrm rot="10800000">
              <a:off x="5440108" y="4778475"/>
              <a:ext cx="1442619" cy="1395641"/>
            </a:xfrm>
            <a:prstGeom prst="circularArrow">
              <a:avLst/>
            </a:prstGeom>
            <a:solidFill>
              <a:srgbClr val="A3D800"/>
            </a:solidFill>
            <a:ln w="25400" cap="flat" cmpd="sng" algn="ctr">
              <a:noFill/>
              <a:prstDash val="solid"/>
            </a:ln>
            <a:effectLst/>
          </p:spPr>
          <p:txBody>
            <a:bodyPr anchor="ctr"/>
            <a:lstStyle/>
            <a:p>
              <a:endParaRPr lang="fr-FR" sz="2800" dirty="0"/>
            </a:p>
          </p:txBody>
        </p:sp>
        <p:sp>
          <p:nvSpPr>
            <p:cNvPr id="29" name="任意多边形 44">
              <a:extLst>
                <a:ext uri="{FF2B5EF4-FFF2-40B4-BE49-F238E27FC236}">
                  <a16:creationId xmlns:a16="http://schemas.microsoft.com/office/drawing/2014/main" id="{710D8CCC-FFD0-768F-A774-B5810B99F139}"/>
                </a:ext>
              </a:extLst>
            </p:cNvPr>
            <p:cNvSpPr>
              <a:spLocks noChangeArrowheads="1"/>
            </p:cNvSpPr>
            <p:nvPr/>
          </p:nvSpPr>
          <p:spPr bwMode="auto">
            <a:xfrm>
              <a:off x="6552130" y="4393219"/>
              <a:ext cx="576672" cy="407062"/>
            </a:xfrm>
            <a:custGeom>
              <a:avLst/>
              <a:gdLst>
                <a:gd name="T0" fmla="*/ 0 w 486888"/>
                <a:gd name="T1" fmla="*/ 349715 h 356260"/>
                <a:gd name="T2" fmla="*/ 491658 w 486888"/>
                <a:gd name="T3" fmla="*/ 0 h 356260"/>
                <a:gd name="T4" fmla="*/ 0 60000 65536"/>
                <a:gd name="T5" fmla="*/ 0 60000 65536"/>
                <a:gd name="T6" fmla="*/ 0 w 486888"/>
                <a:gd name="T7" fmla="*/ 0 h 356260"/>
                <a:gd name="T8" fmla="*/ 486888 w 486888"/>
                <a:gd name="T9" fmla="*/ 356260 h 356260"/>
              </a:gdLst>
              <a:ahLst/>
              <a:cxnLst>
                <a:cxn ang="T4">
                  <a:pos x="T0" y="T1"/>
                </a:cxn>
                <a:cxn ang="T5">
                  <a:pos x="T2" y="T3"/>
                </a:cxn>
              </a:cxnLst>
              <a:rect l="T6" t="T7" r="T8" b="T9"/>
              <a:pathLst>
                <a:path w="486888" h="356260">
                  <a:moveTo>
                    <a:pt x="0" y="356260"/>
                  </a:moveTo>
                  <a:lnTo>
                    <a:pt x="486888" y="0"/>
                  </a:lnTo>
                </a:path>
              </a:pathLst>
            </a:custGeom>
            <a:solidFill>
              <a:schemeClr val="accent1"/>
            </a:solidFill>
            <a:ln w="9525" algn="ctr">
              <a:solidFill>
                <a:schemeClr val="bg1"/>
              </a:solidFill>
              <a:round/>
            </a:ln>
          </p:spPr>
          <p:txBody>
            <a:bodyPr/>
            <a:lstStyle/>
            <a:p>
              <a:endParaRPr lang="fr-FR" sz="2800" dirty="0"/>
            </a:p>
          </p:txBody>
        </p:sp>
        <p:sp>
          <p:nvSpPr>
            <p:cNvPr id="30" name="TextBox 61">
              <a:extLst>
                <a:ext uri="{FF2B5EF4-FFF2-40B4-BE49-F238E27FC236}">
                  <a16:creationId xmlns:a16="http://schemas.microsoft.com/office/drawing/2014/main" id="{9DB1F8A2-8EBC-119C-DC8D-454F61AAE9F3}"/>
                </a:ext>
              </a:extLst>
            </p:cNvPr>
            <p:cNvSpPr txBox="1">
              <a:spLocks noChangeArrowheads="1"/>
            </p:cNvSpPr>
            <p:nvPr/>
          </p:nvSpPr>
          <p:spPr bwMode="auto">
            <a:xfrm>
              <a:off x="6863706" y="5515280"/>
              <a:ext cx="4007494" cy="638594"/>
            </a:xfrm>
            <a:prstGeom prst="rect">
              <a:avLst/>
            </a:prstGeom>
            <a:noFill/>
            <a:ln w="9525">
              <a:noFill/>
              <a:miter lim="800000"/>
            </a:ln>
          </p:spPr>
          <p:txBody>
            <a:bodyPr wrap="square">
              <a:spAutoFit/>
            </a:bodyPr>
            <a:lstStyle/>
            <a:p>
              <a:pPr algn="ctr">
                <a:lnSpc>
                  <a:spcPct val="115000"/>
                </a:lnSpc>
                <a:buNone/>
              </a:pPr>
              <a:r>
                <a:rPr lang="ar-AE" sz="2800" b="1" dirty="0">
                  <a:solidFill>
                    <a:srgbClr val="000000"/>
                  </a:solidFill>
                  <a:effectLst/>
                  <a:latin typeface="Times New Roman" panose="02020603050405020304" pitchFamily="18" charset="0"/>
                  <a:ea typeface="Microsoft YaHei" panose="020B0503020204020204" pitchFamily="34" charset="-122"/>
                  <a:cs typeface="Adobe Arabic" panose="02040503050201020203" pitchFamily="18" charset="-78"/>
                </a:rPr>
                <a:t>التصنيف النصي</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1" name="مجموعة 30">
            <a:extLst>
              <a:ext uri="{FF2B5EF4-FFF2-40B4-BE49-F238E27FC236}">
                <a16:creationId xmlns:a16="http://schemas.microsoft.com/office/drawing/2014/main" id="{ED2F893A-8416-A8CE-1EA9-09459191ED56}"/>
              </a:ext>
            </a:extLst>
          </p:cNvPr>
          <p:cNvGrpSpPr/>
          <p:nvPr/>
        </p:nvGrpSpPr>
        <p:grpSpPr>
          <a:xfrm>
            <a:off x="990421" y="4302266"/>
            <a:ext cx="4544350" cy="2311546"/>
            <a:chOff x="1111594" y="3560923"/>
            <a:chExt cx="5076124" cy="2582039"/>
          </a:xfrm>
        </p:grpSpPr>
        <p:sp>
          <p:nvSpPr>
            <p:cNvPr id="32" name="任意多边形 11">
              <a:extLst>
                <a:ext uri="{FF2B5EF4-FFF2-40B4-BE49-F238E27FC236}">
                  <a16:creationId xmlns:a16="http://schemas.microsoft.com/office/drawing/2014/main" id="{C15A27DB-C042-C985-51E6-CB8F39BE1CC4}"/>
                </a:ext>
              </a:extLst>
            </p:cNvPr>
            <p:cNvSpPr/>
            <p:nvPr/>
          </p:nvSpPr>
          <p:spPr bwMode="auto">
            <a:xfrm>
              <a:off x="4681233" y="3731748"/>
              <a:ext cx="1506485" cy="1706390"/>
            </a:xfrm>
            <a:custGeom>
              <a:avLst/>
              <a:gdLst>
                <a:gd name="connsiteX0" fmla="*/ 1273629 w 1273629"/>
                <a:gd name="connsiteY0" fmla="*/ 0 h 1491343"/>
                <a:gd name="connsiteX1" fmla="*/ 0 w 1273629"/>
                <a:gd name="connsiteY1" fmla="*/ 892628 h 1491343"/>
                <a:gd name="connsiteX2" fmla="*/ 195943 w 1273629"/>
                <a:gd name="connsiteY2" fmla="*/ 1491343 h 1491343"/>
                <a:gd name="connsiteX3" fmla="*/ 751115 w 1273629"/>
                <a:gd name="connsiteY3" fmla="*/ 1491343 h 1491343"/>
                <a:gd name="connsiteX4" fmla="*/ 1273629 w 1273629"/>
                <a:gd name="connsiteY4" fmla="*/ 0 h 1491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629" h="1491343">
                  <a:moveTo>
                    <a:pt x="1273629" y="0"/>
                  </a:moveTo>
                  <a:lnTo>
                    <a:pt x="0" y="892628"/>
                  </a:lnTo>
                  <a:lnTo>
                    <a:pt x="195943" y="1491343"/>
                  </a:lnTo>
                  <a:lnTo>
                    <a:pt x="751115" y="1491343"/>
                  </a:lnTo>
                  <a:lnTo>
                    <a:pt x="1273629" y="0"/>
                  </a:lnTo>
                  <a:close/>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path path="circle">
                <a:fillToRect l="50000" t="50000" r="50000" b="50000"/>
              </a:path>
              <a:tileRect/>
            </a:gradFill>
            <a:ln>
              <a:noFill/>
            </a:ln>
          </p:spPr>
          <p:txBody>
            <a:bodyPr/>
            <a:lstStyle/>
            <a:p>
              <a:endParaRPr lang="fr-FR" sz="2800" dirty="0"/>
            </a:p>
          </p:txBody>
        </p:sp>
        <p:sp>
          <p:nvSpPr>
            <p:cNvPr id="33" name="正五边形 17">
              <a:extLst>
                <a:ext uri="{FF2B5EF4-FFF2-40B4-BE49-F238E27FC236}">
                  <a16:creationId xmlns:a16="http://schemas.microsoft.com/office/drawing/2014/main" id="{1A28FCF0-ED79-B02C-BCB2-DB43CED43BB9}"/>
                </a:ext>
              </a:extLst>
            </p:cNvPr>
            <p:cNvSpPr/>
            <p:nvPr/>
          </p:nvSpPr>
          <p:spPr bwMode="auto">
            <a:xfrm>
              <a:off x="4681233" y="4365965"/>
              <a:ext cx="1132682" cy="1057635"/>
            </a:xfrm>
            <a:prstGeom prst="pentagon">
              <a:avLst/>
            </a:prstGeom>
            <a:solidFill>
              <a:schemeClr val="bg1">
                <a:lumMod val="50000"/>
              </a:schemeClr>
            </a:solidFill>
            <a:ln>
              <a:noFill/>
            </a:ln>
          </p:spPr>
          <p:txBody>
            <a:bodyPr/>
            <a:lstStyle/>
            <a:p>
              <a:endParaRPr lang="fr-FR" sz="2800" dirty="0"/>
            </a:p>
          </p:txBody>
        </p:sp>
        <p:sp>
          <p:nvSpPr>
            <p:cNvPr id="34" name="TextBox 26">
              <a:extLst>
                <a:ext uri="{FF2B5EF4-FFF2-40B4-BE49-F238E27FC236}">
                  <a16:creationId xmlns:a16="http://schemas.microsoft.com/office/drawing/2014/main" id="{913142B9-3991-24C5-27E5-796CBF8FCB03}"/>
                </a:ext>
              </a:extLst>
            </p:cNvPr>
            <p:cNvSpPr txBox="1">
              <a:spLocks noChangeArrowheads="1"/>
            </p:cNvSpPr>
            <p:nvPr/>
          </p:nvSpPr>
          <p:spPr bwMode="auto">
            <a:xfrm>
              <a:off x="5054561" y="4476467"/>
              <a:ext cx="348172" cy="708656"/>
            </a:xfrm>
            <a:prstGeom prst="rect">
              <a:avLst/>
            </a:prstGeom>
            <a:noFill/>
            <a:ln w="9525">
              <a:noFill/>
              <a:miter lim="800000"/>
            </a:ln>
          </p:spPr>
          <p:txBody>
            <a:bodyPr wrap="none">
              <a:spAutoFit/>
            </a:bodyPr>
            <a:lstStyle/>
            <a:p>
              <a:pPr algn="just">
                <a:lnSpc>
                  <a:spcPct val="115000"/>
                </a:lnSpc>
                <a:buNone/>
              </a:pPr>
              <a:r>
                <a:rPr lang="en-US" sz="36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4</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环形箭头 28">
              <a:extLst>
                <a:ext uri="{FF2B5EF4-FFF2-40B4-BE49-F238E27FC236}">
                  <a16:creationId xmlns:a16="http://schemas.microsoft.com/office/drawing/2014/main" id="{B00C3541-8740-E05D-F764-FC2D516D6068}"/>
                </a:ext>
              </a:extLst>
            </p:cNvPr>
            <p:cNvSpPr/>
            <p:nvPr/>
          </p:nvSpPr>
          <p:spPr bwMode="auto">
            <a:xfrm rot="15194886">
              <a:off x="3741095" y="3537434"/>
              <a:ext cx="1395641" cy="1442619"/>
            </a:xfrm>
            <a:prstGeom prst="circularArrow">
              <a:avLst/>
            </a:prstGeom>
            <a:solidFill>
              <a:srgbClr val="7F7F7F"/>
            </a:solidFill>
            <a:ln w="25400" cap="flat" cmpd="sng" algn="ctr">
              <a:noFill/>
              <a:prstDash val="solid"/>
            </a:ln>
            <a:effectLst/>
          </p:spPr>
          <p:txBody>
            <a:bodyPr anchor="ctr"/>
            <a:lstStyle/>
            <a:p>
              <a:endParaRPr lang="fr-FR" sz="2800" dirty="0"/>
            </a:p>
          </p:txBody>
        </p:sp>
        <p:sp>
          <p:nvSpPr>
            <p:cNvPr id="36" name="任意多边形 43">
              <a:extLst>
                <a:ext uri="{FF2B5EF4-FFF2-40B4-BE49-F238E27FC236}">
                  <a16:creationId xmlns:a16="http://schemas.microsoft.com/office/drawing/2014/main" id="{3BB686DB-1E71-15D3-3C36-083A25A17F5E}"/>
                </a:ext>
              </a:extLst>
            </p:cNvPr>
            <p:cNvSpPr>
              <a:spLocks noChangeArrowheads="1"/>
            </p:cNvSpPr>
            <p:nvPr/>
          </p:nvSpPr>
          <p:spPr bwMode="auto">
            <a:xfrm>
              <a:off x="5252270" y="4364144"/>
              <a:ext cx="561645" cy="401612"/>
            </a:xfrm>
            <a:custGeom>
              <a:avLst/>
              <a:gdLst>
                <a:gd name="T0" fmla="*/ 0 w 475013"/>
                <a:gd name="T1" fmla="*/ 0 h 350322"/>
                <a:gd name="T2" fmla="*/ 471525 w 475013"/>
                <a:gd name="T3" fmla="*/ 355517 h 350322"/>
                <a:gd name="T4" fmla="*/ 0 60000 65536"/>
                <a:gd name="T5" fmla="*/ 0 60000 65536"/>
                <a:gd name="T6" fmla="*/ 0 w 475013"/>
                <a:gd name="T7" fmla="*/ 0 h 350322"/>
                <a:gd name="T8" fmla="*/ 475013 w 475013"/>
                <a:gd name="T9" fmla="*/ 350322 h 350322"/>
              </a:gdLst>
              <a:ahLst/>
              <a:cxnLst>
                <a:cxn ang="T4">
                  <a:pos x="T0" y="T1"/>
                </a:cxn>
                <a:cxn ang="T5">
                  <a:pos x="T2" y="T3"/>
                </a:cxn>
              </a:cxnLst>
              <a:rect l="T6" t="T7" r="T8" b="T9"/>
              <a:pathLst>
                <a:path w="475013" h="350322">
                  <a:moveTo>
                    <a:pt x="0" y="0"/>
                  </a:moveTo>
                  <a:lnTo>
                    <a:pt x="475013" y="350322"/>
                  </a:lnTo>
                </a:path>
              </a:pathLst>
            </a:custGeom>
            <a:solidFill>
              <a:schemeClr val="accent1"/>
            </a:solidFill>
            <a:ln w="9525" algn="ctr">
              <a:solidFill>
                <a:schemeClr val="bg1"/>
              </a:solidFill>
              <a:round/>
            </a:ln>
          </p:spPr>
          <p:txBody>
            <a:bodyPr/>
            <a:lstStyle/>
            <a:p>
              <a:endParaRPr lang="fr-FR" sz="2800" dirty="0"/>
            </a:p>
          </p:txBody>
        </p:sp>
        <p:sp>
          <p:nvSpPr>
            <p:cNvPr id="37" name="TextBox 61">
              <a:extLst>
                <a:ext uri="{FF2B5EF4-FFF2-40B4-BE49-F238E27FC236}">
                  <a16:creationId xmlns:a16="http://schemas.microsoft.com/office/drawing/2014/main" id="{148D088B-EA4E-8D35-63CE-DFE6E7705E55}"/>
                </a:ext>
              </a:extLst>
            </p:cNvPr>
            <p:cNvSpPr txBox="1">
              <a:spLocks noChangeArrowheads="1"/>
            </p:cNvSpPr>
            <p:nvPr/>
          </p:nvSpPr>
          <p:spPr bwMode="auto">
            <a:xfrm>
              <a:off x="1111594" y="5504368"/>
              <a:ext cx="3834364" cy="638594"/>
            </a:xfrm>
            <a:prstGeom prst="rect">
              <a:avLst/>
            </a:prstGeom>
            <a:noFill/>
            <a:ln w="9525">
              <a:noFill/>
              <a:miter lim="800000"/>
            </a:ln>
          </p:spPr>
          <p:txBody>
            <a:bodyPr wrap="square">
              <a:spAutoFit/>
            </a:bodyPr>
            <a:lstStyle/>
            <a:p>
              <a:pPr algn="ctr">
                <a:lnSpc>
                  <a:spcPct val="115000"/>
                </a:lnSpc>
                <a:buNone/>
              </a:pPr>
              <a:r>
                <a:rPr lang="ar-AE" sz="2800" b="1" dirty="0">
                  <a:solidFill>
                    <a:srgbClr val="000000"/>
                  </a:solidFill>
                  <a:effectLst/>
                  <a:latin typeface="Times New Roman" panose="02020603050405020304" pitchFamily="18" charset="0"/>
                  <a:ea typeface="Microsoft YaHei" panose="020B0503020204020204" pitchFamily="34" charset="-122"/>
                  <a:cs typeface="Adobe Arabic" panose="02040503050201020203" pitchFamily="18" charset="-78"/>
                </a:rPr>
                <a:t>التلخيص التلقائي</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8" name="TextBox 61">
            <a:extLst>
              <a:ext uri="{FF2B5EF4-FFF2-40B4-BE49-F238E27FC236}">
                <a16:creationId xmlns:a16="http://schemas.microsoft.com/office/drawing/2014/main" id="{D428169A-2214-7E30-2299-8D3EB320C75B}"/>
              </a:ext>
            </a:extLst>
          </p:cNvPr>
          <p:cNvSpPr txBox="1">
            <a:spLocks noChangeArrowheads="1"/>
          </p:cNvSpPr>
          <p:nvPr/>
        </p:nvSpPr>
        <p:spPr bwMode="auto">
          <a:xfrm>
            <a:off x="3656170" y="1665194"/>
            <a:ext cx="4297446" cy="571695"/>
          </a:xfrm>
          <a:prstGeom prst="rect">
            <a:avLst/>
          </a:prstGeom>
          <a:noFill/>
          <a:ln w="9525">
            <a:noFill/>
            <a:miter lim="800000"/>
          </a:ln>
        </p:spPr>
        <p:txBody>
          <a:bodyPr wrap="square">
            <a:spAutoFit/>
          </a:bodyPr>
          <a:lstStyle/>
          <a:p>
            <a:pPr algn="ctr">
              <a:lnSpc>
                <a:spcPct val="115000"/>
              </a:lnSpc>
              <a:buNone/>
            </a:pPr>
            <a:r>
              <a:rPr lang="ar-AE" sz="2800" b="1" dirty="0">
                <a:solidFill>
                  <a:srgbClr val="000000"/>
                </a:solidFill>
                <a:latin typeface="Times New Roman" panose="02020603050405020304" pitchFamily="18" charset="0"/>
                <a:ea typeface="Microsoft YaHei" panose="020B0503020204020204" pitchFamily="34" charset="-122"/>
                <a:cs typeface="Adobe Arabic" panose="02040503050201020203" pitchFamily="18" charset="-78"/>
              </a:rPr>
              <a:t>تحليل المشاعر</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9" name="مجموعة 38">
            <a:extLst>
              <a:ext uri="{FF2B5EF4-FFF2-40B4-BE49-F238E27FC236}">
                <a16:creationId xmlns:a16="http://schemas.microsoft.com/office/drawing/2014/main" id="{A6ED0F47-A6AB-56A9-189D-94AFFED00132}"/>
              </a:ext>
            </a:extLst>
          </p:cNvPr>
          <p:cNvGrpSpPr/>
          <p:nvPr/>
        </p:nvGrpSpPr>
        <p:grpSpPr>
          <a:xfrm>
            <a:off x="4511531" y="2372855"/>
            <a:ext cx="2896622" cy="2850308"/>
            <a:chOff x="4729112" y="1596486"/>
            <a:chExt cx="3235580" cy="3183846"/>
          </a:xfrm>
        </p:grpSpPr>
        <p:sp>
          <p:nvSpPr>
            <p:cNvPr id="40" name="椭圆 10">
              <a:extLst>
                <a:ext uri="{FF2B5EF4-FFF2-40B4-BE49-F238E27FC236}">
                  <a16:creationId xmlns:a16="http://schemas.microsoft.com/office/drawing/2014/main" id="{CA7F7902-1DA9-A4AB-CA31-79D7FD7B8498}"/>
                </a:ext>
              </a:extLst>
            </p:cNvPr>
            <p:cNvSpPr>
              <a:spLocks noChangeArrowheads="1"/>
            </p:cNvSpPr>
            <p:nvPr/>
          </p:nvSpPr>
          <p:spPr bwMode="auto">
            <a:xfrm>
              <a:off x="4729112" y="2595931"/>
              <a:ext cx="2736882" cy="2184401"/>
            </a:xfrm>
            <a:prstGeom prst="ellipse">
              <a:avLst/>
            </a:prstGeom>
            <a:gradFill rotWithShape="1">
              <a:gsLst>
                <a:gs pos="0">
                  <a:srgbClr val="000000"/>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69056" tIns="34529" rIns="69056" bIns="34529" anchor="ctr"/>
            <a:lstStyle/>
            <a:p>
              <a:endParaRPr lang="fr-FR" sz="2800" dirty="0"/>
            </a:p>
          </p:txBody>
        </p:sp>
        <p:grpSp>
          <p:nvGrpSpPr>
            <p:cNvPr id="41" name="مجموعة 40">
              <a:extLst>
                <a:ext uri="{FF2B5EF4-FFF2-40B4-BE49-F238E27FC236}">
                  <a16:creationId xmlns:a16="http://schemas.microsoft.com/office/drawing/2014/main" id="{294989E9-ACD8-58A0-4FE8-0FEDC1B1C681}"/>
                </a:ext>
              </a:extLst>
            </p:cNvPr>
            <p:cNvGrpSpPr/>
            <p:nvPr/>
          </p:nvGrpSpPr>
          <p:grpSpPr>
            <a:xfrm>
              <a:off x="5458892" y="1596486"/>
              <a:ext cx="2505800" cy="2756754"/>
              <a:chOff x="5458892" y="1596486"/>
              <a:chExt cx="2505800" cy="2756754"/>
            </a:xfrm>
          </p:grpSpPr>
          <p:sp>
            <p:nvSpPr>
              <p:cNvPr id="42" name="任意多边形 9">
                <a:extLst>
                  <a:ext uri="{FF2B5EF4-FFF2-40B4-BE49-F238E27FC236}">
                    <a16:creationId xmlns:a16="http://schemas.microsoft.com/office/drawing/2014/main" id="{2C322079-B310-9ECF-F64E-408CC96F0451}"/>
                  </a:ext>
                </a:extLst>
              </p:cNvPr>
              <p:cNvSpPr/>
              <p:nvPr/>
            </p:nvSpPr>
            <p:spPr bwMode="auto">
              <a:xfrm>
                <a:off x="5620439" y="1649186"/>
                <a:ext cx="1095114" cy="2093462"/>
              </a:xfrm>
              <a:custGeom>
                <a:avLst/>
                <a:gdLst>
                  <a:gd name="connsiteX0" fmla="*/ 0 w 925285"/>
                  <a:gd name="connsiteY0" fmla="*/ 326572 h 1828800"/>
                  <a:gd name="connsiteX1" fmla="*/ 468085 w 925285"/>
                  <a:gd name="connsiteY1" fmla="*/ 1807029 h 1828800"/>
                  <a:gd name="connsiteX2" fmla="*/ 478971 w 925285"/>
                  <a:gd name="connsiteY2" fmla="*/ 1807029 h 1828800"/>
                  <a:gd name="connsiteX3" fmla="*/ 478971 w 925285"/>
                  <a:gd name="connsiteY3" fmla="*/ 1828800 h 1828800"/>
                  <a:gd name="connsiteX4" fmla="*/ 925285 w 925285"/>
                  <a:gd name="connsiteY4" fmla="*/ 326572 h 1828800"/>
                  <a:gd name="connsiteX5" fmla="*/ 489857 w 925285"/>
                  <a:gd name="connsiteY5" fmla="*/ 0 h 1828800"/>
                  <a:gd name="connsiteX6" fmla="*/ 0 w 925285"/>
                  <a:gd name="connsiteY6" fmla="*/ 326572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5285" h="1828800">
                    <a:moveTo>
                      <a:pt x="0" y="326572"/>
                    </a:moveTo>
                    <a:lnTo>
                      <a:pt x="468085" y="1807029"/>
                    </a:lnTo>
                    <a:lnTo>
                      <a:pt x="478971" y="1807029"/>
                    </a:lnTo>
                    <a:lnTo>
                      <a:pt x="478971" y="1828800"/>
                    </a:lnTo>
                    <a:lnTo>
                      <a:pt x="925285" y="326572"/>
                    </a:lnTo>
                    <a:lnTo>
                      <a:pt x="489857" y="0"/>
                    </a:lnTo>
                    <a:lnTo>
                      <a:pt x="0" y="326572"/>
                    </a:lnTo>
                    <a:close/>
                  </a:path>
                </a:pathLst>
              </a:custGeom>
              <a:gradFill flip="none" rotWithShape="1">
                <a:gsLst>
                  <a:gs pos="0">
                    <a:srgbClr val="FB9E00">
                      <a:shade val="30000"/>
                      <a:satMod val="115000"/>
                    </a:srgbClr>
                  </a:gs>
                  <a:gs pos="50000">
                    <a:srgbClr val="FB9E00">
                      <a:shade val="67500"/>
                      <a:satMod val="115000"/>
                    </a:srgbClr>
                  </a:gs>
                  <a:gs pos="100000">
                    <a:srgbClr val="FB9E00">
                      <a:shade val="100000"/>
                      <a:satMod val="115000"/>
                    </a:srgbClr>
                  </a:gs>
                </a:gsLst>
                <a:path path="circle">
                  <a:fillToRect l="50000" t="50000" r="50000" b="50000"/>
                </a:path>
                <a:tileRect/>
              </a:gradFill>
              <a:ln>
                <a:noFill/>
              </a:ln>
            </p:spPr>
            <p:txBody>
              <a:bodyPr/>
              <a:lstStyle/>
              <a:p>
                <a:endParaRPr lang="fr-FR" sz="2800" dirty="0"/>
              </a:p>
            </p:txBody>
          </p:sp>
          <p:sp>
            <p:nvSpPr>
              <p:cNvPr id="43" name="正五边形 16">
                <a:extLst>
                  <a:ext uri="{FF2B5EF4-FFF2-40B4-BE49-F238E27FC236}">
                    <a16:creationId xmlns:a16="http://schemas.microsoft.com/office/drawing/2014/main" id="{B9BC72E6-C16B-C0A0-B023-0308BD7E5467}"/>
                  </a:ext>
                </a:extLst>
              </p:cNvPr>
              <p:cNvSpPr/>
              <p:nvPr/>
            </p:nvSpPr>
            <p:spPr bwMode="auto">
              <a:xfrm>
                <a:off x="5607291" y="1625563"/>
                <a:ext cx="1121411" cy="1032193"/>
              </a:xfrm>
              <a:prstGeom prst="pentagon">
                <a:avLst/>
              </a:prstGeom>
              <a:solidFill>
                <a:srgbClr val="FB9E00"/>
              </a:solidFill>
              <a:ln>
                <a:noFill/>
              </a:ln>
            </p:spPr>
            <p:txBody>
              <a:bodyPr/>
              <a:lstStyle/>
              <a:p>
                <a:endParaRPr lang="fr-FR" sz="2800" dirty="0"/>
              </a:p>
            </p:txBody>
          </p:sp>
          <p:grpSp>
            <p:nvGrpSpPr>
              <p:cNvPr id="44" name="组合 28">
                <a:extLst>
                  <a:ext uri="{FF2B5EF4-FFF2-40B4-BE49-F238E27FC236}">
                    <a16:creationId xmlns:a16="http://schemas.microsoft.com/office/drawing/2014/main" id="{1E34C800-F587-AC6D-74E9-BFF32423C1C1}"/>
                  </a:ext>
                </a:extLst>
              </p:cNvPr>
              <p:cNvGrpSpPr/>
              <p:nvPr/>
            </p:nvGrpSpPr>
            <p:grpSpPr bwMode="auto">
              <a:xfrm>
                <a:off x="5458892" y="2959417"/>
                <a:ext cx="1512122" cy="1393823"/>
                <a:chOff x="3241546" y="1517924"/>
                <a:chExt cx="1277620" cy="1216780"/>
              </a:xfrm>
            </p:grpSpPr>
            <p:sp>
              <p:nvSpPr>
                <p:cNvPr id="48" name="正五边形 20">
                  <a:extLst>
                    <a:ext uri="{FF2B5EF4-FFF2-40B4-BE49-F238E27FC236}">
                      <a16:creationId xmlns:a16="http://schemas.microsoft.com/office/drawing/2014/main" id="{4B3C1C58-7087-809E-7074-4F9895E9C8EE}"/>
                    </a:ext>
                  </a:extLst>
                </p:cNvPr>
                <p:cNvSpPr/>
                <p:nvPr/>
              </p:nvSpPr>
              <p:spPr bwMode="auto">
                <a:xfrm rot="2195478">
                  <a:off x="3241546" y="1517924"/>
                  <a:ext cx="1277620" cy="1216780"/>
                </a:xfrm>
                <a:prstGeom prst="pentagon">
                  <a:avLst/>
                </a:prstGeom>
                <a:solidFill>
                  <a:srgbClr val="29ABE2"/>
                </a:solidFill>
                <a:ln>
                  <a:noFill/>
                </a:ln>
              </p:spPr>
              <p:txBody>
                <a:bodyPr/>
                <a:lstStyle/>
                <a:p>
                  <a:endParaRPr lang="fr-FR" sz="2800" dirty="0"/>
                </a:p>
              </p:txBody>
            </p:sp>
            <p:sp>
              <p:nvSpPr>
                <p:cNvPr id="49" name="正五边形 21">
                  <a:extLst>
                    <a:ext uri="{FF2B5EF4-FFF2-40B4-BE49-F238E27FC236}">
                      <a16:creationId xmlns:a16="http://schemas.microsoft.com/office/drawing/2014/main" id="{BEC4EE17-9344-D525-A636-DC1A914F2B4B}"/>
                    </a:ext>
                  </a:extLst>
                </p:cNvPr>
                <p:cNvSpPr/>
                <p:nvPr/>
              </p:nvSpPr>
              <p:spPr bwMode="auto">
                <a:xfrm rot="2195478">
                  <a:off x="3277531" y="1555542"/>
                  <a:ext cx="1205650" cy="1148238"/>
                </a:xfrm>
                <a:prstGeom prst="pentagon">
                  <a:avLst/>
                </a:prstGeom>
                <a:noFill/>
                <a:ln w="9525" cap="flat" cmpd="sng" algn="ctr">
                  <a:gradFill>
                    <a:gsLst>
                      <a:gs pos="1000">
                        <a:schemeClr val="bg1">
                          <a:alpha val="0"/>
                        </a:schemeClr>
                      </a:gs>
                      <a:gs pos="50000">
                        <a:schemeClr val="bg1">
                          <a:alpha val="74000"/>
                        </a:schemeClr>
                      </a:gs>
                      <a:gs pos="100000">
                        <a:schemeClr val="bg1">
                          <a:alpha val="63000"/>
                        </a:schemeClr>
                      </a:gs>
                    </a:gsLst>
                    <a:lin ang="5400000" scaled="0"/>
                  </a:gradFill>
                  <a:prstDash val="solid"/>
                  <a:round/>
                  <a:headEnd type="none" w="med" len="med"/>
                  <a:tailEnd type="none" w="med" len="med"/>
                </a:ln>
                <a:effectLst/>
              </p:spPr>
              <p:txBody>
                <a:bodyPr/>
                <a:lstStyle/>
                <a:p>
                  <a:endParaRPr lang="fr-FR" sz="2800" dirty="0"/>
                </a:p>
              </p:txBody>
            </p:sp>
          </p:grpSp>
          <p:sp>
            <p:nvSpPr>
              <p:cNvPr id="45" name="TextBox 27">
                <a:extLst>
                  <a:ext uri="{FF2B5EF4-FFF2-40B4-BE49-F238E27FC236}">
                    <a16:creationId xmlns:a16="http://schemas.microsoft.com/office/drawing/2014/main" id="{F9C636FD-CDAF-0256-2C83-7767F8909A8C}"/>
                  </a:ext>
                </a:extLst>
              </p:cNvPr>
              <p:cNvSpPr txBox="1">
                <a:spLocks noChangeArrowheads="1"/>
              </p:cNvSpPr>
              <p:nvPr/>
            </p:nvSpPr>
            <p:spPr bwMode="auto">
              <a:xfrm>
                <a:off x="6022676" y="1737704"/>
                <a:ext cx="348172" cy="708656"/>
              </a:xfrm>
              <a:prstGeom prst="rect">
                <a:avLst/>
              </a:prstGeom>
              <a:noFill/>
              <a:ln w="9525">
                <a:noFill/>
                <a:miter lim="800000"/>
              </a:ln>
            </p:spPr>
            <p:txBody>
              <a:bodyPr wrap="none">
                <a:spAutoFit/>
              </a:bodyPr>
              <a:lstStyle/>
              <a:p>
                <a:pPr algn="just">
                  <a:lnSpc>
                    <a:spcPct val="115000"/>
                  </a:lnSpc>
                  <a:buNone/>
                </a:pPr>
                <a:r>
                  <a:rPr lang="en-US" sz="36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1</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环形箭头 30">
                <a:extLst>
                  <a:ext uri="{FF2B5EF4-FFF2-40B4-BE49-F238E27FC236}">
                    <a16:creationId xmlns:a16="http://schemas.microsoft.com/office/drawing/2014/main" id="{70B2399E-A0E6-97B5-4196-483199506658}"/>
                  </a:ext>
                </a:extLst>
              </p:cNvPr>
              <p:cNvSpPr/>
              <p:nvPr/>
            </p:nvSpPr>
            <p:spPr bwMode="auto">
              <a:xfrm rot="2186439">
                <a:off x="6522073" y="1596486"/>
                <a:ext cx="1442619" cy="1395641"/>
              </a:xfrm>
              <a:prstGeom prst="circularArrow">
                <a:avLst/>
              </a:prstGeom>
              <a:solidFill>
                <a:srgbClr val="FB9E00"/>
              </a:solidFill>
              <a:ln w="25400" cap="flat" cmpd="sng" algn="ctr">
                <a:noFill/>
                <a:prstDash val="solid"/>
              </a:ln>
              <a:effectLst/>
            </p:spPr>
            <p:txBody>
              <a:bodyPr anchor="ctr"/>
              <a:lstStyle/>
              <a:p>
                <a:endParaRPr lang="fr-FR" sz="2800" dirty="0"/>
              </a:p>
            </p:txBody>
          </p:sp>
          <p:sp>
            <p:nvSpPr>
              <p:cNvPr id="47" name="任意多边形 40">
                <a:extLst>
                  <a:ext uri="{FF2B5EF4-FFF2-40B4-BE49-F238E27FC236}">
                    <a16:creationId xmlns:a16="http://schemas.microsoft.com/office/drawing/2014/main" id="{7D7A5822-0435-7D0A-52C7-B760C38309FF}"/>
                  </a:ext>
                </a:extLst>
              </p:cNvPr>
              <p:cNvSpPr>
                <a:spLocks noChangeArrowheads="1"/>
              </p:cNvSpPr>
              <p:nvPr/>
            </p:nvSpPr>
            <p:spPr bwMode="auto">
              <a:xfrm>
                <a:off x="5821429" y="2657755"/>
                <a:ext cx="695011" cy="0"/>
              </a:xfrm>
              <a:custGeom>
                <a:avLst/>
                <a:gdLst>
                  <a:gd name="T0" fmla="*/ 0 w 587829"/>
                  <a:gd name="T1" fmla="*/ 583304 w 587829"/>
                  <a:gd name="T2" fmla="*/ 0 60000 65536"/>
                  <a:gd name="T3" fmla="*/ 0 60000 65536"/>
                  <a:gd name="T4" fmla="*/ 0 w 587829"/>
                  <a:gd name="T5" fmla="*/ 587829 w 587829"/>
                </a:gdLst>
                <a:ahLst/>
                <a:cxnLst>
                  <a:cxn ang="T2">
                    <a:pos x="T0" y="0"/>
                  </a:cxn>
                  <a:cxn ang="T3">
                    <a:pos x="T1" y="0"/>
                  </a:cxn>
                </a:cxnLst>
                <a:rect l="T4" t="0" r="T5" b="0"/>
                <a:pathLst>
                  <a:path w="587829">
                    <a:moveTo>
                      <a:pt x="0" y="0"/>
                    </a:moveTo>
                    <a:lnTo>
                      <a:pt x="587829" y="0"/>
                    </a:lnTo>
                  </a:path>
                </a:pathLst>
              </a:custGeom>
              <a:solidFill>
                <a:schemeClr val="accent1"/>
              </a:solidFill>
              <a:ln w="9525" algn="ctr">
                <a:solidFill>
                  <a:schemeClr val="bg1"/>
                </a:solidFill>
                <a:round/>
              </a:ln>
            </p:spPr>
            <p:txBody>
              <a:bodyPr/>
              <a:lstStyle/>
              <a:p>
                <a:endParaRPr lang="fr-FR" sz="2800" dirty="0"/>
              </a:p>
            </p:txBody>
          </p:sp>
        </p:grpSp>
      </p:grpSp>
    </p:spTree>
    <p:extLst>
      <p:ext uri="{BB962C8B-B14F-4D97-AF65-F5344CB8AC3E}">
        <p14:creationId xmlns:p14="http://schemas.microsoft.com/office/powerpoint/2010/main" val="31134604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fltVal val="0"/>
                                          </p:val>
                                        </p:tav>
                                        <p:tav tm="100000">
                                          <p:val>
                                            <p:strVal val="#ppt_w"/>
                                          </p:val>
                                        </p:tav>
                                      </p:tavLst>
                                    </p:anim>
                                    <p:anim calcmode="lin" valueType="num">
                                      <p:cBhvr>
                                        <p:cTn id="8" dur="1000" fill="hold"/>
                                        <p:tgtEl>
                                          <p:spTgt spid="39"/>
                                        </p:tgtEl>
                                        <p:attrNameLst>
                                          <p:attrName>ppt_h</p:attrName>
                                        </p:attrNameLst>
                                      </p:cBhvr>
                                      <p:tavLst>
                                        <p:tav tm="0">
                                          <p:val>
                                            <p:fltVal val="0"/>
                                          </p:val>
                                        </p:tav>
                                        <p:tav tm="100000">
                                          <p:val>
                                            <p:strVal val="#ppt_h"/>
                                          </p:val>
                                        </p:tav>
                                      </p:tavLst>
                                    </p:anim>
                                    <p:anim calcmode="lin" valueType="num">
                                      <p:cBhvr>
                                        <p:cTn id="9" dur="1000" fill="hold"/>
                                        <p:tgtEl>
                                          <p:spTgt spid="39"/>
                                        </p:tgtEl>
                                        <p:attrNameLst>
                                          <p:attrName>style.rotation</p:attrName>
                                        </p:attrNameLst>
                                      </p:cBhvr>
                                      <p:tavLst>
                                        <p:tav tm="0">
                                          <p:val>
                                            <p:fltVal val="90"/>
                                          </p:val>
                                        </p:tav>
                                        <p:tav tm="100000">
                                          <p:val>
                                            <p:fltVal val="0"/>
                                          </p:val>
                                        </p:tav>
                                      </p:tavLst>
                                    </p:anim>
                                    <p:animEffect transition="in" filter="fade">
                                      <p:cBhvr>
                                        <p:cTn id="10" dur="1000"/>
                                        <p:tgtEl>
                                          <p:spTgt spid="3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ppt_w</p:attrName>
                                        </p:attrNameLst>
                                      </p:cBhvr>
                                      <p:tavLst>
                                        <p:tav tm="0">
                                          <p:val>
                                            <p:fltVal val="0"/>
                                          </p:val>
                                        </p:tav>
                                        <p:tav tm="100000">
                                          <p:val>
                                            <p:strVal val="#ppt_w"/>
                                          </p:val>
                                        </p:tav>
                                      </p:tavLst>
                                    </p:anim>
                                    <p:anim calcmode="lin" valueType="num">
                                      <p:cBhvr>
                                        <p:cTn id="14" dur="1000" fill="hold"/>
                                        <p:tgtEl>
                                          <p:spTgt spid="38"/>
                                        </p:tgtEl>
                                        <p:attrNameLst>
                                          <p:attrName>ppt_h</p:attrName>
                                        </p:attrNameLst>
                                      </p:cBhvr>
                                      <p:tavLst>
                                        <p:tav tm="0">
                                          <p:val>
                                            <p:fltVal val="0"/>
                                          </p:val>
                                        </p:tav>
                                        <p:tav tm="100000">
                                          <p:val>
                                            <p:strVal val="#ppt_h"/>
                                          </p:val>
                                        </p:tav>
                                      </p:tavLst>
                                    </p:anim>
                                    <p:anim calcmode="lin" valueType="num">
                                      <p:cBhvr>
                                        <p:cTn id="15" dur="1000" fill="hold"/>
                                        <p:tgtEl>
                                          <p:spTgt spid="38"/>
                                        </p:tgtEl>
                                        <p:attrNameLst>
                                          <p:attrName>style.rotation</p:attrName>
                                        </p:attrNameLst>
                                      </p:cBhvr>
                                      <p:tavLst>
                                        <p:tav tm="0">
                                          <p:val>
                                            <p:fltVal val="90"/>
                                          </p:val>
                                        </p:tav>
                                        <p:tav tm="100000">
                                          <p:val>
                                            <p:fltVal val="0"/>
                                          </p:val>
                                        </p:tav>
                                      </p:tavLst>
                                    </p:anim>
                                    <p:animEffect transition="in" filter="fade">
                                      <p:cBhvr>
                                        <p:cTn id="16" dur="10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inVertical)">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arn(inVertical)">
                                      <p:cBhvr>
                                        <p:cTn id="31" dur="500"/>
                                        <p:tgtEl>
                                          <p:spTgt spid="31"/>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arn(inVertical)">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B1889-32D0-80CA-0B6A-4814C00F5C7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9F679F6-A2E3-9099-B3C9-59DC4BEB33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7712170F-4AFA-E5C0-70FD-ECC15AA7605C}"/>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استخدام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ChatGPT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في تحليل البيانات النصية</a:t>
            </a:r>
          </a:p>
        </p:txBody>
      </p:sp>
      <p:grpSp>
        <p:nvGrpSpPr>
          <p:cNvPr id="4" name="Group 36">
            <a:extLst>
              <a:ext uri="{FF2B5EF4-FFF2-40B4-BE49-F238E27FC236}">
                <a16:creationId xmlns:a16="http://schemas.microsoft.com/office/drawing/2014/main" id="{C16CF2F0-1D02-9FEB-2429-C3DDF8A42D3E}"/>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0A87F34C-0EC9-4817-7505-C1526FE7C1BE}"/>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كيف يعمل </a:t>
              </a:r>
              <a:r>
                <a:rPr lang="fr-FR" sz="4000" b="1" dirty="0">
                  <a:solidFill>
                    <a:srgbClr val="006666"/>
                  </a:solidFill>
                  <a:latin typeface="Adobe Arabic" panose="02040503050201020203" pitchFamily="18" charset="-78"/>
                  <a:cs typeface="Adobe Arabic" panose="02040503050201020203" pitchFamily="18" charset="-78"/>
                </a:rPr>
                <a:t>ChatGPT </a:t>
              </a:r>
              <a:r>
                <a:rPr lang="ar-SA" sz="4000" b="1" dirty="0">
                  <a:solidFill>
                    <a:srgbClr val="006666"/>
                  </a:solidFill>
                  <a:latin typeface="Adobe Arabic" panose="02040503050201020203" pitchFamily="18" charset="-78"/>
                  <a:cs typeface="Adobe Arabic" panose="02040503050201020203" pitchFamily="18" charset="-78"/>
                </a:rPr>
                <a:t>في تحليل البيانات النصية؟</a:t>
              </a:r>
            </a:p>
          </p:txBody>
        </p:sp>
        <p:pic>
          <p:nvPicPr>
            <p:cNvPr id="6" name="Picture 2" descr="Idea ">
              <a:extLst>
                <a:ext uri="{FF2B5EF4-FFF2-40B4-BE49-F238E27FC236}">
                  <a16:creationId xmlns:a16="http://schemas.microsoft.com/office/drawing/2014/main" id="{99B69489-639F-0386-A5D7-1D5D6431F4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1515596E-BA21-A58F-8B83-DB5C19983982}"/>
              </a:ext>
            </a:extLst>
          </p:cNvPr>
          <p:cNvSpPr txBox="1"/>
          <p:nvPr/>
        </p:nvSpPr>
        <p:spPr>
          <a:xfrm>
            <a:off x="3647440" y="1988219"/>
            <a:ext cx="7386728"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dirty="0"/>
              <a:t>ChatGPT </a:t>
            </a:r>
            <a:r>
              <a:rPr lang="ar-AE" dirty="0"/>
              <a:t> </a:t>
            </a:r>
            <a:r>
              <a:rPr lang="ar-SA" dirty="0"/>
              <a:t>هو نموذج لغوي كبير (</a:t>
            </a:r>
            <a:r>
              <a:rPr lang="fr-FR" dirty="0"/>
              <a:t>Large Language Model</a:t>
            </a:r>
            <a:r>
              <a:rPr lang="ar-AE" dirty="0"/>
              <a:t>)</a:t>
            </a:r>
            <a:r>
              <a:rPr lang="fr-FR" dirty="0"/>
              <a:t> </a:t>
            </a:r>
            <a:r>
              <a:rPr lang="ar-SA" dirty="0"/>
              <a:t>تمّ تدريبه على كميات هائلة من النصوص باللغات المختلفة. هذا التدريب جعله قادراً على فهم السياق، استخراج المعاني، وتحليل الأنماط اللغوية بدقّة عالية.</a:t>
            </a:r>
          </a:p>
        </p:txBody>
      </p:sp>
      <p:pic>
        <p:nvPicPr>
          <p:cNvPr id="9" name="صورة 8">
            <a:extLst>
              <a:ext uri="{FF2B5EF4-FFF2-40B4-BE49-F238E27FC236}">
                <a16:creationId xmlns:a16="http://schemas.microsoft.com/office/drawing/2014/main" id="{70B98C7B-2F21-E762-2E18-979E7895ED0C}"/>
              </a:ext>
            </a:extLst>
          </p:cNvPr>
          <p:cNvPicPr>
            <a:picLocks noChangeAspect="1"/>
          </p:cNvPicPr>
          <p:nvPr/>
        </p:nvPicPr>
        <p:blipFill>
          <a:blip r:embed="rId6"/>
          <a:stretch>
            <a:fillRect/>
          </a:stretch>
        </p:blipFill>
        <p:spPr>
          <a:xfrm>
            <a:off x="1082774" y="1766903"/>
            <a:ext cx="1696720" cy="1696720"/>
          </a:xfrm>
          <a:prstGeom prst="rect">
            <a:avLst/>
          </a:prstGeom>
        </p:spPr>
      </p:pic>
      <p:grpSp>
        <p:nvGrpSpPr>
          <p:cNvPr id="10" name="Group 36">
            <a:extLst>
              <a:ext uri="{FF2B5EF4-FFF2-40B4-BE49-F238E27FC236}">
                <a16:creationId xmlns:a16="http://schemas.microsoft.com/office/drawing/2014/main" id="{50400AEF-4ABA-CF17-3652-12450691F7DA}"/>
              </a:ext>
            </a:extLst>
          </p:cNvPr>
          <p:cNvGrpSpPr/>
          <p:nvPr/>
        </p:nvGrpSpPr>
        <p:grpSpPr>
          <a:xfrm>
            <a:off x="1584960" y="3654332"/>
            <a:ext cx="10126581" cy="895350"/>
            <a:chOff x="1910707" y="997952"/>
            <a:chExt cx="10126581" cy="895350"/>
          </a:xfrm>
        </p:grpSpPr>
        <p:sp>
          <p:nvSpPr>
            <p:cNvPr id="50" name="TextBox 3">
              <a:extLst>
                <a:ext uri="{FF2B5EF4-FFF2-40B4-BE49-F238E27FC236}">
                  <a16:creationId xmlns:a16="http://schemas.microsoft.com/office/drawing/2014/main" id="{45F7213A-9D6A-CAFC-4A05-921AA17E89DE}"/>
                </a:ext>
              </a:extLst>
            </p:cNvPr>
            <p:cNvSpPr txBox="1"/>
            <p:nvPr/>
          </p:nvSpPr>
          <p:spPr>
            <a:xfrm>
              <a:off x="1910707" y="1119604"/>
              <a:ext cx="907883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المزايا الأساسية لاستخدام </a:t>
              </a:r>
              <a:r>
                <a:rPr lang="fr-FR" sz="4000" b="1" dirty="0">
                  <a:solidFill>
                    <a:srgbClr val="006666"/>
                  </a:solidFill>
                  <a:latin typeface="Adobe Arabic" panose="02040503050201020203" pitchFamily="18" charset="-78"/>
                  <a:cs typeface="Adobe Arabic" panose="02040503050201020203" pitchFamily="18" charset="-78"/>
                </a:rPr>
                <a:t>ChatGPT </a:t>
              </a:r>
              <a:r>
                <a:rPr lang="ar-SA" sz="4000" b="1" dirty="0">
                  <a:solidFill>
                    <a:srgbClr val="006666"/>
                  </a:solidFill>
                  <a:latin typeface="Adobe Arabic" panose="02040503050201020203" pitchFamily="18" charset="-78"/>
                  <a:cs typeface="Adobe Arabic" panose="02040503050201020203" pitchFamily="18" charset="-78"/>
                </a:rPr>
                <a:t>في تحليل البيانات النصية:</a:t>
              </a:r>
            </a:p>
          </p:txBody>
        </p:sp>
        <p:pic>
          <p:nvPicPr>
            <p:cNvPr id="51" name="Picture 2" descr="Idea ">
              <a:extLst>
                <a:ext uri="{FF2B5EF4-FFF2-40B4-BE49-F238E27FC236}">
                  <a16:creationId xmlns:a16="http://schemas.microsoft.com/office/drawing/2014/main" id="{E21B8A32-2282-F045-0B32-F8C70982F0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2" name="مجموعة 51">
            <a:extLst>
              <a:ext uri="{FF2B5EF4-FFF2-40B4-BE49-F238E27FC236}">
                <a16:creationId xmlns:a16="http://schemas.microsoft.com/office/drawing/2014/main" id="{66D51BFA-A885-3A86-0495-7638AB9AEFD8}"/>
              </a:ext>
            </a:extLst>
          </p:cNvPr>
          <p:cNvGrpSpPr/>
          <p:nvPr/>
        </p:nvGrpSpPr>
        <p:grpSpPr>
          <a:xfrm>
            <a:off x="2854552" y="4685256"/>
            <a:ext cx="6856260" cy="1671908"/>
            <a:chOff x="0" y="0"/>
            <a:chExt cx="5138419" cy="1253053"/>
          </a:xfrm>
        </p:grpSpPr>
        <p:grpSp>
          <p:nvGrpSpPr>
            <p:cNvPr id="53" name="Group 7">
              <a:extLst>
                <a:ext uri="{FF2B5EF4-FFF2-40B4-BE49-F238E27FC236}">
                  <a16:creationId xmlns:a16="http://schemas.microsoft.com/office/drawing/2014/main" id="{D042C375-19A4-C838-4007-4ECE246B5404}"/>
                </a:ext>
              </a:extLst>
            </p:cNvPr>
            <p:cNvGrpSpPr/>
            <p:nvPr/>
          </p:nvGrpSpPr>
          <p:grpSpPr>
            <a:xfrm>
              <a:off x="2607333" y="0"/>
              <a:ext cx="2531086" cy="593848"/>
              <a:chOff x="2607333" y="0"/>
              <a:chExt cx="1058699" cy="254316"/>
            </a:xfrm>
          </p:grpSpPr>
          <p:sp>
            <p:nvSpPr>
              <p:cNvPr id="83" name="Freeform 8">
                <a:extLst>
                  <a:ext uri="{FF2B5EF4-FFF2-40B4-BE49-F238E27FC236}">
                    <a16:creationId xmlns:a16="http://schemas.microsoft.com/office/drawing/2014/main" id="{E4548EFF-DFFA-C226-08EF-3DC80FA43D20}"/>
                  </a:ext>
                </a:extLst>
              </p:cNvPr>
              <p:cNvSpPr/>
              <p:nvPr/>
            </p:nvSpPr>
            <p:spPr>
              <a:xfrm>
                <a:off x="2607333" y="19050"/>
                <a:ext cx="1058699" cy="235266"/>
              </a:xfrm>
              <a:custGeom>
                <a:avLst/>
                <a:gdLst/>
                <a:ahLst/>
                <a:cxnLst/>
                <a:rect l="l" t="t" r="r" b="b"/>
                <a:pathLst>
                  <a:path w="1058699" h="235266">
                    <a:moveTo>
                      <a:pt x="117633" y="0"/>
                    </a:moveTo>
                    <a:lnTo>
                      <a:pt x="941066" y="0"/>
                    </a:lnTo>
                    <a:cubicBezTo>
                      <a:pt x="1006033" y="0"/>
                      <a:pt x="1058699" y="52666"/>
                      <a:pt x="1058699" y="117633"/>
                    </a:cubicBezTo>
                    <a:lnTo>
                      <a:pt x="1058699" y="117633"/>
                    </a:lnTo>
                    <a:cubicBezTo>
                      <a:pt x="1058699" y="148832"/>
                      <a:pt x="1046306" y="178752"/>
                      <a:pt x="1024245" y="200812"/>
                    </a:cubicBezTo>
                    <a:cubicBezTo>
                      <a:pt x="1002185" y="222873"/>
                      <a:pt x="972264" y="235266"/>
                      <a:pt x="941066" y="235266"/>
                    </a:cubicBezTo>
                    <a:lnTo>
                      <a:pt x="117633" y="235266"/>
                    </a:lnTo>
                    <a:cubicBezTo>
                      <a:pt x="86435" y="235266"/>
                      <a:pt x="56514" y="222873"/>
                      <a:pt x="34454" y="200812"/>
                    </a:cubicBezTo>
                    <a:cubicBezTo>
                      <a:pt x="12393" y="178752"/>
                      <a:pt x="0" y="148832"/>
                      <a:pt x="0" y="117633"/>
                    </a:cubicBezTo>
                    <a:lnTo>
                      <a:pt x="0" y="117633"/>
                    </a:lnTo>
                    <a:cubicBezTo>
                      <a:pt x="0" y="86435"/>
                      <a:pt x="12393" y="56514"/>
                      <a:pt x="34454" y="34454"/>
                    </a:cubicBezTo>
                    <a:cubicBezTo>
                      <a:pt x="56514" y="12393"/>
                      <a:pt x="86435" y="0"/>
                      <a:pt x="117633" y="0"/>
                    </a:cubicBezTo>
                    <a:close/>
                  </a:path>
                </a:pathLst>
              </a:custGeom>
              <a:solidFill>
                <a:srgbClr val="F0DBAA"/>
              </a:solidFill>
              <a:ln cap="rnd">
                <a:noFill/>
                <a:prstDash val="solid"/>
                <a:round/>
              </a:ln>
            </p:spPr>
            <p:txBody>
              <a:bodyPr/>
              <a:lstStyle/>
              <a:p>
                <a:endParaRPr lang="fr-FR" sz="2800" dirty="0"/>
              </a:p>
            </p:txBody>
          </p:sp>
          <p:sp>
            <p:nvSpPr>
              <p:cNvPr id="84" name="TextBox 9">
                <a:extLst>
                  <a:ext uri="{FF2B5EF4-FFF2-40B4-BE49-F238E27FC236}">
                    <a16:creationId xmlns:a16="http://schemas.microsoft.com/office/drawing/2014/main" id="{B5861CDD-2908-365F-DB99-858113285933}"/>
                  </a:ext>
                </a:extLst>
              </p:cNvPr>
              <p:cNvSpPr txBox="1"/>
              <p:nvPr/>
            </p:nvSpPr>
            <p:spPr>
              <a:xfrm>
                <a:off x="2607333" y="0"/>
                <a:ext cx="1058699" cy="254316"/>
              </a:xfrm>
              <a:prstGeom prst="rect">
                <a:avLst/>
              </a:prstGeom>
            </p:spPr>
            <p:txBody>
              <a:bodyPr lIns="60984" tIns="60984" rIns="60984" bIns="60984" rtlCol="0" anchor="ctr"/>
              <a:lstStyle/>
              <a:p>
                <a:endParaRPr lang="fr-FR" sz="2800" dirty="0"/>
              </a:p>
            </p:txBody>
          </p:sp>
        </p:grpSp>
        <p:grpSp>
          <p:nvGrpSpPr>
            <p:cNvPr id="54" name="Group 10">
              <a:extLst>
                <a:ext uri="{FF2B5EF4-FFF2-40B4-BE49-F238E27FC236}">
                  <a16:creationId xmlns:a16="http://schemas.microsoft.com/office/drawing/2014/main" id="{37CAD079-7146-22D4-7E1C-DFF17852287C}"/>
                </a:ext>
              </a:extLst>
            </p:cNvPr>
            <p:cNvGrpSpPr/>
            <p:nvPr/>
          </p:nvGrpSpPr>
          <p:grpSpPr>
            <a:xfrm>
              <a:off x="2607333" y="44483"/>
              <a:ext cx="562464" cy="549365"/>
              <a:chOff x="2607333" y="44483"/>
              <a:chExt cx="812800" cy="812800"/>
            </a:xfrm>
          </p:grpSpPr>
          <p:sp>
            <p:nvSpPr>
              <p:cNvPr id="81" name="Freeform 11">
                <a:extLst>
                  <a:ext uri="{FF2B5EF4-FFF2-40B4-BE49-F238E27FC236}">
                    <a16:creationId xmlns:a16="http://schemas.microsoft.com/office/drawing/2014/main" id="{8F1012FB-3748-EE94-B189-C0EDBFD886EE}"/>
                  </a:ext>
                </a:extLst>
              </p:cNvPr>
              <p:cNvSpPr/>
              <p:nvPr/>
            </p:nvSpPr>
            <p:spPr>
              <a:xfrm>
                <a:off x="2607333" y="44483"/>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04040"/>
              </a:solidFill>
            </p:spPr>
            <p:txBody>
              <a:bodyPr/>
              <a:lstStyle/>
              <a:p>
                <a:endParaRPr lang="fr-FR" sz="2800" dirty="0"/>
              </a:p>
            </p:txBody>
          </p:sp>
          <p:sp>
            <p:nvSpPr>
              <p:cNvPr id="82" name="TextBox 12">
                <a:extLst>
                  <a:ext uri="{FF2B5EF4-FFF2-40B4-BE49-F238E27FC236}">
                    <a16:creationId xmlns:a16="http://schemas.microsoft.com/office/drawing/2014/main" id="{EEC43D05-D212-E743-E4FA-51D4A005D00E}"/>
                  </a:ext>
                </a:extLst>
              </p:cNvPr>
              <p:cNvSpPr txBox="1"/>
              <p:nvPr/>
            </p:nvSpPr>
            <p:spPr>
              <a:xfrm>
                <a:off x="2683533" y="101633"/>
                <a:ext cx="660400" cy="679450"/>
              </a:xfrm>
              <a:prstGeom prst="rect">
                <a:avLst/>
              </a:prstGeom>
            </p:spPr>
            <p:txBody>
              <a:bodyPr lIns="50800" tIns="50800" rIns="50800" bIns="50800" rtlCol="0" anchor="ctr"/>
              <a:lstStyle/>
              <a:p>
                <a:endParaRPr lang="fr-FR" sz="2800" dirty="0"/>
              </a:p>
            </p:txBody>
          </p:sp>
        </p:grpSp>
        <p:grpSp>
          <p:nvGrpSpPr>
            <p:cNvPr id="55" name="Group 13">
              <a:extLst>
                <a:ext uri="{FF2B5EF4-FFF2-40B4-BE49-F238E27FC236}">
                  <a16:creationId xmlns:a16="http://schemas.microsoft.com/office/drawing/2014/main" id="{92E00717-E3EE-FC93-A354-15F10919DF86}"/>
                </a:ext>
              </a:extLst>
            </p:cNvPr>
            <p:cNvGrpSpPr/>
            <p:nvPr/>
          </p:nvGrpSpPr>
          <p:grpSpPr>
            <a:xfrm>
              <a:off x="0" y="549"/>
              <a:ext cx="2531086" cy="593848"/>
              <a:chOff x="0" y="549"/>
              <a:chExt cx="1058699" cy="254316"/>
            </a:xfrm>
          </p:grpSpPr>
          <p:sp>
            <p:nvSpPr>
              <p:cNvPr id="79" name="Freeform 14">
                <a:extLst>
                  <a:ext uri="{FF2B5EF4-FFF2-40B4-BE49-F238E27FC236}">
                    <a16:creationId xmlns:a16="http://schemas.microsoft.com/office/drawing/2014/main" id="{94124161-7937-B48B-4613-250EB989BAC2}"/>
                  </a:ext>
                </a:extLst>
              </p:cNvPr>
              <p:cNvSpPr/>
              <p:nvPr/>
            </p:nvSpPr>
            <p:spPr>
              <a:xfrm>
                <a:off x="0" y="19599"/>
                <a:ext cx="1058699" cy="235266"/>
              </a:xfrm>
              <a:custGeom>
                <a:avLst/>
                <a:gdLst/>
                <a:ahLst/>
                <a:cxnLst/>
                <a:rect l="l" t="t" r="r" b="b"/>
                <a:pathLst>
                  <a:path w="1058699" h="235266">
                    <a:moveTo>
                      <a:pt x="117633" y="0"/>
                    </a:moveTo>
                    <a:lnTo>
                      <a:pt x="941066" y="0"/>
                    </a:lnTo>
                    <a:cubicBezTo>
                      <a:pt x="1006033" y="0"/>
                      <a:pt x="1058699" y="52666"/>
                      <a:pt x="1058699" y="117633"/>
                    </a:cubicBezTo>
                    <a:lnTo>
                      <a:pt x="1058699" y="117633"/>
                    </a:lnTo>
                    <a:cubicBezTo>
                      <a:pt x="1058699" y="148832"/>
                      <a:pt x="1046306" y="178752"/>
                      <a:pt x="1024245" y="200812"/>
                    </a:cubicBezTo>
                    <a:cubicBezTo>
                      <a:pt x="1002185" y="222873"/>
                      <a:pt x="972264" y="235266"/>
                      <a:pt x="941066" y="235266"/>
                    </a:cubicBezTo>
                    <a:lnTo>
                      <a:pt x="117633" y="235266"/>
                    </a:lnTo>
                    <a:cubicBezTo>
                      <a:pt x="86435" y="235266"/>
                      <a:pt x="56514" y="222873"/>
                      <a:pt x="34454" y="200812"/>
                    </a:cubicBezTo>
                    <a:cubicBezTo>
                      <a:pt x="12393" y="178752"/>
                      <a:pt x="0" y="148832"/>
                      <a:pt x="0" y="117633"/>
                    </a:cubicBezTo>
                    <a:lnTo>
                      <a:pt x="0" y="117633"/>
                    </a:lnTo>
                    <a:cubicBezTo>
                      <a:pt x="0" y="86435"/>
                      <a:pt x="12393" y="56514"/>
                      <a:pt x="34454" y="34454"/>
                    </a:cubicBezTo>
                    <a:cubicBezTo>
                      <a:pt x="56514" y="12393"/>
                      <a:pt x="86435" y="0"/>
                      <a:pt x="117633" y="0"/>
                    </a:cubicBezTo>
                    <a:close/>
                  </a:path>
                </a:pathLst>
              </a:custGeom>
              <a:solidFill>
                <a:srgbClr val="C4DFB6"/>
              </a:solidFill>
              <a:ln cap="rnd">
                <a:noFill/>
                <a:prstDash val="solid"/>
                <a:round/>
              </a:ln>
            </p:spPr>
            <p:txBody>
              <a:bodyPr/>
              <a:lstStyle/>
              <a:p>
                <a:endParaRPr lang="fr-FR" sz="2800" dirty="0"/>
              </a:p>
            </p:txBody>
          </p:sp>
          <p:sp>
            <p:nvSpPr>
              <p:cNvPr id="80" name="TextBox 15">
                <a:extLst>
                  <a:ext uri="{FF2B5EF4-FFF2-40B4-BE49-F238E27FC236}">
                    <a16:creationId xmlns:a16="http://schemas.microsoft.com/office/drawing/2014/main" id="{0F8CB7F0-55C7-3783-5509-20624477AE29}"/>
                  </a:ext>
                </a:extLst>
              </p:cNvPr>
              <p:cNvSpPr txBox="1"/>
              <p:nvPr/>
            </p:nvSpPr>
            <p:spPr>
              <a:xfrm>
                <a:off x="0" y="549"/>
                <a:ext cx="1058699" cy="254316"/>
              </a:xfrm>
              <a:prstGeom prst="rect">
                <a:avLst/>
              </a:prstGeom>
            </p:spPr>
            <p:txBody>
              <a:bodyPr lIns="60984" tIns="60984" rIns="60984" bIns="60984" rtlCol="0" anchor="ctr"/>
              <a:lstStyle/>
              <a:p>
                <a:endParaRPr lang="fr-FR" sz="2800" dirty="0"/>
              </a:p>
            </p:txBody>
          </p:sp>
        </p:grpSp>
        <p:grpSp>
          <p:nvGrpSpPr>
            <p:cNvPr id="56" name="Group 16">
              <a:extLst>
                <a:ext uri="{FF2B5EF4-FFF2-40B4-BE49-F238E27FC236}">
                  <a16:creationId xmlns:a16="http://schemas.microsoft.com/office/drawing/2014/main" id="{63FA5567-2AD4-27C8-E454-2248F899FD71}"/>
                </a:ext>
              </a:extLst>
            </p:cNvPr>
            <p:cNvGrpSpPr/>
            <p:nvPr/>
          </p:nvGrpSpPr>
          <p:grpSpPr>
            <a:xfrm>
              <a:off x="0" y="45032"/>
              <a:ext cx="562464" cy="549365"/>
              <a:chOff x="0" y="45032"/>
              <a:chExt cx="812800" cy="812800"/>
            </a:xfrm>
          </p:grpSpPr>
          <p:sp>
            <p:nvSpPr>
              <p:cNvPr id="77" name="Freeform 17">
                <a:extLst>
                  <a:ext uri="{FF2B5EF4-FFF2-40B4-BE49-F238E27FC236}">
                    <a16:creationId xmlns:a16="http://schemas.microsoft.com/office/drawing/2014/main" id="{8BAC8E56-A397-F0F5-67D8-C2D544BB7334}"/>
                  </a:ext>
                </a:extLst>
              </p:cNvPr>
              <p:cNvSpPr/>
              <p:nvPr/>
            </p:nvSpPr>
            <p:spPr>
              <a:xfrm>
                <a:off x="0" y="4503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04040"/>
              </a:solidFill>
            </p:spPr>
            <p:txBody>
              <a:bodyPr/>
              <a:lstStyle/>
              <a:p>
                <a:endParaRPr lang="fr-FR" sz="2800" dirty="0"/>
              </a:p>
            </p:txBody>
          </p:sp>
          <p:sp>
            <p:nvSpPr>
              <p:cNvPr id="78" name="TextBox 18">
                <a:extLst>
                  <a:ext uri="{FF2B5EF4-FFF2-40B4-BE49-F238E27FC236}">
                    <a16:creationId xmlns:a16="http://schemas.microsoft.com/office/drawing/2014/main" id="{C7409C0D-A4F5-A170-9094-5FD87D1CC99F}"/>
                  </a:ext>
                </a:extLst>
              </p:cNvPr>
              <p:cNvSpPr txBox="1"/>
              <p:nvPr/>
            </p:nvSpPr>
            <p:spPr>
              <a:xfrm>
                <a:off x="76200" y="102182"/>
                <a:ext cx="660400" cy="679450"/>
              </a:xfrm>
              <a:prstGeom prst="rect">
                <a:avLst/>
              </a:prstGeom>
            </p:spPr>
            <p:txBody>
              <a:bodyPr lIns="50800" tIns="50800" rIns="50800" bIns="50800" rtlCol="0" anchor="ctr"/>
              <a:lstStyle/>
              <a:p>
                <a:endParaRPr lang="fr-FR" sz="2800" dirty="0"/>
              </a:p>
            </p:txBody>
          </p:sp>
        </p:grpSp>
        <p:grpSp>
          <p:nvGrpSpPr>
            <p:cNvPr id="57" name="Group 19">
              <a:extLst>
                <a:ext uri="{FF2B5EF4-FFF2-40B4-BE49-F238E27FC236}">
                  <a16:creationId xmlns:a16="http://schemas.microsoft.com/office/drawing/2014/main" id="{01C7E4C2-2760-75B3-3343-3A43D8B75139}"/>
                </a:ext>
              </a:extLst>
            </p:cNvPr>
            <p:cNvGrpSpPr/>
            <p:nvPr/>
          </p:nvGrpSpPr>
          <p:grpSpPr>
            <a:xfrm>
              <a:off x="2607333" y="659205"/>
              <a:ext cx="2531086" cy="593848"/>
              <a:chOff x="2607333" y="659205"/>
              <a:chExt cx="1058699" cy="254316"/>
            </a:xfrm>
          </p:grpSpPr>
          <p:sp>
            <p:nvSpPr>
              <p:cNvPr id="75" name="Freeform 20">
                <a:extLst>
                  <a:ext uri="{FF2B5EF4-FFF2-40B4-BE49-F238E27FC236}">
                    <a16:creationId xmlns:a16="http://schemas.microsoft.com/office/drawing/2014/main" id="{B9B112D0-7D6A-3C45-62FD-C364829DE69D}"/>
                  </a:ext>
                </a:extLst>
              </p:cNvPr>
              <p:cNvSpPr/>
              <p:nvPr/>
            </p:nvSpPr>
            <p:spPr>
              <a:xfrm>
                <a:off x="2607333" y="678255"/>
                <a:ext cx="1058699" cy="235266"/>
              </a:xfrm>
              <a:custGeom>
                <a:avLst/>
                <a:gdLst/>
                <a:ahLst/>
                <a:cxnLst/>
                <a:rect l="l" t="t" r="r" b="b"/>
                <a:pathLst>
                  <a:path w="1058699" h="235266">
                    <a:moveTo>
                      <a:pt x="117633" y="0"/>
                    </a:moveTo>
                    <a:lnTo>
                      <a:pt x="941066" y="0"/>
                    </a:lnTo>
                    <a:cubicBezTo>
                      <a:pt x="1006033" y="0"/>
                      <a:pt x="1058699" y="52666"/>
                      <a:pt x="1058699" y="117633"/>
                    </a:cubicBezTo>
                    <a:lnTo>
                      <a:pt x="1058699" y="117633"/>
                    </a:lnTo>
                    <a:cubicBezTo>
                      <a:pt x="1058699" y="148832"/>
                      <a:pt x="1046306" y="178752"/>
                      <a:pt x="1024245" y="200812"/>
                    </a:cubicBezTo>
                    <a:cubicBezTo>
                      <a:pt x="1002185" y="222873"/>
                      <a:pt x="972264" y="235266"/>
                      <a:pt x="941066" y="235266"/>
                    </a:cubicBezTo>
                    <a:lnTo>
                      <a:pt x="117633" y="235266"/>
                    </a:lnTo>
                    <a:cubicBezTo>
                      <a:pt x="86435" y="235266"/>
                      <a:pt x="56514" y="222873"/>
                      <a:pt x="34454" y="200812"/>
                    </a:cubicBezTo>
                    <a:cubicBezTo>
                      <a:pt x="12393" y="178752"/>
                      <a:pt x="0" y="148832"/>
                      <a:pt x="0" y="117633"/>
                    </a:cubicBezTo>
                    <a:lnTo>
                      <a:pt x="0" y="117633"/>
                    </a:lnTo>
                    <a:cubicBezTo>
                      <a:pt x="0" y="86435"/>
                      <a:pt x="12393" y="56514"/>
                      <a:pt x="34454" y="34454"/>
                    </a:cubicBezTo>
                    <a:cubicBezTo>
                      <a:pt x="56514" y="12393"/>
                      <a:pt x="86435" y="0"/>
                      <a:pt x="117633" y="0"/>
                    </a:cubicBezTo>
                    <a:close/>
                  </a:path>
                </a:pathLst>
              </a:custGeom>
              <a:solidFill>
                <a:srgbClr val="B6CEDF"/>
              </a:solidFill>
              <a:ln cap="rnd">
                <a:noFill/>
                <a:prstDash val="solid"/>
                <a:round/>
              </a:ln>
            </p:spPr>
            <p:txBody>
              <a:bodyPr/>
              <a:lstStyle/>
              <a:p>
                <a:endParaRPr lang="fr-FR" sz="2800" dirty="0"/>
              </a:p>
            </p:txBody>
          </p:sp>
          <p:sp>
            <p:nvSpPr>
              <p:cNvPr id="76" name="TextBox 21">
                <a:extLst>
                  <a:ext uri="{FF2B5EF4-FFF2-40B4-BE49-F238E27FC236}">
                    <a16:creationId xmlns:a16="http://schemas.microsoft.com/office/drawing/2014/main" id="{9E4B8495-621F-A2B1-B866-B3468B5ED115}"/>
                  </a:ext>
                </a:extLst>
              </p:cNvPr>
              <p:cNvSpPr txBox="1"/>
              <p:nvPr/>
            </p:nvSpPr>
            <p:spPr>
              <a:xfrm>
                <a:off x="2607333" y="659205"/>
                <a:ext cx="1058699" cy="254316"/>
              </a:xfrm>
              <a:prstGeom prst="rect">
                <a:avLst/>
              </a:prstGeom>
            </p:spPr>
            <p:txBody>
              <a:bodyPr lIns="60984" tIns="60984" rIns="60984" bIns="60984" rtlCol="0" anchor="ctr"/>
              <a:lstStyle/>
              <a:p>
                <a:endParaRPr lang="fr-FR" sz="2800" dirty="0"/>
              </a:p>
            </p:txBody>
          </p:sp>
        </p:grpSp>
        <p:grpSp>
          <p:nvGrpSpPr>
            <p:cNvPr id="58" name="Group 22">
              <a:extLst>
                <a:ext uri="{FF2B5EF4-FFF2-40B4-BE49-F238E27FC236}">
                  <a16:creationId xmlns:a16="http://schemas.microsoft.com/office/drawing/2014/main" id="{3472E6A6-3874-EC00-63DE-E0EB3D94EA98}"/>
                </a:ext>
              </a:extLst>
            </p:cNvPr>
            <p:cNvGrpSpPr/>
            <p:nvPr/>
          </p:nvGrpSpPr>
          <p:grpSpPr>
            <a:xfrm>
              <a:off x="2607333" y="703688"/>
              <a:ext cx="562464" cy="549365"/>
              <a:chOff x="2607333" y="703688"/>
              <a:chExt cx="812800" cy="812800"/>
            </a:xfrm>
          </p:grpSpPr>
          <p:sp>
            <p:nvSpPr>
              <p:cNvPr id="73" name="Freeform 23">
                <a:extLst>
                  <a:ext uri="{FF2B5EF4-FFF2-40B4-BE49-F238E27FC236}">
                    <a16:creationId xmlns:a16="http://schemas.microsoft.com/office/drawing/2014/main" id="{236F2326-BE5A-B58E-E3FE-1A41590B2F6F}"/>
                  </a:ext>
                </a:extLst>
              </p:cNvPr>
              <p:cNvSpPr/>
              <p:nvPr/>
            </p:nvSpPr>
            <p:spPr>
              <a:xfrm>
                <a:off x="2607333" y="70368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04040"/>
              </a:solidFill>
            </p:spPr>
            <p:txBody>
              <a:bodyPr/>
              <a:lstStyle/>
              <a:p>
                <a:endParaRPr lang="fr-FR" sz="2800" dirty="0"/>
              </a:p>
            </p:txBody>
          </p:sp>
          <p:sp>
            <p:nvSpPr>
              <p:cNvPr id="74" name="TextBox 24">
                <a:extLst>
                  <a:ext uri="{FF2B5EF4-FFF2-40B4-BE49-F238E27FC236}">
                    <a16:creationId xmlns:a16="http://schemas.microsoft.com/office/drawing/2014/main" id="{F64F9935-9050-17B4-92D4-501FD35A151A}"/>
                  </a:ext>
                </a:extLst>
              </p:cNvPr>
              <p:cNvSpPr txBox="1"/>
              <p:nvPr/>
            </p:nvSpPr>
            <p:spPr>
              <a:xfrm>
                <a:off x="2683533" y="760838"/>
                <a:ext cx="660400" cy="679450"/>
              </a:xfrm>
              <a:prstGeom prst="rect">
                <a:avLst/>
              </a:prstGeom>
            </p:spPr>
            <p:txBody>
              <a:bodyPr lIns="50800" tIns="50800" rIns="50800" bIns="50800" rtlCol="0" anchor="ctr"/>
              <a:lstStyle/>
              <a:p>
                <a:endParaRPr lang="fr-FR" sz="2800" dirty="0"/>
              </a:p>
            </p:txBody>
          </p:sp>
        </p:grpSp>
        <p:grpSp>
          <p:nvGrpSpPr>
            <p:cNvPr id="59" name="Group 25">
              <a:extLst>
                <a:ext uri="{FF2B5EF4-FFF2-40B4-BE49-F238E27FC236}">
                  <a16:creationId xmlns:a16="http://schemas.microsoft.com/office/drawing/2014/main" id="{68A0564C-2F8C-FB0A-1567-85A43F22446F}"/>
                </a:ext>
              </a:extLst>
            </p:cNvPr>
            <p:cNvGrpSpPr/>
            <p:nvPr/>
          </p:nvGrpSpPr>
          <p:grpSpPr>
            <a:xfrm>
              <a:off x="2364" y="659205"/>
              <a:ext cx="2531086" cy="593848"/>
              <a:chOff x="2364" y="659205"/>
              <a:chExt cx="1058699" cy="254316"/>
            </a:xfrm>
          </p:grpSpPr>
          <p:sp>
            <p:nvSpPr>
              <p:cNvPr id="71" name="Freeform 26">
                <a:extLst>
                  <a:ext uri="{FF2B5EF4-FFF2-40B4-BE49-F238E27FC236}">
                    <a16:creationId xmlns:a16="http://schemas.microsoft.com/office/drawing/2014/main" id="{B67F87AA-EA6F-C555-AA9D-3A638FD1849D}"/>
                  </a:ext>
                </a:extLst>
              </p:cNvPr>
              <p:cNvSpPr/>
              <p:nvPr/>
            </p:nvSpPr>
            <p:spPr>
              <a:xfrm>
                <a:off x="2364" y="678255"/>
                <a:ext cx="1058699" cy="235266"/>
              </a:xfrm>
              <a:custGeom>
                <a:avLst/>
                <a:gdLst/>
                <a:ahLst/>
                <a:cxnLst/>
                <a:rect l="l" t="t" r="r" b="b"/>
                <a:pathLst>
                  <a:path w="1058699" h="235266">
                    <a:moveTo>
                      <a:pt x="117633" y="0"/>
                    </a:moveTo>
                    <a:lnTo>
                      <a:pt x="941066" y="0"/>
                    </a:lnTo>
                    <a:cubicBezTo>
                      <a:pt x="1006033" y="0"/>
                      <a:pt x="1058699" y="52666"/>
                      <a:pt x="1058699" y="117633"/>
                    </a:cubicBezTo>
                    <a:lnTo>
                      <a:pt x="1058699" y="117633"/>
                    </a:lnTo>
                    <a:cubicBezTo>
                      <a:pt x="1058699" y="148832"/>
                      <a:pt x="1046306" y="178752"/>
                      <a:pt x="1024245" y="200812"/>
                    </a:cubicBezTo>
                    <a:cubicBezTo>
                      <a:pt x="1002185" y="222873"/>
                      <a:pt x="972264" y="235266"/>
                      <a:pt x="941066" y="235266"/>
                    </a:cubicBezTo>
                    <a:lnTo>
                      <a:pt x="117633" y="235266"/>
                    </a:lnTo>
                    <a:cubicBezTo>
                      <a:pt x="86435" y="235266"/>
                      <a:pt x="56514" y="222873"/>
                      <a:pt x="34454" y="200812"/>
                    </a:cubicBezTo>
                    <a:cubicBezTo>
                      <a:pt x="12393" y="178752"/>
                      <a:pt x="0" y="148832"/>
                      <a:pt x="0" y="117633"/>
                    </a:cubicBezTo>
                    <a:lnTo>
                      <a:pt x="0" y="117633"/>
                    </a:lnTo>
                    <a:cubicBezTo>
                      <a:pt x="0" y="86435"/>
                      <a:pt x="12393" y="56514"/>
                      <a:pt x="34454" y="34454"/>
                    </a:cubicBezTo>
                    <a:cubicBezTo>
                      <a:pt x="56514" y="12393"/>
                      <a:pt x="86435" y="0"/>
                      <a:pt x="117633" y="0"/>
                    </a:cubicBezTo>
                    <a:close/>
                  </a:path>
                </a:pathLst>
              </a:custGeom>
              <a:solidFill>
                <a:srgbClr val="C4BCDD"/>
              </a:solidFill>
              <a:ln cap="rnd">
                <a:noFill/>
                <a:prstDash val="solid"/>
                <a:round/>
              </a:ln>
            </p:spPr>
            <p:txBody>
              <a:bodyPr/>
              <a:lstStyle/>
              <a:p>
                <a:endParaRPr lang="fr-FR" sz="2800" dirty="0"/>
              </a:p>
            </p:txBody>
          </p:sp>
          <p:sp>
            <p:nvSpPr>
              <p:cNvPr id="72" name="TextBox 27">
                <a:extLst>
                  <a:ext uri="{FF2B5EF4-FFF2-40B4-BE49-F238E27FC236}">
                    <a16:creationId xmlns:a16="http://schemas.microsoft.com/office/drawing/2014/main" id="{80791E0D-48A5-D776-C168-BBB996D02281}"/>
                  </a:ext>
                </a:extLst>
              </p:cNvPr>
              <p:cNvSpPr txBox="1"/>
              <p:nvPr/>
            </p:nvSpPr>
            <p:spPr>
              <a:xfrm>
                <a:off x="2364" y="659205"/>
                <a:ext cx="1058699" cy="254316"/>
              </a:xfrm>
              <a:prstGeom prst="rect">
                <a:avLst/>
              </a:prstGeom>
            </p:spPr>
            <p:txBody>
              <a:bodyPr lIns="60984" tIns="60984" rIns="60984" bIns="60984" rtlCol="0" anchor="ctr"/>
              <a:lstStyle/>
              <a:p>
                <a:endParaRPr lang="fr-FR" sz="2800" dirty="0"/>
              </a:p>
            </p:txBody>
          </p:sp>
        </p:grpSp>
        <p:grpSp>
          <p:nvGrpSpPr>
            <p:cNvPr id="60" name="Group 28">
              <a:extLst>
                <a:ext uri="{FF2B5EF4-FFF2-40B4-BE49-F238E27FC236}">
                  <a16:creationId xmlns:a16="http://schemas.microsoft.com/office/drawing/2014/main" id="{16F268B1-DA09-F4CA-DB6A-72C141770487}"/>
                </a:ext>
              </a:extLst>
            </p:cNvPr>
            <p:cNvGrpSpPr/>
            <p:nvPr/>
          </p:nvGrpSpPr>
          <p:grpSpPr>
            <a:xfrm>
              <a:off x="2364" y="703688"/>
              <a:ext cx="562464" cy="549365"/>
              <a:chOff x="2364" y="703688"/>
              <a:chExt cx="812800" cy="812800"/>
            </a:xfrm>
          </p:grpSpPr>
          <p:sp>
            <p:nvSpPr>
              <p:cNvPr id="69" name="Freeform 29">
                <a:extLst>
                  <a:ext uri="{FF2B5EF4-FFF2-40B4-BE49-F238E27FC236}">
                    <a16:creationId xmlns:a16="http://schemas.microsoft.com/office/drawing/2014/main" id="{9D165B79-1667-9EF0-E8D3-F76ADAED2782}"/>
                  </a:ext>
                </a:extLst>
              </p:cNvPr>
              <p:cNvSpPr/>
              <p:nvPr/>
            </p:nvSpPr>
            <p:spPr>
              <a:xfrm>
                <a:off x="2364" y="703688"/>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04040"/>
              </a:solidFill>
            </p:spPr>
            <p:txBody>
              <a:bodyPr/>
              <a:lstStyle/>
              <a:p>
                <a:endParaRPr lang="fr-FR" sz="2800" dirty="0"/>
              </a:p>
            </p:txBody>
          </p:sp>
          <p:sp>
            <p:nvSpPr>
              <p:cNvPr id="70" name="TextBox 30">
                <a:extLst>
                  <a:ext uri="{FF2B5EF4-FFF2-40B4-BE49-F238E27FC236}">
                    <a16:creationId xmlns:a16="http://schemas.microsoft.com/office/drawing/2014/main" id="{71856674-4D79-923C-5627-BFC162C8192A}"/>
                  </a:ext>
                </a:extLst>
              </p:cNvPr>
              <p:cNvSpPr txBox="1"/>
              <p:nvPr/>
            </p:nvSpPr>
            <p:spPr>
              <a:xfrm>
                <a:off x="78564" y="760838"/>
                <a:ext cx="660400" cy="679450"/>
              </a:xfrm>
              <a:prstGeom prst="rect">
                <a:avLst/>
              </a:prstGeom>
            </p:spPr>
            <p:txBody>
              <a:bodyPr lIns="50800" tIns="50800" rIns="50800" bIns="50800" rtlCol="0" anchor="ctr"/>
              <a:lstStyle/>
              <a:p>
                <a:endParaRPr lang="fr-FR" sz="2800" dirty="0"/>
              </a:p>
            </p:txBody>
          </p:sp>
        </p:grpSp>
        <p:sp>
          <p:nvSpPr>
            <p:cNvPr id="61" name="TextBox 41">
              <a:extLst>
                <a:ext uri="{FF2B5EF4-FFF2-40B4-BE49-F238E27FC236}">
                  <a16:creationId xmlns:a16="http://schemas.microsoft.com/office/drawing/2014/main" id="{AF673575-2BEB-97FF-B49E-A57A33A4AA04}"/>
                </a:ext>
              </a:extLst>
            </p:cNvPr>
            <p:cNvSpPr txBox="1"/>
            <p:nvPr/>
          </p:nvSpPr>
          <p:spPr>
            <a:xfrm>
              <a:off x="3123672" y="179816"/>
              <a:ext cx="1881505" cy="359270"/>
            </a:xfrm>
            <a:prstGeom prst="rect">
              <a:avLst/>
            </a:prstGeom>
          </p:spPr>
          <p:txBody>
            <a:bodyPr wrap="square" lIns="0" tIns="0" rIns="0" bIns="0" rtlCol="0" anchor="t">
              <a:spAutoFit/>
            </a:bodyPr>
            <a:lstStyle/>
            <a:p>
              <a:pPr marL="0" marR="0" algn="ctr" rtl="1">
                <a:lnSpc>
                  <a:spcPct val="115000"/>
                </a:lnSpc>
                <a:buNone/>
              </a:pPr>
              <a:r>
                <a:rPr lang="ar-AE" sz="2800" kern="1200" dirty="0">
                  <a:solidFill>
                    <a:srgbClr val="000000"/>
                  </a:solidFill>
                  <a:effectLst/>
                  <a:latin typeface="Times New Roman" panose="02020603050405020304" pitchFamily="18" charset="0"/>
                  <a:ea typeface="TT Norms"/>
                  <a:cs typeface="Adobe Arabic" panose="02040503050201020203" pitchFamily="18" charset="-78"/>
                </a:rPr>
                <a:t>سهولة الاستخدام</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2" name="TextBox 42">
              <a:extLst>
                <a:ext uri="{FF2B5EF4-FFF2-40B4-BE49-F238E27FC236}">
                  <a16:creationId xmlns:a16="http://schemas.microsoft.com/office/drawing/2014/main" id="{EFE4DB6E-29E9-11D4-4198-BA2FFFFE96B5}"/>
                </a:ext>
              </a:extLst>
            </p:cNvPr>
            <p:cNvSpPr txBox="1"/>
            <p:nvPr/>
          </p:nvSpPr>
          <p:spPr>
            <a:xfrm>
              <a:off x="2719575" y="212633"/>
              <a:ext cx="337157" cy="265271"/>
            </a:xfrm>
            <a:prstGeom prst="rect">
              <a:avLst/>
            </a:prstGeom>
          </p:spPr>
          <p:txBody>
            <a:bodyPr lIns="0" tIns="0" rIns="0" bIns="0" rtlCol="0" anchor="t">
              <a:spAutoFit/>
            </a:bodyPr>
            <a:lstStyle/>
            <a:p>
              <a:pPr marL="0" marR="0" algn="ctr" rtl="1">
                <a:lnSpc>
                  <a:spcPts val="2400"/>
                </a:lnSpc>
                <a:buNone/>
              </a:pPr>
              <a:r>
                <a:rPr lang="ar-AE" sz="3200" kern="1200">
                  <a:solidFill>
                    <a:srgbClr val="FFFFFF"/>
                  </a:solidFill>
                  <a:effectLst/>
                  <a:latin typeface="TT Norms"/>
                  <a:ea typeface="TT Norms"/>
                  <a:cs typeface="Sakkal Majalla" panose="02000000000000000000" pitchFamily="2" charset="-78"/>
                </a:rPr>
                <a:t>01</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3" name="TextBox 43">
              <a:extLst>
                <a:ext uri="{FF2B5EF4-FFF2-40B4-BE49-F238E27FC236}">
                  <a16:creationId xmlns:a16="http://schemas.microsoft.com/office/drawing/2014/main" id="{738CD396-AFEB-CD7F-75BE-8293B16EEF99}"/>
                </a:ext>
              </a:extLst>
            </p:cNvPr>
            <p:cNvSpPr txBox="1"/>
            <p:nvPr/>
          </p:nvSpPr>
          <p:spPr>
            <a:xfrm>
              <a:off x="772675" y="168218"/>
              <a:ext cx="1457325" cy="359270"/>
            </a:xfrm>
            <a:prstGeom prst="rect">
              <a:avLst/>
            </a:prstGeom>
          </p:spPr>
          <p:txBody>
            <a:bodyPr wrap="square" lIns="0" tIns="0" rIns="0" bIns="0" rtlCol="0" anchor="t">
              <a:spAutoFit/>
            </a:bodyPr>
            <a:lstStyle/>
            <a:p>
              <a:pPr marL="0" marR="0" algn="ctr" rtl="1">
                <a:lnSpc>
                  <a:spcPct val="115000"/>
                </a:lnSpc>
                <a:buNone/>
              </a:pPr>
              <a:r>
                <a:rPr lang="ar-AE" sz="2800" kern="1200">
                  <a:solidFill>
                    <a:srgbClr val="000000"/>
                  </a:solidFill>
                  <a:effectLst/>
                  <a:latin typeface="Times New Roman" panose="02020603050405020304" pitchFamily="18" charset="0"/>
                  <a:ea typeface="TT Norms"/>
                  <a:cs typeface="Adobe Arabic" panose="02040503050201020203" pitchFamily="18" charset="-78"/>
                </a:rPr>
                <a:t>المرونة</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4" name="TextBox 44">
              <a:extLst>
                <a:ext uri="{FF2B5EF4-FFF2-40B4-BE49-F238E27FC236}">
                  <a16:creationId xmlns:a16="http://schemas.microsoft.com/office/drawing/2014/main" id="{28D0A6EC-A631-A3DD-18A6-B6C85D3BD414}"/>
                </a:ext>
              </a:extLst>
            </p:cNvPr>
            <p:cNvSpPr txBox="1"/>
            <p:nvPr/>
          </p:nvSpPr>
          <p:spPr>
            <a:xfrm>
              <a:off x="112482" y="213182"/>
              <a:ext cx="337792" cy="265271"/>
            </a:xfrm>
            <a:prstGeom prst="rect">
              <a:avLst/>
            </a:prstGeom>
          </p:spPr>
          <p:txBody>
            <a:bodyPr lIns="0" tIns="0" rIns="0" bIns="0" rtlCol="0" anchor="t">
              <a:spAutoFit/>
            </a:bodyPr>
            <a:lstStyle/>
            <a:p>
              <a:pPr marL="0" marR="0" algn="ctr" rtl="1">
                <a:lnSpc>
                  <a:spcPts val="2400"/>
                </a:lnSpc>
                <a:buNone/>
              </a:pPr>
              <a:r>
                <a:rPr lang="ar-AE" sz="3200" kern="1200">
                  <a:solidFill>
                    <a:srgbClr val="FFFFFF"/>
                  </a:solidFill>
                  <a:effectLst/>
                  <a:latin typeface="TT Norms"/>
                  <a:ea typeface="TT Norms"/>
                  <a:cs typeface="Sakkal Majalla" panose="02000000000000000000" pitchFamily="2" charset="-78"/>
                </a:rPr>
                <a:t>02</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5" name="TextBox 45">
              <a:extLst>
                <a:ext uri="{FF2B5EF4-FFF2-40B4-BE49-F238E27FC236}">
                  <a16:creationId xmlns:a16="http://schemas.microsoft.com/office/drawing/2014/main" id="{40D01CE7-384A-33CE-7327-5EB184FDE586}"/>
                </a:ext>
              </a:extLst>
            </p:cNvPr>
            <p:cNvSpPr txBox="1"/>
            <p:nvPr/>
          </p:nvSpPr>
          <p:spPr>
            <a:xfrm>
              <a:off x="3056724" y="871531"/>
              <a:ext cx="1939925" cy="359270"/>
            </a:xfrm>
            <a:prstGeom prst="rect">
              <a:avLst/>
            </a:prstGeom>
          </p:spPr>
          <p:txBody>
            <a:bodyPr wrap="square" lIns="0" tIns="0" rIns="0" bIns="0" rtlCol="0" anchor="t">
              <a:spAutoFit/>
            </a:bodyPr>
            <a:lstStyle/>
            <a:p>
              <a:pPr marL="0" marR="0" algn="ctr" rtl="1">
                <a:lnSpc>
                  <a:spcPct val="115000"/>
                </a:lnSpc>
                <a:buNone/>
              </a:pPr>
              <a:r>
                <a:rPr lang="ar-AE" sz="2800" kern="1200">
                  <a:solidFill>
                    <a:srgbClr val="000000"/>
                  </a:solidFill>
                  <a:effectLst/>
                  <a:latin typeface="Times New Roman" panose="02020603050405020304" pitchFamily="18" charset="0"/>
                  <a:ea typeface="TT Norms"/>
                  <a:cs typeface="Adobe Arabic" panose="02040503050201020203" pitchFamily="18" charset="-78"/>
                </a:rPr>
                <a:t>السرعة</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6" name="TextBox 46">
              <a:extLst>
                <a:ext uri="{FF2B5EF4-FFF2-40B4-BE49-F238E27FC236}">
                  <a16:creationId xmlns:a16="http://schemas.microsoft.com/office/drawing/2014/main" id="{6CE429F9-6CC2-2F60-82EF-18FC5CD4364F}"/>
                </a:ext>
              </a:extLst>
            </p:cNvPr>
            <p:cNvSpPr txBox="1"/>
            <p:nvPr/>
          </p:nvSpPr>
          <p:spPr>
            <a:xfrm>
              <a:off x="2719575" y="871554"/>
              <a:ext cx="337157" cy="265271"/>
            </a:xfrm>
            <a:prstGeom prst="rect">
              <a:avLst/>
            </a:prstGeom>
          </p:spPr>
          <p:txBody>
            <a:bodyPr lIns="0" tIns="0" rIns="0" bIns="0" rtlCol="0" anchor="t">
              <a:spAutoFit/>
            </a:bodyPr>
            <a:lstStyle/>
            <a:p>
              <a:pPr marL="0" marR="0" algn="ctr" rtl="1">
                <a:lnSpc>
                  <a:spcPts val="2400"/>
                </a:lnSpc>
                <a:buNone/>
              </a:pPr>
              <a:r>
                <a:rPr lang="ar-AE" sz="3200" kern="1200">
                  <a:solidFill>
                    <a:srgbClr val="FFFFFF"/>
                  </a:solidFill>
                  <a:effectLst/>
                  <a:latin typeface="TT Norms"/>
                  <a:ea typeface="TT Norms"/>
                  <a:cs typeface="Sakkal Majalla" panose="02000000000000000000" pitchFamily="2" charset="-78"/>
                </a:rPr>
                <a:t>03</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7" name="TextBox 47">
              <a:extLst>
                <a:ext uri="{FF2B5EF4-FFF2-40B4-BE49-F238E27FC236}">
                  <a16:creationId xmlns:a16="http://schemas.microsoft.com/office/drawing/2014/main" id="{386FB56C-9C19-D3A9-2749-1FF7FD1144D7}"/>
                </a:ext>
              </a:extLst>
            </p:cNvPr>
            <p:cNvSpPr txBox="1"/>
            <p:nvPr/>
          </p:nvSpPr>
          <p:spPr>
            <a:xfrm>
              <a:off x="450264" y="871512"/>
              <a:ext cx="1995170" cy="359270"/>
            </a:xfrm>
            <a:prstGeom prst="rect">
              <a:avLst/>
            </a:prstGeom>
          </p:spPr>
          <p:txBody>
            <a:bodyPr wrap="square" lIns="0" tIns="0" rIns="0" bIns="0" rtlCol="0" anchor="t">
              <a:spAutoFit/>
            </a:bodyPr>
            <a:lstStyle/>
            <a:p>
              <a:pPr marL="0" marR="0" algn="ctr" rtl="1">
                <a:lnSpc>
                  <a:spcPct val="115000"/>
                </a:lnSpc>
                <a:buNone/>
              </a:pPr>
              <a:r>
                <a:rPr lang="ar-AE" sz="2800" kern="1200">
                  <a:solidFill>
                    <a:srgbClr val="000000"/>
                  </a:solidFill>
                  <a:effectLst/>
                  <a:latin typeface="Times New Roman" panose="02020603050405020304" pitchFamily="18" charset="0"/>
                  <a:ea typeface="TT Norms"/>
                  <a:cs typeface="Adobe Arabic" panose="02040503050201020203" pitchFamily="18" charset="-78"/>
                </a:rPr>
                <a:t>الفهم السياقي</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8" name="TextBox 48">
              <a:extLst>
                <a:ext uri="{FF2B5EF4-FFF2-40B4-BE49-F238E27FC236}">
                  <a16:creationId xmlns:a16="http://schemas.microsoft.com/office/drawing/2014/main" id="{7BCC0A33-3E10-C3E9-0AF7-58F8E347263C}"/>
                </a:ext>
              </a:extLst>
            </p:cNvPr>
            <p:cNvSpPr txBox="1"/>
            <p:nvPr/>
          </p:nvSpPr>
          <p:spPr>
            <a:xfrm>
              <a:off x="114845" y="871553"/>
              <a:ext cx="337792" cy="265271"/>
            </a:xfrm>
            <a:prstGeom prst="rect">
              <a:avLst/>
            </a:prstGeom>
          </p:spPr>
          <p:txBody>
            <a:bodyPr lIns="0" tIns="0" rIns="0" bIns="0" rtlCol="0" anchor="t">
              <a:spAutoFit/>
            </a:bodyPr>
            <a:lstStyle/>
            <a:p>
              <a:pPr marL="0" marR="0" algn="ctr" rtl="1">
                <a:lnSpc>
                  <a:spcPts val="2400"/>
                </a:lnSpc>
                <a:buNone/>
              </a:pPr>
              <a:r>
                <a:rPr lang="ar-AE" sz="3200" kern="1200">
                  <a:solidFill>
                    <a:srgbClr val="FFFFFF"/>
                  </a:solidFill>
                  <a:effectLst/>
                  <a:latin typeface="TT Norms"/>
                  <a:ea typeface="TT Norms"/>
                  <a:cs typeface="Sakkal Majalla" panose="02000000000000000000" pitchFamily="2" charset="-78"/>
                </a:rPr>
                <a:t>04</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019960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1000"/>
                                        <p:tgtEl>
                                          <p:spTgt spid="52"/>
                                        </p:tgtEl>
                                      </p:cBhvr>
                                    </p:animEffect>
                                    <p:anim calcmode="lin" valueType="num">
                                      <p:cBhvr>
                                        <p:cTn id="20" dur="1000" fill="hold"/>
                                        <p:tgtEl>
                                          <p:spTgt spid="52"/>
                                        </p:tgtEl>
                                        <p:attrNameLst>
                                          <p:attrName>ppt_x</p:attrName>
                                        </p:attrNameLst>
                                      </p:cBhvr>
                                      <p:tavLst>
                                        <p:tav tm="0">
                                          <p:val>
                                            <p:strVal val="#ppt_x"/>
                                          </p:val>
                                        </p:tav>
                                        <p:tav tm="100000">
                                          <p:val>
                                            <p:strVal val="#ppt_x"/>
                                          </p:val>
                                        </p:tav>
                                      </p:tavLst>
                                    </p:anim>
                                    <p:anim calcmode="lin" valueType="num">
                                      <p:cBhvr>
                                        <p:cTn id="21"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ACCD4-1105-92B8-158C-5BDDB41AB71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1CD0FCC-3C26-97E8-634A-AF49347C87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638B4367-EBFB-24A4-8AE8-352F86D73AD9}"/>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استخدام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ChatGPT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في تحليل البيانات النصية</a:t>
            </a:r>
          </a:p>
        </p:txBody>
      </p:sp>
      <p:grpSp>
        <p:nvGrpSpPr>
          <p:cNvPr id="4" name="Group 36">
            <a:extLst>
              <a:ext uri="{FF2B5EF4-FFF2-40B4-BE49-F238E27FC236}">
                <a16:creationId xmlns:a16="http://schemas.microsoft.com/office/drawing/2014/main" id="{E8C2BAF1-BC0C-9EA3-5AD3-6811DE659009}"/>
              </a:ext>
            </a:extLst>
          </p:cNvPr>
          <p:cNvGrpSpPr/>
          <p:nvPr/>
        </p:nvGrpSpPr>
        <p:grpSpPr>
          <a:xfrm>
            <a:off x="1778000" y="888859"/>
            <a:ext cx="9933541" cy="895350"/>
            <a:chOff x="2103747" y="997952"/>
            <a:chExt cx="9933541" cy="895350"/>
          </a:xfrm>
        </p:grpSpPr>
        <p:sp>
          <p:nvSpPr>
            <p:cNvPr id="5" name="TextBox 3">
              <a:extLst>
                <a:ext uri="{FF2B5EF4-FFF2-40B4-BE49-F238E27FC236}">
                  <a16:creationId xmlns:a16="http://schemas.microsoft.com/office/drawing/2014/main" id="{701DC333-BA19-1DE4-8F0A-A9A430F57B38}"/>
                </a:ext>
              </a:extLst>
            </p:cNvPr>
            <p:cNvSpPr txBox="1"/>
            <p:nvPr/>
          </p:nvSpPr>
          <p:spPr>
            <a:xfrm>
              <a:off x="2103747" y="1119604"/>
              <a:ext cx="88857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صياغة أوامر فعّالة (</a:t>
              </a:r>
              <a:r>
                <a:rPr lang="fr-FR" sz="4000" b="1" dirty="0">
                  <a:solidFill>
                    <a:srgbClr val="006666"/>
                  </a:solidFill>
                  <a:latin typeface="Adobe Arabic" panose="02040503050201020203" pitchFamily="18" charset="-78"/>
                  <a:cs typeface="Adobe Arabic" panose="02040503050201020203" pitchFamily="18" charset="-78"/>
                </a:rPr>
                <a:t>Prompt Engineering</a:t>
              </a:r>
              <a:r>
                <a:rPr lang="ar-AE" sz="4000" b="1" dirty="0">
                  <a:solidFill>
                    <a:srgbClr val="006666"/>
                  </a:solidFill>
                  <a:latin typeface="Adobe Arabic" panose="02040503050201020203" pitchFamily="18" charset="-78"/>
                  <a:cs typeface="Adobe Arabic" panose="02040503050201020203" pitchFamily="18" charset="-78"/>
                </a:rPr>
                <a:t>)</a:t>
              </a:r>
              <a:r>
                <a:rPr lang="fr-FR" sz="4000" b="1" dirty="0">
                  <a:solidFill>
                    <a:srgbClr val="006666"/>
                  </a:solidFill>
                  <a:latin typeface="Adobe Arabic" panose="02040503050201020203" pitchFamily="18" charset="-78"/>
                  <a:cs typeface="Adobe Arabic" panose="02040503050201020203" pitchFamily="18" charset="-78"/>
                </a:rPr>
                <a:t> </a:t>
              </a:r>
              <a:r>
                <a:rPr lang="ar-SA" sz="4000" b="1" dirty="0">
                  <a:solidFill>
                    <a:srgbClr val="006666"/>
                  </a:solidFill>
                  <a:latin typeface="Adobe Arabic" panose="02040503050201020203" pitchFamily="18" charset="-78"/>
                  <a:cs typeface="Adobe Arabic" panose="02040503050201020203" pitchFamily="18" charset="-78"/>
                </a:rPr>
                <a:t>لتحليل البيانات</a:t>
              </a:r>
            </a:p>
          </p:txBody>
        </p:sp>
        <p:pic>
          <p:nvPicPr>
            <p:cNvPr id="6" name="Picture 2" descr="Idea ">
              <a:extLst>
                <a:ext uri="{FF2B5EF4-FFF2-40B4-BE49-F238E27FC236}">
                  <a16:creationId xmlns:a16="http://schemas.microsoft.com/office/drawing/2014/main" id="{1C694165-3C78-BF95-7512-D7D83D33F1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B52693AA-5B09-6252-FA63-0611ACE156CE}"/>
              </a:ext>
            </a:extLst>
          </p:cNvPr>
          <p:cNvSpPr txBox="1"/>
          <p:nvPr/>
        </p:nvSpPr>
        <p:spPr>
          <a:xfrm>
            <a:off x="1036320" y="1988219"/>
            <a:ext cx="9997848"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صياغة الأوامر هي المهارة الأهمّ في الحصول على نتائج دقيقة من </a:t>
            </a:r>
            <a:r>
              <a:rPr lang="fr-FR" dirty="0"/>
              <a:t>ChatGPT. </a:t>
            </a:r>
            <a:r>
              <a:rPr lang="ar-AE" dirty="0"/>
              <a:t>الأمر الجيّد يجب أن يكون واضحاً، محدّداً، ويحتوي على السياق الكافي.</a:t>
            </a:r>
            <a:endParaRPr lang="ar-SA" dirty="0"/>
          </a:p>
        </p:txBody>
      </p:sp>
      <p:grpSp>
        <p:nvGrpSpPr>
          <p:cNvPr id="10" name="Group 36">
            <a:extLst>
              <a:ext uri="{FF2B5EF4-FFF2-40B4-BE49-F238E27FC236}">
                <a16:creationId xmlns:a16="http://schemas.microsoft.com/office/drawing/2014/main" id="{ED67E89D-7BB5-BCEB-D847-0C72623437E2}"/>
              </a:ext>
            </a:extLst>
          </p:cNvPr>
          <p:cNvGrpSpPr/>
          <p:nvPr/>
        </p:nvGrpSpPr>
        <p:grpSpPr>
          <a:xfrm>
            <a:off x="1584960" y="3226520"/>
            <a:ext cx="10126581" cy="895350"/>
            <a:chOff x="1910707" y="997952"/>
            <a:chExt cx="10126581" cy="895350"/>
          </a:xfrm>
        </p:grpSpPr>
        <p:sp>
          <p:nvSpPr>
            <p:cNvPr id="50" name="TextBox 3">
              <a:extLst>
                <a:ext uri="{FF2B5EF4-FFF2-40B4-BE49-F238E27FC236}">
                  <a16:creationId xmlns:a16="http://schemas.microsoft.com/office/drawing/2014/main" id="{E4985983-3D08-B5C5-A44E-89171578CA95}"/>
                </a:ext>
              </a:extLst>
            </p:cNvPr>
            <p:cNvSpPr txBox="1"/>
            <p:nvPr/>
          </p:nvSpPr>
          <p:spPr>
            <a:xfrm>
              <a:off x="1910707" y="1119604"/>
              <a:ext cx="907883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المكوّنات الأساسية للأمر الفعّال:</a:t>
              </a:r>
            </a:p>
          </p:txBody>
        </p:sp>
        <p:pic>
          <p:nvPicPr>
            <p:cNvPr id="51" name="Picture 2" descr="Idea ">
              <a:extLst>
                <a:ext uri="{FF2B5EF4-FFF2-40B4-BE49-F238E27FC236}">
                  <a16:creationId xmlns:a16="http://schemas.microsoft.com/office/drawing/2014/main" id="{D7A257C3-00E5-2DD5-8119-19B2EF7CF3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مجموعة 7">
            <a:extLst>
              <a:ext uri="{FF2B5EF4-FFF2-40B4-BE49-F238E27FC236}">
                <a16:creationId xmlns:a16="http://schemas.microsoft.com/office/drawing/2014/main" id="{4EB7B432-693F-F602-7C03-CFB716F79238}"/>
              </a:ext>
            </a:extLst>
          </p:cNvPr>
          <p:cNvGrpSpPr/>
          <p:nvPr/>
        </p:nvGrpSpPr>
        <p:grpSpPr>
          <a:xfrm>
            <a:off x="509101" y="4226559"/>
            <a:ext cx="10870012" cy="2021842"/>
            <a:chOff x="0" y="0"/>
            <a:chExt cx="6816643" cy="1268212"/>
          </a:xfrm>
        </p:grpSpPr>
        <p:sp>
          <p:nvSpPr>
            <p:cNvPr id="11" name="شكل بيضاوي 10">
              <a:extLst>
                <a:ext uri="{FF2B5EF4-FFF2-40B4-BE49-F238E27FC236}">
                  <a16:creationId xmlns:a16="http://schemas.microsoft.com/office/drawing/2014/main" id="{4C75FE76-D7A7-52B8-3B3C-D2349484867F}"/>
                </a:ext>
              </a:extLst>
            </p:cNvPr>
            <p:cNvSpPr/>
            <p:nvPr/>
          </p:nvSpPr>
          <p:spPr>
            <a:xfrm>
              <a:off x="3430514" y="0"/>
              <a:ext cx="1684186" cy="1268212"/>
            </a:xfrm>
            <a:prstGeom prst="ellipse">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3200" dirty="0"/>
            </a:p>
          </p:txBody>
        </p:sp>
        <p:sp>
          <p:nvSpPr>
            <p:cNvPr id="12" name="شكل بيضاوي 11">
              <a:extLst>
                <a:ext uri="{FF2B5EF4-FFF2-40B4-BE49-F238E27FC236}">
                  <a16:creationId xmlns:a16="http://schemas.microsoft.com/office/drawing/2014/main" id="{FEC1D63A-D5A4-0892-A58C-C97C995D157C}"/>
                </a:ext>
              </a:extLst>
            </p:cNvPr>
            <p:cNvSpPr/>
            <p:nvPr/>
          </p:nvSpPr>
          <p:spPr>
            <a:xfrm>
              <a:off x="1715257" y="0"/>
              <a:ext cx="1684186" cy="1268212"/>
            </a:xfrm>
            <a:prstGeom prst="ellipse">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3200" dirty="0"/>
            </a:p>
          </p:txBody>
        </p:sp>
        <p:sp>
          <p:nvSpPr>
            <p:cNvPr id="13" name="شكل بيضاوي 12">
              <a:extLst>
                <a:ext uri="{FF2B5EF4-FFF2-40B4-BE49-F238E27FC236}">
                  <a16:creationId xmlns:a16="http://schemas.microsoft.com/office/drawing/2014/main" id="{039588C0-8E69-E588-8083-95C1695F768C}"/>
                </a:ext>
              </a:extLst>
            </p:cNvPr>
            <p:cNvSpPr/>
            <p:nvPr/>
          </p:nvSpPr>
          <p:spPr>
            <a:xfrm>
              <a:off x="0" y="0"/>
              <a:ext cx="1684186" cy="1268212"/>
            </a:xfrm>
            <a:prstGeom prst="ellipse">
              <a:avLst/>
            </a:prstGeom>
            <a:solidFill>
              <a:schemeClr val="bg1">
                <a:lumMod val="6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3200" dirty="0"/>
            </a:p>
          </p:txBody>
        </p:sp>
        <p:sp>
          <p:nvSpPr>
            <p:cNvPr id="14" name="شكل بيضاوي 13">
              <a:extLst>
                <a:ext uri="{FF2B5EF4-FFF2-40B4-BE49-F238E27FC236}">
                  <a16:creationId xmlns:a16="http://schemas.microsoft.com/office/drawing/2014/main" id="{09EEE7AA-C8AF-30A5-C6EF-5B54CC21194E}"/>
                </a:ext>
              </a:extLst>
            </p:cNvPr>
            <p:cNvSpPr/>
            <p:nvPr/>
          </p:nvSpPr>
          <p:spPr>
            <a:xfrm>
              <a:off x="5132457" y="0"/>
              <a:ext cx="1684186" cy="1268212"/>
            </a:xfrm>
            <a:prstGeom prst="ellipse">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3200" dirty="0"/>
            </a:p>
          </p:txBody>
        </p:sp>
        <p:pic>
          <p:nvPicPr>
            <p:cNvPr id="15" name="Picture 6" descr="Context ">
              <a:extLst>
                <a:ext uri="{FF2B5EF4-FFF2-40B4-BE49-F238E27FC236}">
                  <a16:creationId xmlns:a16="http://schemas.microsoft.com/office/drawing/2014/main" id="{AD41F139-79EF-062E-A970-10591121DA6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75252" y="60874"/>
              <a:ext cx="598596" cy="59859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Task ">
              <a:extLst>
                <a:ext uri="{FF2B5EF4-FFF2-40B4-BE49-F238E27FC236}">
                  <a16:creationId xmlns:a16="http://schemas.microsoft.com/office/drawing/2014/main" id="{1D899392-40A0-158E-BAD6-7E088C2B62A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31269" y="60874"/>
              <a:ext cx="598596" cy="59859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Format ">
              <a:extLst>
                <a:ext uri="{FF2B5EF4-FFF2-40B4-BE49-F238E27FC236}">
                  <a16:creationId xmlns:a16="http://schemas.microsoft.com/office/drawing/2014/main" id="{FE39022E-508B-21A3-048E-4A3905A78F1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58052" y="60874"/>
              <a:ext cx="598596" cy="59859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2" descr="Task planner ">
              <a:extLst>
                <a:ext uri="{FF2B5EF4-FFF2-40B4-BE49-F238E27FC236}">
                  <a16:creationId xmlns:a16="http://schemas.microsoft.com/office/drawing/2014/main" id="{14F94F83-5B65-5034-3B25-CEC345C97FB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2795" y="60874"/>
              <a:ext cx="598596" cy="598596"/>
            </a:xfrm>
            <a:prstGeom prst="rect">
              <a:avLst/>
            </a:prstGeom>
            <a:noFill/>
            <a:extLst>
              <a:ext uri="{909E8E84-426E-40DD-AFC4-6F175D3DCCD1}">
                <a14:hiddenFill xmlns:a14="http://schemas.microsoft.com/office/drawing/2010/main">
                  <a:solidFill>
                    <a:srgbClr val="FFFFFF"/>
                  </a:solidFill>
                </a14:hiddenFill>
              </a:ext>
            </a:extLst>
          </p:spPr>
        </p:pic>
        <p:sp>
          <p:nvSpPr>
            <p:cNvPr id="19" name="مربع نص 8">
              <a:extLst>
                <a:ext uri="{FF2B5EF4-FFF2-40B4-BE49-F238E27FC236}">
                  <a16:creationId xmlns:a16="http://schemas.microsoft.com/office/drawing/2014/main" id="{B32C8053-8A3C-DBD1-CE4D-69F61C31F8FA}"/>
                </a:ext>
              </a:extLst>
            </p:cNvPr>
            <p:cNvSpPr txBox="1"/>
            <p:nvPr/>
          </p:nvSpPr>
          <p:spPr>
            <a:xfrm>
              <a:off x="5555957" y="720157"/>
              <a:ext cx="837255" cy="401553"/>
            </a:xfrm>
            <a:prstGeom prst="rect">
              <a:avLst/>
            </a:prstGeom>
            <a:noFill/>
          </p:spPr>
          <p:txBody>
            <a:bodyPr wrap="square">
              <a:spAutoFit/>
            </a:bodyPr>
            <a:lstStyle/>
            <a:p>
              <a:pPr marL="0" marR="0" algn="ctr">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السياق </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مربع نص 9">
              <a:extLst>
                <a:ext uri="{FF2B5EF4-FFF2-40B4-BE49-F238E27FC236}">
                  <a16:creationId xmlns:a16="http://schemas.microsoft.com/office/drawing/2014/main" id="{A34D639A-B9F7-0ED6-4AFF-A64BECFD83B6}"/>
                </a:ext>
              </a:extLst>
            </p:cNvPr>
            <p:cNvSpPr txBox="1"/>
            <p:nvPr/>
          </p:nvSpPr>
          <p:spPr>
            <a:xfrm>
              <a:off x="3822967" y="720158"/>
              <a:ext cx="837255" cy="401553"/>
            </a:xfrm>
            <a:prstGeom prst="rect">
              <a:avLst/>
            </a:prstGeom>
            <a:noFill/>
          </p:spPr>
          <p:txBody>
            <a:bodyPr wrap="square">
              <a:spAutoFit/>
            </a:bodyPr>
            <a:lstStyle/>
            <a:p>
              <a:pPr marL="0" marR="0" algn="ctr">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المهمّة  </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مربع نص 10">
              <a:extLst>
                <a:ext uri="{FF2B5EF4-FFF2-40B4-BE49-F238E27FC236}">
                  <a16:creationId xmlns:a16="http://schemas.microsoft.com/office/drawing/2014/main" id="{DEBF2F36-9257-FDA3-2D3F-6D58A45BAC47}"/>
                </a:ext>
              </a:extLst>
            </p:cNvPr>
            <p:cNvSpPr txBox="1"/>
            <p:nvPr/>
          </p:nvSpPr>
          <p:spPr>
            <a:xfrm>
              <a:off x="1720238" y="670890"/>
              <a:ext cx="1514185" cy="401553"/>
            </a:xfrm>
            <a:prstGeom prst="rect">
              <a:avLst/>
            </a:prstGeom>
            <a:noFill/>
          </p:spPr>
          <p:txBody>
            <a:bodyPr wrap="square">
              <a:spAutoFit/>
            </a:bodyPr>
            <a:lstStyle/>
            <a:p>
              <a:pPr marL="0" marR="0" algn="ctr">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التنسيق المطلوب </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مربع نص 11">
              <a:extLst>
                <a:ext uri="{FF2B5EF4-FFF2-40B4-BE49-F238E27FC236}">
                  <a16:creationId xmlns:a16="http://schemas.microsoft.com/office/drawing/2014/main" id="{FC11DC95-83FF-9141-F04A-5037A7B63830}"/>
                </a:ext>
              </a:extLst>
            </p:cNvPr>
            <p:cNvSpPr txBox="1"/>
            <p:nvPr/>
          </p:nvSpPr>
          <p:spPr>
            <a:xfrm>
              <a:off x="74065" y="670890"/>
              <a:ext cx="1428988" cy="401553"/>
            </a:xfrm>
            <a:prstGeom prst="rect">
              <a:avLst/>
            </a:prstGeom>
            <a:noFill/>
          </p:spPr>
          <p:txBody>
            <a:bodyPr wrap="square">
              <a:spAutoFit/>
            </a:bodyPr>
            <a:lstStyle/>
            <a:p>
              <a:pPr marL="0" marR="0" algn="ctr">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القيود والمعايير </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2862693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36770-248F-8325-D5A6-2A14CF0F9A0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1AC5B1F-1ED7-BFF4-6CE4-C73FE881A4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مربع نص 2">
            <a:extLst>
              <a:ext uri="{FF2B5EF4-FFF2-40B4-BE49-F238E27FC236}">
                <a16:creationId xmlns:a16="http://schemas.microsoft.com/office/drawing/2014/main" id="{4F5CBB47-C413-C4A5-B3C1-1245C7CAE634}"/>
              </a:ext>
            </a:extLst>
          </p:cNvPr>
          <p:cNvSpPr txBox="1"/>
          <p:nvPr/>
        </p:nvSpPr>
        <p:spPr>
          <a:xfrm>
            <a:off x="1889760" y="-166549"/>
            <a:ext cx="7256780" cy="729430"/>
          </a:xfrm>
          <a:prstGeom prst="rect">
            <a:avLst/>
          </a:prstGeom>
          <a:noFill/>
        </p:spPr>
        <p:txBody>
          <a:bodyPr wrap="square">
            <a:spAutoFit/>
          </a:bodyPr>
          <a:lstStyle/>
          <a:p>
            <a:pPr algn="ctr" rtl="1">
              <a:lnSpc>
                <a:spcPct val="115000"/>
              </a:lnSpc>
              <a:buNone/>
            </a:pPr>
            <a:r>
              <a:rPr lang="ar-EG" sz="3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مثال عملي (1) - تحليل مشاعر تعليقات العملاء</a:t>
            </a:r>
          </a:p>
        </p:txBody>
      </p:sp>
      <p:sp>
        <p:nvSpPr>
          <p:cNvPr id="2" name="TextBox 2">
            <a:extLst>
              <a:ext uri="{FF2B5EF4-FFF2-40B4-BE49-F238E27FC236}">
                <a16:creationId xmlns:a16="http://schemas.microsoft.com/office/drawing/2014/main" id="{1C80D00A-AF9D-9D86-D242-2499D8DE342C}"/>
              </a:ext>
            </a:extLst>
          </p:cNvPr>
          <p:cNvSpPr txBox="1"/>
          <p:nvPr/>
        </p:nvSpPr>
        <p:spPr>
          <a:xfrm>
            <a:off x="2798354" y="963290"/>
            <a:ext cx="900176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الأمر الضعيف:</a:t>
            </a:r>
            <a:endParaRPr lang="ar-AE" b="1" dirty="0">
              <a:solidFill>
                <a:srgbClr val="168489"/>
              </a:solidFill>
            </a:endParaRPr>
          </a:p>
        </p:txBody>
      </p:sp>
      <p:pic>
        <p:nvPicPr>
          <p:cNvPr id="6" name="صورة 5" descr="صورة تحتوي على أبيض, التصميم&#10;&#10;قد يكون المحتوى الذي تم إنشاؤه بواسطة الذكاء الاصطناعي غير صحيح.">
            <a:extLst>
              <a:ext uri="{FF2B5EF4-FFF2-40B4-BE49-F238E27FC236}">
                <a16:creationId xmlns:a16="http://schemas.microsoft.com/office/drawing/2014/main" id="{A6E019EF-96F3-3C24-1AFF-732547D274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840" y="2337029"/>
            <a:ext cx="3149600" cy="3149600"/>
          </a:xfrm>
          <a:prstGeom prst="rect">
            <a:avLst/>
          </a:prstGeom>
        </p:spPr>
      </p:pic>
      <p:sp>
        <p:nvSpPr>
          <p:cNvPr id="4" name="TextBox 2">
            <a:extLst>
              <a:ext uri="{FF2B5EF4-FFF2-40B4-BE49-F238E27FC236}">
                <a16:creationId xmlns:a16="http://schemas.microsoft.com/office/drawing/2014/main" id="{880D8F33-4F3B-1834-12DB-45BA4D085C3A}"/>
              </a:ext>
            </a:extLst>
          </p:cNvPr>
          <p:cNvSpPr txBox="1"/>
          <p:nvPr/>
        </p:nvSpPr>
        <p:spPr>
          <a:xfrm>
            <a:off x="4124960" y="1619908"/>
            <a:ext cx="7647579"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حلّل هذه التعليقات.</a:t>
            </a:r>
            <a:endParaRPr lang="ar-AE" dirty="0">
              <a:solidFill>
                <a:schemeClr val="tx1"/>
              </a:solidFill>
            </a:endParaRPr>
          </a:p>
        </p:txBody>
      </p:sp>
      <p:sp>
        <p:nvSpPr>
          <p:cNvPr id="5" name="TextBox 2">
            <a:extLst>
              <a:ext uri="{FF2B5EF4-FFF2-40B4-BE49-F238E27FC236}">
                <a16:creationId xmlns:a16="http://schemas.microsoft.com/office/drawing/2014/main" id="{5D9BB904-CB7A-D658-93C4-E1C77D71AFF8}"/>
              </a:ext>
            </a:extLst>
          </p:cNvPr>
          <p:cNvSpPr txBox="1"/>
          <p:nvPr/>
        </p:nvSpPr>
        <p:spPr>
          <a:xfrm>
            <a:off x="4808585" y="2337029"/>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الأمر الفعّال:</a:t>
            </a:r>
            <a:endParaRPr lang="ar-AE" dirty="0">
              <a:solidFill>
                <a:schemeClr val="tx1"/>
              </a:solidFill>
            </a:endParaRPr>
          </a:p>
        </p:txBody>
      </p:sp>
      <p:sp>
        <p:nvSpPr>
          <p:cNvPr id="8" name="TextBox 2">
            <a:extLst>
              <a:ext uri="{FF2B5EF4-FFF2-40B4-BE49-F238E27FC236}">
                <a16:creationId xmlns:a16="http://schemas.microsoft.com/office/drawing/2014/main" id="{E28950D8-8B17-19D1-E4D2-4A19B2A00EBD}"/>
              </a:ext>
            </a:extLst>
          </p:cNvPr>
          <p:cNvSpPr txBox="1"/>
          <p:nvPr/>
        </p:nvSpPr>
        <p:spPr>
          <a:xfrm>
            <a:off x="4808585" y="3054150"/>
            <a:ext cx="6963954" cy="3422091"/>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أنا مدير تسويق في شركة إلكترونيات. لدي 5 تعليقات من عملاء على منتجنا الجديد (سمّاعات لاسلكية). أريدك أن تحلّل مشاعر كلّ تعليق (إيجابي/سلبي/محايد)، وتحدّد الموضوعات الرئيسية المذكورة (مثل: الجودة، السعر، خدمة العملاء، التصميم)، ثمّ تقدّم ملخّصاً عامّاً للانطباعات.</a:t>
            </a:r>
          </a:p>
          <a:p>
            <a:r>
              <a:rPr lang="ar-SA" dirty="0">
                <a:solidFill>
                  <a:schemeClr val="tx1"/>
                </a:solidFill>
              </a:rPr>
              <a:t>اعرض النتائج في جدول يحتوي على: رقم التعليق، المشاعر، الموضوعات الرئيسية، وملاحظات إضافية.</a:t>
            </a:r>
          </a:p>
        </p:txBody>
      </p:sp>
    </p:spTree>
    <p:extLst>
      <p:ext uri="{BB962C8B-B14F-4D97-AF65-F5344CB8AC3E}">
        <p14:creationId xmlns:p14="http://schemas.microsoft.com/office/powerpoint/2010/main" val="19736178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down)">
                                      <p:cBhvr>
                                        <p:cTn id="39" dur="580">
                                          <p:stCondLst>
                                            <p:cond delay="0"/>
                                          </p:stCondLst>
                                        </p:cTn>
                                        <p:tgtEl>
                                          <p:spTgt spid="5"/>
                                        </p:tgtEl>
                                      </p:cBhvr>
                                    </p:animEffect>
                                    <p:anim calcmode="lin" valueType="num">
                                      <p:cBhvr>
                                        <p:cTn id="4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5" dur="26">
                                          <p:stCondLst>
                                            <p:cond delay="650"/>
                                          </p:stCondLst>
                                        </p:cTn>
                                        <p:tgtEl>
                                          <p:spTgt spid="5"/>
                                        </p:tgtEl>
                                      </p:cBhvr>
                                      <p:to x="100000" y="60000"/>
                                    </p:animScale>
                                    <p:animScale>
                                      <p:cBhvr>
                                        <p:cTn id="46" dur="166" decel="50000">
                                          <p:stCondLst>
                                            <p:cond delay="676"/>
                                          </p:stCondLst>
                                        </p:cTn>
                                        <p:tgtEl>
                                          <p:spTgt spid="5"/>
                                        </p:tgtEl>
                                      </p:cBhvr>
                                      <p:to x="100000" y="100000"/>
                                    </p:animScale>
                                    <p:animScale>
                                      <p:cBhvr>
                                        <p:cTn id="47" dur="26">
                                          <p:stCondLst>
                                            <p:cond delay="1312"/>
                                          </p:stCondLst>
                                        </p:cTn>
                                        <p:tgtEl>
                                          <p:spTgt spid="5"/>
                                        </p:tgtEl>
                                      </p:cBhvr>
                                      <p:to x="100000" y="80000"/>
                                    </p:animScale>
                                    <p:animScale>
                                      <p:cBhvr>
                                        <p:cTn id="48" dur="166" decel="50000">
                                          <p:stCondLst>
                                            <p:cond delay="1338"/>
                                          </p:stCondLst>
                                        </p:cTn>
                                        <p:tgtEl>
                                          <p:spTgt spid="5"/>
                                        </p:tgtEl>
                                      </p:cBhvr>
                                      <p:to x="100000" y="100000"/>
                                    </p:animScale>
                                    <p:animScale>
                                      <p:cBhvr>
                                        <p:cTn id="49" dur="26">
                                          <p:stCondLst>
                                            <p:cond delay="1642"/>
                                          </p:stCondLst>
                                        </p:cTn>
                                        <p:tgtEl>
                                          <p:spTgt spid="5"/>
                                        </p:tgtEl>
                                      </p:cBhvr>
                                      <p:to x="100000" y="90000"/>
                                    </p:animScale>
                                    <p:animScale>
                                      <p:cBhvr>
                                        <p:cTn id="50" dur="166" decel="50000">
                                          <p:stCondLst>
                                            <p:cond delay="1668"/>
                                          </p:stCondLst>
                                        </p:cTn>
                                        <p:tgtEl>
                                          <p:spTgt spid="5"/>
                                        </p:tgtEl>
                                      </p:cBhvr>
                                      <p:to x="100000" y="100000"/>
                                    </p:animScale>
                                    <p:animScale>
                                      <p:cBhvr>
                                        <p:cTn id="51" dur="26">
                                          <p:stCondLst>
                                            <p:cond delay="1808"/>
                                          </p:stCondLst>
                                        </p:cTn>
                                        <p:tgtEl>
                                          <p:spTgt spid="5"/>
                                        </p:tgtEl>
                                      </p:cBhvr>
                                      <p:to x="100000" y="95000"/>
                                    </p:animScale>
                                    <p:animScale>
                                      <p:cBhvr>
                                        <p:cTn id="52" dur="166" decel="50000">
                                          <p:stCondLst>
                                            <p:cond delay="1834"/>
                                          </p:stCondLst>
                                        </p:cTn>
                                        <p:tgtEl>
                                          <p:spTgt spid="5"/>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80">
                                          <p:stCondLst>
                                            <p:cond delay="0"/>
                                          </p:stCondLst>
                                        </p:cTn>
                                        <p:tgtEl>
                                          <p:spTgt spid="8"/>
                                        </p:tgtEl>
                                      </p:cBhvr>
                                    </p:animEffect>
                                    <p:anim calcmode="lin" valueType="num">
                                      <p:cBhvr>
                                        <p:cTn id="5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1" dur="26">
                                          <p:stCondLst>
                                            <p:cond delay="650"/>
                                          </p:stCondLst>
                                        </p:cTn>
                                        <p:tgtEl>
                                          <p:spTgt spid="8"/>
                                        </p:tgtEl>
                                      </p:cBhvr>
                                      <p:to x="100000" y="60000"/>
                                    </p:animScale>
                                    <p:animScale>
                                      <p:cBhvr>
                                        <p:cTn id="62" dur="166" decel="50000">
                                          <p:stCondLst>
                                            <p:cond delay="676"/>
                                          </p:stCondLst>
                                        </p:cTn>
                                        <p:tgtEl>
                                          <p:spTgt spid="8"/>
                                        </p:tgtEl>
                                      </p:cBhvr>
                                      <p:to x="100000" y="100000"/>
                                    </p:animScale>
                                    <p:animScale>
                                      <p:cBhvr>
                                        <p:cTn id="63" dur="26">
                                          <p:stCondLst>
                                            <p:cond delay="1312"/>
                                          </p:stCondLst>
                                        </p:cTn>
                                        <p:tgtEl>
                                          <p:spTgt spid="8"/>
                                        </p:tgtEl>
                                      </p:cBhvr>
                                      <p:to x="100000" y="80000"/>
                                    </p:animScale>
                                    <p:animScale>
                                      <p:cBhvr>
                                        <p:cTn id="64" dur="166" decel="50000">
                                          <p:stCondLst>
                                            <p:cond delay="1338"/>
                                          </p:stCondLst>
                                        </p:cTn>
                                        <p:tgtEl>
                                          <p:spTgt spid="8"/>
                                        </p:tgtEl>
                                      </p:cBhvr>
                                      <p:to x="100000" y="100000"/>
                                    </p:animScale>
                                    <p:animScale>
                                      <p:cBhvr>
                                        <p:cTn id="65" dur="26">
                                          <p:stCondLst>
                                            <p:cond delay="1642"/>
                                          </p:stCondLst>
                                        </p:cTn>
                                        <p:tgtEl>
                                          <p:spTgt spid="8"/>
                                        </p:tgtEl>
                                      </p:cBhvr>
                                      <p:to x="100000" y="90000"/>
                                    </p:animScale>
                                    <p:animScale>
                                      <p:cBhvr>
                                        <p:cTn id="66" dur="166" decel="50000">
                                          <p:stCondLst>
                                            <p:cond delay="1668"/>
                                          </p:stCondLst>
                                        </p:cTn>
                                        <p:tgtEl>
                                          <p:spTgt spid="8"/>
                                        </p:tgtEl>
                                      </p:cBhvr>
                                      <p:to x="100000" y="100000"/>
                                    </p:animScale>
                                    <p:animScale>
                                      <p:cBhvr>
                                        <p:cTn id="67" dur="26">
                                          <p:stCondLst>
                                            <p:cond delay="1808"/>
                                          </p:stCondLst>
                                        </p:cTn>
                                        <p:tgtEl>
                                          <p:spTgt spid="8"/>
                                        </p:tgtEl>
                                      </p:cBhvr>
                                      <p:to x="100000" y="95000"/>
                                    </p:animScale>
                                    <p:animScale>
                                      <p:cBhvr>
                                        <p:cTn id="68"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2CAE5-38EA-1C55-8769-0691D275032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8FBA4F7-3F0C-9E62-704B-C65AA5ACA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مربع نص 2">
            <a:extLst>
              <a:ext uri="{FF2B5EF4-FFF2-40B4-BE49-F238E27FC236}">
                <a16:creationId xmlns:a16="http://schemas.microsoft.com/office/drawing/2014/main" id="{8C9AF8B7-1018-FC1D-0042-884627E1EFC3}"/>
              </a:ext>
            </a:extLst>
          </p:cNvPr>
          <p:cNvSpPr txBox="1"/>
          <p:nvPr/>
        </p:nvSpPr>
        <p:spPr>
          <a:xfrm>
            <a:off x="1889760" y="-166549"/>
            <a:ext cx="7256780" cy="729430"/>
          </a:xfrm>
          <a:prstGeom prst="rect">
            <a:avLst/>
          </a:prstGeom>
          <a:noFill/>
        </p:spPr>
        <p:txBody>
          <a:bodyPr wrap="square">
            <a:spAutoFit/>
          </a:bodyPr>
          <a:lstStyle/>
          <a:p>
            <a:pPr algn="ctr" rtl="1">
              <a:lnSpc>
                <a:spcPct val="115000"/>
              </a:lnSpc>
              <a:buNone/>
            </a:pPr>
            <a:r>
              <a:rPr lang="ar-EG" sz="3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مثال عملي (1) - تحليل مشاعر تعليقات العملاء</a:t>
            </a:r>
          </a:p>
        </p:txBody>
      </p:sp>
      <p:sp>
        <p:nvSpPr>
          <p:cNvPr id="2" name="TextBox 2">
            <a:extLst>
              <a:ext uri="{FF2B5EF4-FFF2-40B4-BE49-F238E27FC236}">
                <a16:creationId xmlns:a16="http://schemas.microsoft.com/office/drawing/2014/main" id="{EAC76049-3361-7BD3-7B43-A4556A58DC95}"/>
              </a:ext>
            </a:extLst>
          </p:cNvPr>
          <p:cNvSpPr txBox="1"/>
          <p:nvPr/>
        </p:nvSpPr>
        <p:spPr>
          <a:xfrm>
            <a:off x="2798354" y="963290"/>
            <a:ext cx="900176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النتيجة المتوقّعة من </a:t>
            </a:r>
            <a:r>
              <a:rPr lang="fr-FR" b="1" dirty="0">
                <a:solidFill>
                  <a:srgbClr val="168489"/>
                </a:solidFill>
              </a:rPr>
              <a:t>ChatGPT</a:t>
            </a:r>
            <a:r>
              <a:rPr lang="ar-AE" b="1" dirty="0">
                <a:solidFill>
                  <a:srgbClr val="168489"/>
                </a:solidFill>
              </a:rPr>
              <a:t>:</a:t>
            </a:r>
          </a:p>
        </p:txBody>
      </p:sp>
      <p:graphicFrame>
        <p:nvGraphicFramePr>
          <p:cNvPr id="9" name="جدول 8">
            <a:extLst>
              <a:ext uri="{FF2B5EF4-FFF2-40B4-BE49-F238E27FC236}">
                <a16:creationId xmlns:a16="http://schemas.microsoft.com/office/drawing/2014/main" id="{EB2070DF-E28B-03B4-AA02-67DC15B63E2B}"/>
              </a:ext>
            </a:extLst>
          </p:cNvPr>
          <p:cNvGraphicFramePr>
            <a:graphicFrameLocks noGrp="1"/>
          </p:cNvGraphicFramePr>
          <p:nvPr>
            <p:extLst>
              <p:ext uri="{D42A27DB-BD31-4B8C-83A1-F6EECF244321}">
                <p14:modId xmlns:p14="http://schemas.microsoft.com/office/powerpoint/2010/main" val="106489289"/>
              </p:ext>
            </p:extLst>
          </p:nvPr>
        </p:nvGraphicFramePr>
        <p:xfrm>
          <a:off x="177974" y="1716838"/>
          <a:ext cx="11836052" cy="4023807"/>
        </p:xfrm>
        <a:graphic>
          <a:graphicData uri="http://schemas.openxmlformats.org/drawingml/2006/table">
            <a:tbl>
              <a:tblPr rtl="1" firstRow="1" firstCol="1" bandRow="1"/>
              <a:tblGrid>
                <a:gridCol w="1385837">
                  <a:extLst>
                    <a:ext uri="{9D8B030D-6E8A-4147-A177-3AD203B41FA5}">
                      <a16:colId xmlns:a16="http://schemas.microsoft.com/office/drawing/2014/main" val="3293376592"/>
                    </a:ext>
                  </a:extLst>
                </a:gridCol>
                <a:gridCol w="2581931">
                  <a:extLst>
                    <a:ext uri="{9D8B030D-6E8A-4147-A177-3AD203B41FA5}">
                      <a16:colId xmlns:a16="http://schemas.microsoft.com/office/drawing/2014/main" val="1246398023"/>
                    </a:ext>
                  </a:extLst>
                </a:gridCol>
                <a:gridCol w="3657935">
                  <a:extLst>
                    <a:ext uri="{9D8B030D-6E8A-4147-A177-3AD203B41FA5}">
                      <a16:colId xmlns:a16="http://schemas.microsoft.com/office/drawing/2014/main" val="3599981159"/>
                    </a:ext>
                  </a:extLst>
                </a:gridCol>
                <a:gridCol w="4210349">
                  <a:extLst>
                    <a:ext uri="{9D8B030D-6E8A-4147-A177-3AD203B41FA5}">
                      <a16:colId xmlns:a16="http://schemas.microsoft.com/office/drawing/2014/main" val="3857758092"/>
                    </a:ext>
                  </a:extLst>
                </a:gridCol>
              </a:tblGrid>
              <a:tr h="628311">
                <a:tc>
                  <a:txBody>
                    <a:bodyPr/>
                    <a:lstStyle/>
                    <a:p>
                      <a:pPr marL="0" marR="0" algn="ctr" rtl="1">
                        <a:lnSpc>
                          <a:spcPct val="115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رقم التعليق</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المشاعر</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الموضوعات الرئيسية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3200" b="1" dirty="0">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ملاحظات إضافية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475781127"/>
                  </a:ext>
                </a:extLst>
              </a:tr>
              <a:tr h="628311">
                <a:tc>
                  <a:txBody>
                    <a:bodyPr/>
                    <a:lstStyle/>
                    <a:p>
                      <a:pPr marL="0" marR="0" algn="ctr"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إيجابي (مع تحفّظ بسيط)</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جودة الصوت، عمر البطارية، السعر</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راضٍ عن الأداء، لديه تحفّظ على السعر</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37643009"/>
                  </a:ext>
                </a:extLst>
              </a:tr>
              <a:tr h="633794">
                <a:tc>
                  <a:txBody>
                    <a:bodyPr/>
                    <a:lstStyle/>
                    <a:p>
                      <a:pPr marL="0" marR="0" algn="ctr"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سلبي</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المتانة، خدمة العملاء</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تجربة سلبية جداً، مشكلة في الجودة والدعم</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37563641"/>
                  </a:ext>
                </a:extLst>
              </a:tr>
              <a:tr h="628311">
                <a:tc>
                  <a:txBody>
                    <a:bodyPr/>
                    <a:lstStyle/>
                    <a:p>
                      <a:pPr marL="0" marR="0" algn="ctr"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إيجابي (مع ملاحظة)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التصميم، الراحة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يحبّ التصميم لكن هناك مشكلة في الراحة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83787196"/>
                  </a:ext>
                </a:extLst>
              </a:tr>
              <a:tr h="633794">
                <a:tc>
                  <a:txBody>
                    <a:bodyPr/>
                    <a:lstStyle/>
                    <a:p>
                      <a:pPr marL="0" marR="0" algn="ctr"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إيجابي جداً</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القيمة مقابل السعر، الجودة العامة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راضٍ تماماً عن المنتج</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78946533"/>
                  </a:ext>
                </a:extLst>
              </a:tr>
              <a:tr h="353082">
                <a:tc>
                  <a:txBody>
                    <a:bodyPr/>
                    <a:lstStyle/>
                    <a:p>
                      <a:pPr marL="0" marR="0" algn="ctr" rtl="1">
                        <a:lnSpc>
                          <a:spcPct val="115000"/>
                        </a:lnSpc>
                        <a:buNone/>
                      </a:pP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محايد</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الأداء العام</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لا رأي قوي، تجربة عادية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8224" marR="8224" marT="8224" marB="822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86165313"/>
                  </a:ext>
                </a:extLst>
              </a:tr>
            </a:tbl>
          </a:graphicData>
        </a:graphic>
      </p:graphicFrame>
    </p:spTree>
    <p:extLst>
      <p:ext uri="{BB962C8B-B14F-4D97-AF65-F5344CB8AC3E}">
        <p14:creationId xmlns:p14="http://schemas.microsoft.com/office/powerpoint/2010/main" val="5782754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58981-CD8F-DDD2-8D58-FF241D3A24D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6143436-522B-C9B2-9B54-61ECDD1D97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مربع نص 2">
            <a:extLst>
              <a:ext uri="{FF2B5EF4-FFF2-40B4-BE49-F238E27FC236}">
                <a16:creationId xmlns:a16="http://schemas.microsoft.com/office/drawing/2014/main" id="{E645D888-A574-A1F3-C364-0B2FDFD77C62}"/>
              </a:ext>
            </a:extLst>
          </p:cNvPr>
          <p:cNvSpPr txBox="1"/>
          <p:nvPr/>
        </p:nvSpPr>
        <p:spPr>
          <a:xfrm>
            <a:off x="1889760" y="-166549"/>
            <a:ext cx="7256780" cy="729430"/>
          </a:xfrm>
          <a:prstGeom prst="rect">
            <a:avLst/>
          </a:prstGeom>
          <a:noFill/>
        </p:spPr>
        <p:txBody>
          <a:bodyPr wrap="square">
            <a:spAutoFit/>
          </a:bodyPr>
          <a:lstStyle/>
          <a:p>
            <a:pPr algn="ctr" rtl="1">
              <a:lnSpc>
                <a:spcPct val="115000"/>
              </a:lnSpc>
              <a:buNone/>
            </a:pPr>
            <a:r>
              <a:rPr lang="ar-EG" sz="3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مثال عملي (1) - تحليل مشاعر تعليقات العملاء</a:t>
            </a:r>
          </a:p>
        </p:txBody>
      </p:sp>
      <p:sp>
        <p:nvSpPr>
          <p:cNvPr id="2" name="TextBox 2">
            <a:extLst>
              <a:ext uri="{FF2B5EF4-FFF2-40B4-BE49-F238E27FC236}">
                <a16:creationId xmlns:a16="http://schemas.microsoft.com/office/drawing/2014/main" id="{3C65D904-8908-42F9-C8B1-18E7A2D2760F}"/>
              </a:ext>
            </a:extLst>
          </p:cNvPr>
          <p:cNvSpPr txBox="1"/>
          <p:nvPr/>
        </p:nvSpPr>
        <p:spPr>
          <a:xfrm>
            <a:off x="2798354" y="1329050"/>
            <a:ext cx="900176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الملخّص العام</a:t>
            </a:r>
            <a:r>
              <a:rPr lang="ar-AE" b="1" dirty="0">
                <a:solidFill>
                  <a:srgbClr val="168489"/>
                </a:solidFill>
              </a:rPr>
              <a:t>:</a:t>
            </a:r>
          </a:p>
        </p:txBody>
      </p:sp>
      <p:pic>
        <p:nvPicPr>
          <p:cNvPr id="4" name="صورة 3" descr="صورة تحتوي على أبيض, التصميم&#10;&#10;قد يكون المحتوى الذي تم إنشاؤه بواسطة الذكاء الاصطناعي غير صحيح.">
            <a:extLst>
              <a:ext uri="{FF2B5EF4-FFF2-40B4-BE49-F238E27FC236}">
                <a16:creationId xmlns:a16="http://schemas.microsoft.com/office/drawing/2014/main" id="{98C93CE8-1E35-2F4C-2C61-57BE3A2500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840" y="2184629"/>
            <a:ext cx="3149600" cy="3149600"/>
          </a:xfrm>
          <a:prstGeom prst="rect">
            <a:avLst/>
          </a:prstGeom>
        </p:spPr>
      </p:pic>
      <p:sp>
        <p:nvSpPr>
          <p:cNvPr id="5" name="TextBox 2">
            <a:extLst>
              <a:ext uri="{FF2B5EF4-FFF2-40B4-BE49-F238E27FC236}">
                <a16:creationId xmlns:a16="http://schemas.microsoft.com/office/drawing/2014/main" id="{BE3A0A3A-63DE-5B85-4E7E-589B75D818D3}"/>
              </a:ext>
            </a:extLst>
          </p:cNvPr>
          <p:cNvSpPr txBox="1"/>
          <p:nvPr/>
        </p:nvSpPr>
        <p:spPr>
          <a:xfrm>
            <a:off x="4124960" y="1985668"/>
            <a:ext cx="7647579"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نسبة المشاعر: 60% إيجابي، 20% سلبي، 20% محايد.</a:t>
            </a:r>
            <a:endParaRPr lang="ar-AE" dirty="0">
              <a:solidFill>
                <a:schemeClr val="tx1"/>
              </a:solidFill>
            </a:endParaRPr>
          </a:p>
        </p:txBody>
      </p:sp>
      <p:sp>
        <p:nvSpPr>
          <p:cNvPr id="6" name="TextBox 2">
            <a:extLst>
              <a:ext uri="{FF2B5EF4-FFF2-40B4-BE49-F238E27FC236}">
                <a16:creationId xmlns:a16="http://schemas.microsoft.com/office/drawing/2014/main" id="{2158ECF8-2CD2-B4D9-D859-A72A1EBB78C4}"/>
              </a:ext>
            </a:extLst>
          </p:cNvPr>
          <p:cNvSpPr txBox="1"/>
          <p:nvPr/>
        </p:nvSpPr>
        <p:spPr>
          <a:xfrm>
            <a:off x="4808585" y="2702789"/>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أبرز نقاط القوّة: جودة الصوت، عمر البطارية، التصميم.</a:t>
            </a:r>
            <a:endParaRPr lang="ar-AE" dirty="0">
              <a:solidFill>
                <a:schemeClr val="tx1"/>
              </a:solidFill>
            </a:endParaRPr>
          </a:p>
        </p:txBody>
      </p:sp>
      <p:sp>
        <p:nvSpPr>
          <p:cNvPr id="8" name="TextBox 2">
            <a:extLst>
              <a:ext uri="{FF2B5EF4-FFF2-40B4-BE49-F238E27FC236}">
                <a16:creationId xmlns:a16="http://schemas.microsoft.com/office/drawing/2014/main" id="{BC0726E3-5F21-8F6F-FA65-EA6EE2B2F540}"/>
              </a:ext>
            </a:extLst>
          </p:cNvPr>
          <p:cNvSpPr txBox="1"/>
          <p:nvPr/>
        </p:nvSpPr>
        <p:spPr>
          <a:xfrm>
            <a:off x="4808585" y="3419910"/>
            <a:ext cx="696395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أبرز نقاط الضعف: السعر المرتفع نسبياً، مشاكل في المتانة (حالة واحدة)، الراحة عند الاستخدام الطويل.</a:t>
            </a:r>
            <a:endParaRPr lang="ar-AE" dirty="0">
              <a:solidFill>
                <a:schemeClr val="tx1"/>
              </a:solidFill>
            </a:endParaRPr>
          </a:p>
        </p:txBody>
      </p:sp>
      <p:sp>
        <p:nvSpPr>
          <p:cNvPr id="10" name="TextBox 2">
            <a:extLst>
              <a:ext uri="{FF2B5EF4-FFF2-40B4-BE49-F238E27FC236}">
                <a16:creationId xmlns:a16="http://schemas.microsoft.com/office/drawing/2014/main" id="{6BA7642D-B991-46B3-7B5E-D63FE36DF24B}"/>
              </a:ext>
            </a:extLst>
          </p:cNvPr>
          <p:cNvSpPr txBox="1"/>
          <p:nvPr/>
        </p:nvSpPr>
        <p:spPr>
          <a:xfrm>
            <a:off x="4836160" y="4598054"/>
            <a:ext cx="696395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التوصية: تحسين خدمة العملاء ومراقبة الجودة، النظر في تعديل السعر أو تقديم عروض ترويجية.</a:t>
            </a:r>
            <a:endParaRPr lang="ar-AE" dirty="0">
              <a:solidFill>
                <a:schemeClr val="tx1"/>
              </a:solidFill>
            </a:endParaRPr>
          </a:p>
        </p:txBody>
      </p:sp>
    </p:spTree>
    <p:extLst>
      <p:ext uri="{BB962C8B-B14F-4D97-AF65-F5344CB8AC3E}">
        <p14:creationId xmlns:p14="http://schemas.microsoft.com/office/powerpoint/2010/main" val="14084590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80">
                                          <p:stCondLst>
                                            <p:cond delay="0"/>
                                          </p:stCondLst>
                                        </p:cTn>
                                        <p:tgtEl>
                                          <p:spTgt spid="6"/>
                                        </p:tgtEl>
                                      </p:cBhvr>
                                    </p:animEffect>
                                    <p:anim calcmode="lin" valueType="num">
                                      <p:cBhvr>
                                        <p:cTn id="4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5" dur="26">
                                          <p:stCondLst>
                                            <p:cond delay="650"/>
                                          </p:stCondLst>
                                        </p:cTn>
                                        <p:tgtEl>
                                          <p:spTgt spid="6"/>
                                        </p:tgtEl>
                                      </p:cBhvr>
                                      <p:to x="100000" y="60000"/>
                                    </p:animScale>
                                    <p:animScale>
                                      <p:cBhvr>
                                        <p:cTn id="46" dur="166" decel="50000">
                                          <p:stCondLst>
                                            <p:cond delay="676"/>
                                          </p:stCondLst>
                                        </p:cTn>
                                        <p:tgtEl>
                                          <p:spTgt spid="6"/>
                                        </p:tgtEl>
                                      </p:cBhvr>
                                      <p:to x="100000" y="100000"/>
                                    </p:animScale>
                                    <p:animScale>
                                      <p:cBhvr>
                                        <p:cTn id="47" dur="26">
                                          <p:stCondLst>
                                            <p:cond delay="1312"/>
                                          </p:stCondLst>
                                        </p:cTn>
                                        <p:tgtEl>
                                          <p:spTgt spid="6"/>
                                        </p:tgtEl>
                                      </p:cBhvr>
                                      <p:to x="100000" y="80000"/>
                                    </p:animScale>
                                    <p:animScale>
                                      <p:cBhvr>
                                        <p:cTn id="48" dur="166" decel="50000">
                                          <p:stCondLst>
                                            <p:cond delay="1338"/>
                                          </p:stCondLst>
                                        </p:cTn>
                                        <p:tgtEl>
                                          <p:spTgt spid="6"/>
                                        </p:tgtEl>
                                      </p:cBhvr>
                                      <p:to x="100000" y="100000"/>
                                    </p:animScale>
                                    <p:animScale>
                                      <p:cBhvr>
                                        <p:cTn id="49" dur="26">
                                          <p:stCondLst>
                                            <p:cond delay="1642"/>
                                          </p:stCondLst>
                                        </p:cTn>
                                        <p:tgtEl>
                                          <p:spTgt spid="6"/>
                                        </p:tgtEl>
                                      </p:cBhvr>
                                      <p:to x="100000" y="90000"/>
                                    </p:animScale>
                                    <p:animScale>
                                      <p:cBhvr>
                                        <p:cTn id="50" dur="166" decel="50000">
                                          <p:stCondLst>
                                            <p:cond delay="1668"/>
                                          </p:stCondLst>
                                        </p:cTn>
                                        <p:tgtEl>
                                          <p:spTgt spid="6"/>
                                        </p:tgtEl>
                                      </p:cBhvr>
                                      <p:to x="100000" y="100000"/>
                                    </p:animScale>
                                    <p:animScale>
                                      <p:cBhvr>
                                        <p:cTn id="51" dur="26">
                                          <p:stCondLst>
                                            <p:cond delay="1808"/>
                                          </p:stCondLst>
                                        </p:cTn>
                                        <p:tgtEl>
                                          <p:spTgt spid="6"/>
                                        </p:tgtEl>
                                      </p:cBhvr>
                                      <p:to x="100000" y="95000"/>
                                    </p:animScale>
                                    <p:animScale>
                                      <p:cBhvr>
                                        <p:cTn id="52" dur="166" decel="50000">
                                          <p:stCondLst>
                                            <p:cond delay="1834"/>
                                          </p:stCondLst>
                                        </p:cTn>
                                        <p:tgtEl>
                                          <p:spTgt spid="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80">
                                          <p:stCondLst>
                                            <p:cond delay="0"/>
                                          </p:stCondLst>
                                        </p:cTn>
                                        <p:tgtEl>
                                          <p:spTgt spid="8"/>
                                        </p:tgtEl>
                                      </p:cBhvr>
                                    </p:animEffect>
                                    <p:anim calcmode="lin" valueType="num">
                                      <p:cBhvr>
                                        <p:cTn id="5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1" dur="26">
                                          <p:stCondLst>
                                            <p:cond delay="650"/>
                                          </p:stCondLst>
                                        </p:cTn>
                                        <p:tgtEl>
                                          <p:spTgt spid="8"/>
                                        </p:tgtEl>
                                      </p:cBhvr>
                                      <p:to x="100000" y="60000"/>
                                    </p:animScale>
                                    <p:animScale>
                                      <p:cBhvr>
                                        <p:cTn id="62" dur="166" decel="50000">
                                          <p:stCondLst>
                                            <p:cond delay="676"/>
                                          </p:stCondLst>
                                        </p:cTn>
                                        <p:tgtEl>
                                          <p:spTgt spid="8"/>
                                        </p:tgtEl>
                                      </p:cBhvr>
                                      <p:to x="100000" y="100000"/>
                                    </p:animScale>
                                    <p:animScale>
                                      <p:cBhvr>
                                        <p:cTn id="63" dur="26">
                                          <p:stCondLst>
                                            <p:cond delay="1312"/>
                                          </p:stCondLst>
                                        </p:cTn>
                                        <p:tgtEl>
                                          <p:spTgt spid="8"/>
                                        </p:tgtEl>
                                      </p:cBhvr>
                                      <p:to x="100000" y="80000"/>
                                    </p:animScale>
                                    <p:animScale>
                                      <p:cBhvr>
                                        <p:cTn id="64" dur="166" decel="50000">
                                          <p:stCondLst>
                                            <p:cond delay="1338"/>
                                          </p:stCondLst>
                                        </p:cTn>
                                        <p:tgtEl>
                                          <p:spTgt spid="8"/>
                                        </p:tgtEl>
                                      </p:cBhvr>
                                      <p:to x="100000" y="100000"/>
                                    </p:animScale>
                                    <p:animScale>
                                      <p:cBhvr>
                                        <p:cTn id="65" dur="26">
                                          <p:stCondLst>
                                            <p:cond delay="1642"/>
                                          </p:stCondLst>
                                        </p:cTn>
                                        <p:tgtEl>
                                          <p:spTgt spid="8"/>
                                        </p:tgtEl>
                                      </p:cBhvr>
                                      <p:to x="100000" y="90000"/>
                                    </p:animScale>
                                    <p:animScale>
                                      <p:cBhvr>
                                        <p:cTn id="66" dur="166" decel="50000">
                                          <p:stCondLst>
                                            <p:cond delay="1668"/>
                                          </p:stCondLst>
                                        </p:cTn>
                                        <p:tgtEl>
                                          <p:spTgt spid="8"/>
                                        </p:tgtEl>
                                      </p:cBhvr>
                                      <p:to x="100000" y="100000"/>
                                    </p:animScale>
                                    <p:animScale>
                                      <p:cBhvr>
                                        <p:cTn id="67" dur="26">
                                          <p:stCondLst>
                                            <p:cond delay="1808"/>
                                          </p:stCondLst>
                                        </p:cTn>
                                        <p:tgtEl>
                                          <p:spTgt spid="8"/>
                                        </p:tgtEl>
                                      </p:cBhvr>
                                      <p:to x="100000" y="95000"/>
                                    </p:animScale>
                                    <p:animScale>
                                      <p:cBhvr>
                                        <p:cTn id="68" dur="166" decel="50000">
                                          <p:stCondLst>
                                            <p:cond delay="1834"/>
                                          </p:stCondLst>
                                        </p:cTn>
                                        <p:tgtEl>
                                          <p:spTgt spid="8"/>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down)">
                                      <p:cBhvr>
                                        <p:cTn id="71" dur="580">
                                          <p:stCondLst>
                                            <p:cond delay="0"/>
                                          </p:stCondLst>
                                        </p:cTn>
                                        <p:tgtEl>
                                          <p:spTgt spid="10"/>
                                        </p:tgtEl>
                                      </p:cBhvr>
                                    </p:animEffect>
                                    <p:anim calcmode="lin" valueType="num">
                                      <p:cBhvr>
                                        <p:cTn id="7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77" dur="26">
                                          <p:stCondLst>
                                            <p:cond delay="650"/>
                                          </p:stCondLst>
                                        </p:cTn>
                                        <p:tgtEl>
                                          <p:spTgt spid="10"/>
                                        </p:tgtEl>
                                      </p:cBhvr>
                                      <p:to x="100000" y="60000"/>
                                    </p:animScale>
                                    <p:animScale>
                                      <p:cBhvr>
                                        <p:cTn id="78" dur="166" decel="50000">
                                          <p:stCondLst>
                                            <p:cond delay="676"/>
                                          </p:stCondLst>
                                        </p:cTn>
                                        <p:tgtEl>
                                          <p:spTgt spid="10"/>
                                        </p:tgtEl>
                                      </p:cBhvr>
                                      <p:to x="100000" y="100000"/>
                                    </p:animScale>
                                    <p:animScale>
                                      <p:cBhvr>
                                        <p:cTn id="79" dur="26">
                                          <p:stCondLst>
                                            <p:cond delay="1312"/>
                                          </p:stCondLst>
                                        </p:cTn>
                                        <p:tgtEl>
                                          <p:spTgt spid="10"/>
                                        </p:tgtEl>
                                      </p:cBhvr>
                                      <p:to x="100000" y="80000"/>
                                    </p:animScale>
                                    <p:animScale>
                                      <p:cBhvr>
                                        <p:cTn id="80" dur="166" decel="50000">
                                          <p:stCondLst>
                                            <p:cond delay="1338"/>
                                          </p:stCondLst>
                                        </p:cTn>
                                        <p:tgtEl>
                                          <p:spTgt spid="10"/>
                                        </p:tgtEl>
                                      </p:cBhvr>
                                      <p:to x="100000" y="100000"/>
                                    </p:animScale>
                                    <p:animScale>
                                      <p:cBhvr>
                                        <p:cTn id="81" dur="26">
                                          <p:stCondLst>
                                            <p:cond delay="1642"/>
                                          </p:stCondLst>
                                        </p:cTn>
                                        <p:tgtEl>
                                          <p:spTgt spid="10"/>
                                        </p:tgtEl>
                                      </p:cBhvr>
                                      <p:to x="100000" y="90000"/>
                                    </p:animScale>
                                    <p:animScale>
                                      <p:cBhvr>
                                        <p:cTn id="82" dur="166" decel="50000">
                                          <p:stCondLst>
                                            <p:cond delay="1668"/>
                                          </p:stCondLst>
                                        </p:cTn>
                                        <p:tgtEl>
                                          <p:spTgt spid="10"/>
                                        </p:tgtEl>
                                      </p:cBhvr>
                                      <p:to x="100000" y="100000"/>
                                    </p:animScale>
                                    <p:animScale>
                                      <p:cBhvr>
                                        <p:cTn id="83" dur="26">
                                          <p:stCondLst>
                                            <p:cond delay="1808"/>
                                          </p:stCondLst>
                                        </p:cTn>
                                        <p:tgtEl>
                                          <p:spTgt spid="10"/>
                                        </p:tgtEl>
                                      </p:cBhvr>
                                      <p:to x="100000" y="95000"/>
                                    </p:animScale>
                                    <p:animScale>
                                      <p:cBhvr>
                                        <p:cTn id="84"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8" grpId="0"/>
      <p:bldP spid="1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4D576-6F79-E9C7-5C5F-0F38EC15D7B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A8E0ED4-9A2B-3C4E-6E0A-FF1C1B591C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مربع نص 2">
            <a:extLst>
              <a:ext uri="{FF2B5EF4-FFF2-40B4-BE49-F238E27FC236}">
                <a16:creationId xmlns:a16="http://schemas.microsoft.com/office/drawing/2014/main" id="{850573CD-0AFE-5882-0E8D-58D366F5B96E}"/>
              </a:ext>
            </a:extLst>
          </p:cNvPr>
          <p:cNvSpPr txBox="1"/>
          <p:nvPr/>
        </p:nvSpPr>
        <p:spPr>
          <a:xfrm>
            <a:off x="1889760" y="-166549"/>
            <a:ext cx="7256780" cy="729430"/>
          </a:xfrm>
          <a:prstGeom prst="rect">
            <a:avLst/>
          </a:prstGeom>
          <a:noFill/>
        </p:spPr>
        <p:txBody>
          <a:bodyPr wrap="square">
            <a:spAutoFit/>
          </a:bodyPr>
          <a:lstStyle/>
          <a:p>
            <a:pPr algn="ctr" rtl="1">
              <a:lnSpc>
                <a:spcPct val="115000"/>
              </a:lnSpc>
              <a:buNone/>
            </a:pPr>
            <a:r>
              <a:rPr lang="ar-EG" sz="3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مثال عملي (2) - استخراج الأفكار الرئيسية من تقرير طويل</a:t>
            </a:r>
          </a:p>
        </p:txBody>
      </p:sp>
      <p:sp>
        <p:nvSpPr>
          <p:cNvPr id="2" name="TextBox 2">
            <a:extLst>
              <a:ext uri="{FF2B5EF4-FFF2-40B4-BE49-F238E27FC236}">
                <a16:creationId xmlns:a16="http://schemas.microsoft.com/office/drawing/2014/main" id="{1151956F-9A66-2DA2-680E-44CB205C394F}"/>
              </a:ext>
            </a:extLst>
          </p:cNvPr>
          <p:cNvSpPr txBox="1"/>
          <p:nvPr/>
        </p:nvSpPr>
        <p:spPr>
          <a:xfrm>
            <a:off x="2798354" y="963290"/>
            <a:ext cx="9001760"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السيناريو: </a:t>
            </a:r>
            <a:r>
              <a:rPr lang="ar-SA" dirty="0">
                <a:solidFill>
                  <a:schemeClr val="tx1"/>
                </a:solidFill>
              </a:rPr>
              <a:t>لديك تقرير أكاديمي من 20 صفحة حول "تأثير التحوّل الرقمي على المؤسّسات الصغيرة والمتوسّطة"، وتحتاج لاستخراج النقاط الرئيسية بسرعة.</a:t>
            </a:r>
            <a:endParaRPr lang="ar-AE" dirty="0">
              <a:solidFill>
                <a:schemeClr val="tx1"/>
              </a:solidFill>
            </a:endParaRPr>
          </a:p>
        </p:txBody>
      </p:sp>
      <p:pic>
        <p:nvPicPr>
          <p:cNvPr id="6" name="صورة 5" descr="صورة تحتوي على أبيض, التصميم&#10;&#10;قد يكون المحتوى الذي تم إنشاؤه بواسطة الذكاء الاصطناعي غير صحيح.">
            <a:extLst>
              <a:ext uri="{FF2B5EF4-FFF2-40B4-BE49-F238E27FC236}">
                <a16:creationId xmlns:a16="http://schemas.microsoft.com/office/drawing/2014/main" id="{D3D37067-83EA-1194-8039-017AB99E75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840" y="2337029"/>
            <a:ext cx="3149600" cy="3149600"/>
          </a:xfrm>
          <a:prstGeom prst="rect">
            <a:avLst/>
          </a:prstGeom>
        </p:spPr>
      </p:pic>
      <p:sp>
        <p:nvSpPr>
          <p:cNvPr id="5" name="TextBox 2">
            <a:extLst>
              <a:ext uri="{FF2B5EF4-FFF2-40B4-BE49-F238E27FC236}">
                <a16:creationId xmlns:a16="http://schemas.microsoft.com/office/drawing/2014/main" id="{B7B634D5-148A-E600-83ED-99B3379D2B0C}"/>
              </a:ext>
            </a:extLst>
          </p:cNvPr>
          <p:cNvSpPr txBox="1"/>
          <p:nvPr/>
        </p:nvSpPr>
        <p:spPr>
          <a:xfrm>
            <a:off x="4808585" y="2101400"/>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الأمر</a:t>
            </a:r>
            <a:endParaRPr lang="ar-AE" b="1" dirty="0">
              <a:solidFill>
                <a:srgbClr val="168489"/>
              </a:solidFill>
            </a:endParaRPr>
          </a:p>
        </p:txBody>
      </p:sp>
      <p:sp>
        <p:nvSpPr>
          <p:cNvPr id="8" name="TextBox 2">
            <a:extLst>
              <a:ext uri="{FF2B5EF4-FFF2-40B4-BE49-F238E27FC236}">
                <a16:creationId xmlns:a16="http://schemas.microsoft.com/office/drawing/2014/main" id="{C6C78E2C-B4B4-7C89-F403-109AB0BA7425}"/>
              </a:ext>
            </a:extLst>
          </p:cNvPr>
          <p:cNvSpPr txBox="1"/>
          <p:nvPr/>
        </p:nvSpPr>
        <p:spPr>
          <a:xfrm>
            <a:off x="4808585" y="3054150"/>
            <a:ext cx="696395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أنا باحث أعمل على دراسة حول التحوّل الرقمي. لديّ ملخّص لتقرير طويل (سأرفقه أدناه). أريدك أن:</a:t>
            </a:r>
            <a:endParaRPr lang="ar-AE" dirty="0">
              <a:solidFill>
                <a:schemeClr val="tx1"/>
              </a:solidFill>
            </a:endParaRPr>
          </a:p>
        </p:txBody>
      </p:sp>
      <p:sp>
        <p:nvSpPr>
          <p:cNvPr id="9" name="TextBox 2">
            <a:extLst>
              <a:ext uri="{FF2B5EF4-FFF2-40B4-BE49-F238E27FC236}">
                <a16:creationId xmlns:a16="http://schemas.microsoft.com/office/drawing/2014/main" id="{3999B991-D329-E5D3-587A-4B6B826BE68A}"/>
              </a:ext>
            </a:extLst>
          </p:cNvPr>
          <p:cNvSpPr txBox="1"/>
          <p:nvPr/>
        </p:nvSpPr>
        <p:spPr>
          <a:xfrm>
            <a:off x="4836160" y="4068530"/>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تستخرج الأفكار الرئيسية (5-7 أفكار).</a:t>
            </a:r>
            <a:endParaRPr lang="ar-AE" dirty="0">
              <a:solidFill>
                <a:schemeClr val="tx1"/>
              </a:solidFill>
            </a:endParaRPr>
          </a:p>
        </p:txBody>
      </p:sp>
      <p:sp>
        <p:nvSpPr>
          <p:cNvPr id="10" name="TextBox 2">
            <a:extLst>
              <a:ext uri="{FF2B5EF4-FFF2-40B4-BE49-F238E27FC236}">
                <a16:creationId xmlns:a16="http://schemas.microsoft.com/office/drawing/2014/main" id="{0CC0DE78-2201-5B72-941D-1F771ADE521A}"/>
              </a:ext>
            </a:extLst>
          </p:cNvPr>
          <p:cNvSpPr txBox="1"/>
          <p:nvPr/>
        </p:nvSpPr>
        <p:spPr>
          <a:xfrm>
            <a:off x="4808585" y="4806231"/>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تحدّد التحدّيات الأساسية المذكورة.</a:t>
            </a:r>
            <a:endParaRPr lang="ar-AE" dirty="0">
              <a:solidFill>
                <a:schemeClr val="tx1"/>
              </a:solidFill>
            </a:endParaRPr>
          </a:p>
        </p:txBody>
      </p:sp>
      <p:sp>
        <p:nvSpPr>
          <p:cNvPr id="11" name="TextBox 2">
            <a:extLst>
              <a:ext uri="{FF2B5EF4-FFF2-40B4-BE49-F238E27FC236}">
                <a16:creationId xmlns:a16="http://schemas.microsoft.com/office/drawing/2014/main" id="{E462CB79-C9F5-0DE1-644F-1865FFD27B3D}"/>
              </a:ext>
            </a:extLst>
          </p:cNvPr>
          <p:cNvSpPr txBox="1"/>
          <p:nvPr/>
        </p:nvSpPr>
        <p:spPr>
          <a:xfrm>
            <a:off x="4808585" y="5543932"/>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تلخّص التوصيات المقترحة.</a:t>
            </a:r>
            <a:endParaRPr lang="ar-AE" dirty="0">
              <a:solidFill>
                <a:schemeClr val="tx1"/>
              </a:solidFill>
            </a:endParaRPr>
          </a:p>
        </p:txBody>
      </p:sp>
      <p:sp>
        <p:nvSpPr>
          <p:cNvPr id="12" name="TextBox 2">
            <a:extLst>
              <a:ext uri="{FF2B5EF4-FFF2-40B4-BE49-F238E27FC236}">
                <a16:creationId xmlns:a16="http://schemas.microsoft.com/office/drawing/2014/main" id="{95F40C11-A03E-557E-9831-25062BD9828E}"/>
              </a:ext>
            </a:extLst>
          </p:cNvPr>
          <p:cNvSpPr txBox="1"/>
          <p:nvPr/>
        </p:nvSpPr>
        <p:spPr>
          <a:xfrm>
            <a:off x="4808585" y="6281633"/>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تشير إلى أي إحصائيات أو أرقام هامّة مذكورة.</a:t>
            </a:r>
            <a:endParaRPr lang="ar-AE" dirty="0">
              <a:solidFill>
                <a:schemeClr val="tx1"/>
              </a:solidFill>
            </a:endParaRPr>
          </a:p>
        </p:txBody>
      </p:sp>
    </p:spTree>
    <p:extLst>
      <p:ext uri="{BB962C8B-B14F-4D97-AF65-F5344CB8AC3E}">
        <p14:creationId xmlns:p14="http://schemas.microsoft.com/office/powerpoint/2010/main" val="7610219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80">
                                          <p:stCondLst>
                                            <p:cond delay="0"/>
                                          </p:stCondLst>
                                        </p:cTn>
                                        <p:tgtEl>
                                          <p:spTgt spid="8"/>
                                        </p:tgtEl>
                                      </p:cBhvr>
                                    </p:animEffect>
                                    <p:anim calcmode="lin" valueType="num">
                                      <p:cBhvr>
                                        <p:cTn id="4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5" dur="26">
                                          <p:stCondLst>
                                            <p:cond delay="650"/>
                                          </p:stCondLst>
                                        </p:cTn>
                                        <p:tgtEl>
                                          <p:spTgt spid="8"/>
                                        </p:tgtEl>
                                      </p:cBhvr>
                                      <p:to x="100000" y="60000"/>
                                    </p:animScale>
                                    <p:animScale>
                                      <p:cBhvr>
                                        <p:cTn id="46" dur="166" decel="50000">
                                          <p:stCondLst>
                                            <p:cond delay="676"/>
                                          </p:stCondLst>
                                        </p:cTn>
                                        <p:tgtEl>
                                          <p:spTgt spid="8"/>
                                        </p:tgtEl>
                                      </p:cBhvr>
                                      <p:to x="100000" y="100000"/>
                                    </p:animScale>
                                    <p:animScale>
                                      <p:cBhvr>
                                        <p:cTn id="47" dur="26">
                                          <p:stCondLst>
                                            <p:cond delay="1312"/>
                                          </p:stCondLst>
                                        </p:cTn>
                                        <p:tgtEl>
                                          <p:spTgt spid="8"/>
                                        </p:tgtEl>
                                      </p:cBhvr>
                                      <p:to x="100000" y="80000"/>
                                    </p:animScale>
                                    <p:animScale>
                                      <p:cBhvr>
                                        <p:cTn id="48" dur="166" decel="50000">
                                          <p:stCondLst>
                                            <p:cond delay="1338"/>
                                          </p:stCondLst>
                                        </p:cTn>
                                        <p:tgtEl>
                                          <p:spTgt spid="8"/>
                                        </p:tgtEl>
                                      </p:cBhvr>
                                      <p:to x="100000" y="100000"/>
                                    </p:animScale>
                                    <p:animScale>
                                      <p:cBhvr>
                                        <p:cTn id="49" dur="26">
                                          <p:stCondLst>
                                            <p:cond delay="1642"/>
                                          </p:stCondLst>
                                        </p:cTn>
                                        <p:tgtEl>
                                          <p:spTgt spid="8"/>
                                        </p:tgtEl>
                                      </p:cBhvr>
                                      <p:to x="100000" y="90000"/>
                                    </p:animScale>
                                    <p:animScale>
                                      <p:cBhvr>
                                        <p:cTn id="50" dur="166" decel="50000">
                                          <p:stCondLst>
                                            <p:cond delay="1668"/>
                                          </p:stCondLst>
                                        </p:cTn>
                                        <p:tgtEl>
                                          <p:spTgt spid="8"/>
                                        </p:tgtEl>
                                      </p:cBhvr>
                                      <p:to x="100000" y="100000"/>
                                    </p:animScale>
                                    <p:animScale>
                                      <p:cBhvr>
                                        <p:cTn id="51" dur="26">
                                          <p:stCondLst>
                                            <p:cond delay="1808"/>
                                          </p:stCondLst>
                                        </p:cTn>
                                        <p:tgtEl>
                                          <p:spTgt spid="8"/>
                                        </p:tgtEl>
                                      </p:cBhvr>
                                      <p:to x="100000" y="95000"/>
                                    </p:animScale>
                                    <p:animScale>
                                      <p:cBhvr>
                                        <p:cTn id="52" dur="166" decel="50000">
                                          <p:stCondLst>
                                            <p:cond delay="1834"/>
                                          </p:stCondLst>
                                        </p:cTn>
                                        <p:tgtEl>
                                          <p:spTgt spid="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down)">
                                      <p:cBhvr>
                                        <p:cTn id="55" dur="580">
                                          <p:stCondLst>
                                            <p:cond delay="0"/>
                                          </p:stCondLst>
                                        </p:cTn>
                                        <p:tgtEl>
                                          <p:spTgt spid="9"/>
                                        </p:tgtEl>
                                      </p:cBhvr>
                                    </p:animEffect>
                                    <p:anim calcmode="lin" valueType="num">
                                      <p:cBhvr>
                                        <p:cTn id="5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61" dur="26">
                                          <p:stCondLst>
                                            <p:cond delay="650"/>
                                          </p:stCondLst>
                                        </p:cTn>
                                        <p:tgtEl>
                                          <p:spTgt spid="9"/>
                                        </p:tgtEl>
                                      </p:cBhvr>
                                      <p:to x="100000" y="60000"/>
                                    </p:animScale>
                                    <p:animScale>
                                      <p:cBhvr>
                                        <p:cTn id="62" dur="166" decel="50000">
                                          <p:stCondLst>
                                            <p:cond delay="676"/>
                                          </p:stCondLst>
                                        </p:cTn>
                                        <p:tgtEl>
                                          <p:spTgt spid="9"/>
                                        </p:tgtEl>
                                      </p:cBhvr>
                                      <p:to x="100000" y="100000"/>
                                    </p:animScale>
                                    <p:animScale>
                                      <p:cBhvr>
                                        <p:cTn id="63" dur="26">
                                          <p:stCondLst>
                                            <p:cond delay="1312"/>
                                          </p:stCondLst>
                                        </p:cTn>
                                        <p:tgtEl>
                                          <p:spTgt spid="9"/>
                                        </p:tgtEl>
                                      </p:cBhvr>
                                      <p:to x="100000" y="80000"/>
                                    </p:animScale>
                                    <p:animScale>
                                      <p:cBhvr>
                                        <p:cTn id="64" dur="166" decel="50000">
                                          <p:stCondLst>
                                            <p:cond delay="1338"/>
                                          </p:stCondLst>
                                        </p:cTn>
                                        <p:tgtEl>
                                          <p:spTgt spid="9"/>
                                        </p:tgtEl>
                                      </p:cBhvr>
                                      <p:to x="100000" y="100000"/>
                                    </p:animScale>
                                    <p:animScale>
                                      <p:cBhvr>
                                        <p:cTn id="65" dur="26">
                                          <p:stCondLst>
                                            <p:cond delay="1642"/>
                                          </p:stCondLst>
                                        </p:cTn>
                                        <p:tgtEl>
                                          <p:spTgt spid="9"/>
                                        </p:tgtEl>
                                      </p:cBhvr>
                                      <p:to x="100000" y="90000"/>
                                    </p:animScale>
                                    <p:animScale>
                                      <p:cBhvr>
                                        <p:cTn id="66" dur="166" decel="50000">
                                          <p:stCondLst>
                                            <p:cond delay="1668"/>
                                          </p:stCondLst>
                                        </p:cTn>
                                        <p:tgtEl>
                                          <p:spTgt spid="9"/>
                                        </p:tgtEl>
                                      </p:cBhvr>
                                      <p:to x="100000" y="100000"/>
                                    </p:animScale>
                                    <p:animScale>
                                      <p:cBhvr>
                                        <p:cTn id="67" dur="26">
                                          <p:stCondLst>
                                            <p:cond delay="1808"/>
                                          </p:stCondLst>
                                        </p:cTn>
                                        <p:tgtEl>
                                          <p:spTgt spid="9"/>
                                        </p:tgtEl>
                                      </p:cBhvr>
                                      <p:to x="100000" y="95000"/>
                                    </p:animScale>
                                    <p:animScale>
                                      <p:cBhvr>
                                        <p:cTn id="68" dur="166" decel="50000">
                                          <p:stCondLst>
                                            <p:cond delay="1834"/>
                                          </p:stCondLst>
                                        </p:cTn>
                                        <p:tgtEl>
                                          <p:spTgt spid="9"/>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down)">
                                      <p:cBhvr>
                                        <p:cTn id="71" dur="580">
                                          <p:stCondLst>
                                            <p:cond delay="0"/>
                                          </p:stCondLst>
                                        </p:cTn>
                                        <p:tgtEl>
                                          <p:spTgt spid="10"/>
                                        </p:tgtEl>
                                      </p:cBhvr>
                                    </p:animEffect>
                                    <p:anim calcmode="lin" valueType="num">
                                      <p:cBhvr>
                                        <p:cTn id="7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77" dur="26">
                                          <p:stCondLst>
                                            <p:cond delay="650"/>
                                          </p:stCondLst>
                                        </p:cTn>
                                        <p:tgtEl>
                                          <p:spTgt spid="10"/>
                                        </p:tgtEl>
                                      </p:cBhvr>
                                      <p:to x="100000" y="60000"/>
                                    </p:animScale>
                                    <p:animScale>
                                      <p:cBhvr>
                                        <p:cTn id="78" dur="166" decel="50000">
                                          <p:stCondLst>
                                            <p:cond delay="676"/>
                                          </p:stCondLst>
                                        </p:cTn>
                                        <p:tgtEl>
                                          <p:spTgt spid="10"/>
                                        </p:tgtEl>
                                      </p:cBhvr>
                                      <p:to x="100000" y="100000"/>
                                    </p:animScale>
                                    <p:animScale>
                                      <p:cBhvr>
                                        <p:cTn id="79" dur="26">
                                          <p:stCondLst>
                                            <p:cond delay="1312"/>
                                          </p:stCondLst>
                                        </p:cTn>
                                        <p:tgtEl>
                                          <p:spTgt spid="10"/>
                                        </p:tgtEl>
                                      </p:cBhvr>
                                      <p:to x="100000" y="80000"/>
                                    </p:animScale>
                                    <p:animScale>
                                      <p:cBhvr>
                                        <p:cTn id="80" dur="166" decel="50000">
                                          <p:stCondLst>
                                            <p:cond delay="1338"/>
                                          </p:stCondLst>
                                        </p:cTn>
                                        <p:tgtEl>
                                          <p:spTgt spid="10"/>
                                        </p:tgtEl>
                                      </p:cBhvr>
                                      <p:to x="100000" y="100000"/>
                                    </p:animScale>
                                    <p:animScale>
                                      <p:cBhvr>
                                        <p:cTn id="81" dur="26">
                                          <p:stCondLst>
                                            <p:cond delay="1642"/>
                                          </p:stCondLst>
                                        </p:cTn>
                                        <p:tgtEl>
                                          <p:spTgt spid="10"/>
                                        </p:tgtEl>
                                      </p:cBhvr>
                                      <p:to x="100000" y="90000"/>
                                    </p:animScale>
                                    <p:animScale>
                                      <p:cBhvr>
                                        <p:cTn id="82" dur="166" decel="50000">
                                          <p:stCondLst>
                                            <p:cond delay="1668"/>
                                          </p:stCondLst>
                                        </p:cTn>
                                        <p:tgtEl>
                                          <p:spTgt spid="10"/>
                                        </p:tgtEl>
                                      </p:cBhvr>
                                      <p:to x="100000" y="100000"/>
                                    </p:animScale>
                                    <p:animScale>
                                      <p:cBhvr>
                                        <p:cTn id="83" dur="26">
                                          <p:stCondLst>
                                            <p:cond delay="1808"/>
                                          </p:stCondLst>
                                        </p:cTn>
                                        <p:tgtEl>
                                          <p:spTgt spid="10"/>
                                        </p:tgtEl>
                                      </p:cBhvr>
                                      <p:to x="100000" y="95000"/>
                                    </p:animScale>
                                    <p:animScale>
                                      <p:cBhvr>
                                        <p:cTn id="84" dur="166" decel="50000">
                                          <p:stCondLst>
                                            <p:cond delay="1834"/>
                                          </p:stCondLst>
                                        </p:cTn>
                                        <p:tgtEl>
                                          <p:spTgt spid="10"/>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down)">
                                      <p:cBhvr>
                                        <p:cTn id="87" dur="580">
                                          <p:stCondLst>
                                            <p:cond delay="0"/>
                                          </p:stCondLst>
                                        </p:cTn>
                                        <p:tgtEl>
                                          <p:spTgt spid="11"/>
                                        </p:tgtEl>
                                      </p:cBhvr>
                                    </p:animEffect>
                                    <p:anim calcmode="lin" valueType="num">
                                      <p:cBhvr>
                                        <p:cTn id="8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93" dur="26">
                                          <p:stCondLst>
                                            <p:cond delay="650"/>
                                          </p:stCondLst>
                                        </p:cTn>
                                        <p:tgtEl>
                                          <p:spTgt spid="11"/>
                                        </p:tgtEl>
                                      </p:cBhvr>
                                      <p:to x="100000" y="60000"/>
                                    </p:animScale>
                                    <p:animScale>
                                      <p:cBhvr>
                                        <p:cTn id="94" dur="166" decel="50000">
                                          <p:stCondLst>
                                            <p:cond delay="676"/>
                                          </p:stCondLst>
                                        </p:cTn>
                                        <p:tgtEl>
                                          <p:spTgt spid="11"/>
                                        </p:tgtEl>
                                      </p:cBhvr>
                                      <p:to x="100000" y="100000"/>
                                    </p:animScale>
                                    <p:animScale>
                                      <p:cBhvr>
                                        <p:cTn id="95" dur="26">
                                          <p:stCondLst>
                                            <p:cond delay="1312"/>
                                          </p:stCondLst>
                                        </p:cTn>
                                        <p:tgtEl>
                                          <p:spTgt spid="11"/>
                                        </p:tgtEl>
                                      </p:cBhvr>
                                      <p:to x="100000" y="80000"/>
                                    </p:animScale>
                                    <p:animScale>
                                      <p:cBhvr>
                                        <p:cTn id="96" dur="166" decel="50000">
                                          <p:stCondLst>
                                            <p:cond delay="1338"/>
                                          </p:stCondLst>
                                        </p:cTn>
                                        <p:tgtEl>
                                          <p:spTgt spid="11"/>
                                        </p:tgtEl>
                                      </p:cBhvr>
                                      <p:to x="100000" y="100000"/>
                                    </p:animScale>
                                    <p:animScale>
                                      <p:cBhvr>
                                        <p:cTn id="97" dur="26">
                                          <p:stCondLst>
                                            <p:cond delay="1642"/>
                                          </p:stCondLst>
                                        </p:cTn>
                                        <p:tgtEl>
                                          <p:spTgt spid="11"/>
                                        </p:tgtEl>
                                      </p:cBhvr>
                                      <p:to x="100000" y="90000"/>
                                    </p:animScale>
                                    <p:animScale>
                                      <p:cBhvr>
                                        <p:cTn id="98" dur="166" decel="50000">
                                          <p:stCondLst>
                                            <p:cond delay="1668"/>
                                          </p:stCondLst>
                                        </p:cTn>
                                        <p:tgtEl>
                                          <p:spTgt spid="11"/>
                                        </p:tgtEl>
                                      </p:cBhvr>
                                      <p:to x="100000" y="100000"/>
                                    </p:animScale>
                                    <p:animScale>
                                      <p:cBhvr>
                                        <p:cTn id="99" dur="26">
                                          <p:stCondLst>
                                            <p:cond delay="1808"/>
                                          </p:stCondLst>
                                        </p:cTn>
                                        <p:tgtEl>
                                          <p:spTgt spid="11"/>
                                        </p:tgtEl>
                                      </p:cBhvr>
                                      <p:to x="100000" y="95000"/>
                                    </p:animScale>
                                    <p:animScale>
                                      <p:cBhvr>
                                        <p:cTn id="100" dur="166" decel="50000">
                                          <p:stCondLst>
                                            <p:cond delay="1834"/>
                                          </p:stCondLst>
                                        </p:cTn>
                                        <p:tgtEl>
                                          <p:spTgt spid="11"/>
                                        </p:tgtEl>
                                      </p:cBhvr>
                                      <p:to x="100000" y="100000"/>
                                    </p:animScale>
                                  </p:childTnLst>
                                </p:cTn>
                              </p:par>
                              <p:par>
                                <p:cTn id="101" presetID="26" presetClass="entr" presetSubtype="0" fill="hold" grpId="0" nodeType="with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wipe(down)">
                                      <p:cBhvr>
                                        <p:cTn id="103" dur="580">
                                          <p:stCondLst>
                                            <p:cond delay="0"/>
                                          </p:stCondLst>
                                        </p:cTn>
                                        <p:tgtEl>
                                          <p:spTgt spid="12"/>
                                        </p:tgtEl>
                                      </p:cBhvr>
                                    </p:animEffect>
                                    <p:anim calcmode="lin" valueType="num">
                                      <p:cBhvr>
                                        <p:cTn id="10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09" dur="26">
                                          <p:stCondLst>
                                            <p:cond delay="650"/>
                                          </p:stCondLst>
                                        </p:cTn>
                                        <p:tgtEl>
                                          <p:spTgt spid="12"/>
                                        </p:tgtEl>
                                      </p:cBhvr>
                                      <p:to x="100000" y="60000"/>
                                    </p:animScale>
                                    <p:animScale>
                                      <p:cBhvr>
                                        <p:cTn id="110" dur="166" decel="50000">
                                          <p:stCondLst>
                                            <p:cond delay="676"/>
                                          </p:stCondLst>
                                        </p:cTn>
                                        <p:tgtEl>
                                          <p:spTgt spid="12"/>
                                        </p:tgtEl>
                                      </p:cBhvr>
                                      <p:to x="100000" y="100000"/>
                                    </p:animScale>
                                    <p:animScale>
                                      <p:cBhvr>
                                        <p:cTn id="111" dur="26">
                                          <p:stCondLst>
                                            <p:cond delay="1312"/>
                                          </p:stCondLst>
                                        </p:cTn>
                                        <p:tgtEl>
                                          <p:spTgt spid="12"/>
                                        </p:tgtEl>
                                      </p:cBhvr>
                                      <p:to x="100000" y="80000"/>
                                    </p:animScale>
                                    <p:animScale>
                                      <p:cBhvr>
                                        <p:cTn id="112" dur="166" decel="50000">
                                          <p:stCondLst>
                                            <p:cond delay="1338"/>
                                          </p:stCondLst>
                                        </p:cTn>
                                        <p:tgtEl>
                                          <p:spTgt spid="12"/>
                                        </p:tgtEl>
                                      </p:cBhvr>
                                      <p:to x="100000" y="100000"/>
                                    </p:animScale>
                                    <p:animScale>
                                      <p:cBhvr>
                                        <p:cTn id="113" dur="26">
                                          <p:stCondLst>
                                            <p:cond delay="1642"/>
                                          </p:stCondLst>
                                        </p:cTn>
                                        <p:tgtEl>
                                          <p:spTgt spid="12"/>
                                        </p:tgtEl>
                                      </p:cBhvr>
                                      <p:to x="100000" y="90000"/>
                                    </p:animScale>
                                    <p:animScale>
                                      <p:cBhvr>
                                        <p:cTn id="114" dur="166" decel="50000">
                                          <p:stCondLst>
                                            <p:cond delay="1668"/>
                                          </p:stCondLst>
                                        </p:cTn>
                                        <p:tgtEl>
                                          <p:spTgt spid="12"/>
                                        </p:tgtEl>
                                      </p:cBhvr>
                                      <p:to x="100000" y="100000"/>
                                    </p:animScale>
                                    <p:animScale>
                                      <p:cBhvr>
                                        <p:cTn id="115" dur="26">
                                          <p:stCondLst>
                                            <p:cond delay="1808"/>
                                          </p:stCondLst>
                                        </p:cTn>
                                        <p:tgtEl>
                                          <p:spTgt spid="12"/>
                                        </p:tgtEl>
                                      </p:cBhvr>
                                      <p:to x="100000" y="95000"/>
                                    </p:animScale>
                                    <p:animScale>
                                      <p:cBhvr>
                                        <p:cTn id="116"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P spid="9" grpId="0"/>
      <p:bldP spid="10" grpId="0"/>
      <p:bldP spid="11" grpId="0"/>
      <p:bldP spid="1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37262-B14D-6EE2-6746-0B55787B8D8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8219AEF-E90B-BAC5-08D6-2F6FAC9159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مربع نص 2">
            <a:extLst>
              <a:ext uri="{FF2B5EF4-FFF2-40B4-BE49-F238E27FC236}">
                <a16:creationId xmlns:a16="http://schemas.microsoft.com/office/drawing/2014/main" id="{17E997E7-77DF-89BC-8B7B-B861E8A279DB}"/>
              </a:ext>
            </a:extLst>
          </p:cNvPr>
          <p:cNvSpPr txBox="1"/>
          <p:nvPr/>
        </p:nvSpPr>
        <p:spPr>
          <a:xfrm>
            <a:off x="1889760" y="-166549"/>
            <a:ext cx="7256780" cy="729430"/>
          </a:xfrm>
          <a:prstGeom prst="rect">
            <a:avLst/>
          </a:prstGeom>
          <a:noFill/>
        </p:spPr>
        <p:txBody>
          <a:bodyPr wrap="square">
            <a:spAutoFit/>
          </a:bodyPr>
          <a:lstStyle/>
          <a:p>
            <a:pPr algn="ctr" rtl="1">
              <a:lnSpc>
                <a:spcPct val="115000"/>
              </a:lnSpc>
              <a:buNone/>
            </a:pPr>
            <a:r>
              <a:rPr lang="ar-EG" sz="3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مثال عملي (3) - تصنيف استفسارات العملاء:</a:t>
            </a:r>
          </a:p>
        </p:txBody>
      </p:sp>
      <p:sp>
        <p:nvSpPr>
          <p:cNvPr id="2" name="TextBox 2">
            <a:extLst>
              <a:ext uri="{FF2B5EF4-FFF2-40B4-BE49-F238E27FC236}">
                <a16:creationId xmlns:a16="http://schemas.microsoft.com/office/drawing/2014/main" id="{91DA3EE7-683D-6031-D1AC-765777BD7EA4}"/>
              </a:ext>
            </a:extLst>
          </p:cNvPr>
          <p:cNvSpPr txBox="1"/>
          <p:nvPr/>
        </p:nvSpPr>
        <p:spPr>
          <a:xfrm>
            <a:off x="2798354" y="963290"/>
            <a:ext cx="9001760"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السيناريو: </a:t>
            </a:r>
            <a:r>
              <a:rPr lang="ar-SA" dirty="0">
                <a:solidFill>
                  <a:schemeClr val="tx1"/>
                </a:solidFill>
              </a:rPr>
              <a:t>شركة خدمات تستقبل مئات الاستفسارات يومياً عبر البريد الإلكتروني، وتحتاج لتصنيفها تلقائياً.</a:t>
            </a:r>
            <a:endParaRPr lang="ar-AE" dirty="0">
              <a:solidFill>
                <a:schemeClr val="tx1"/>
              </a:solidFill>
            </a:endParaRPr>
          </a:p>
        </p:txBody>
      </p:sp>
      <p:pic>
        <p:nvPicPr>
          <p:cNvPr id="6" name="صورة 5" descr="صورة تحتوي على أبيض, التصميم&#10;&#10;قد يكون المحتوى الذي تم إنشاؤه بواسطة الذكاء الاصطناعي غير صحيح.">
            <a:extLst>
              <a:ext uri="{FF2B5EF4-FFF2-40B4-BE49-F238E27FC236}">
                <a16:creationId xmlns:a16="http://schemas.microsoft.com/office/drawing/2014/main" id="{699292CC-887C-06B8-F9B1-9B86887604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840" y="2337029"/>
            <a:ext cx="3149600" cy="3149600"/>
          </a:xfrm>
          <a:prstGeom prst="rect">
            <a:avLst/>
          </a:prstGeom>
        </p:spPr>
      </p:pic>
      <p:sp>
        <p:nvSpPr>
          <p:cNvPr id="5" name="TextBox 2">
            <a:extLst>
              <a:ext uri="{FF2B5EF4-FFF2-40B4-BE49-F238E27FC236}">
                <a16:creationId xmlns:a16="http://schemas.microsoft.com/office/drawing/2014/main" id="{28533525-6F9E-FD65-963C-8AAD78FA1B8C}"/>
              </a:ext>
            </a:extLst>
          </p:cNvPr>
          <p:cNvSpPr txBox="1"/>
          <p:nvPr/>
        </p:nvSpPr>
        <p:spPr>
          <a:xfrm>
            <a:off x="4808585" y="2101400"/>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الأمر</a:t>
            </a:r>
            <a:endParaRPr lang="ar-AE" b="1" dirty="0">
              <a:solidFill>
                <a:srgbClr val="168489"/>
              </a:solidFill>
            </a:endParaRPr>
          </a:p>
        </p:txBody>
      </p:sp>
      <p:sp>
        <p:nvSpPr>
          <p:cNvPr id="8" name="TextBox 2">
            <a:extLst>
              <a:ext uri="{FF2B5EF4-FFF2-40B4-BE49-F238E27FC236}">
                <a16:creationId xmlns:a16="http://schemas.microsoft.com/office/drawing/2014/main" id="{B4012C2D-5187-BC28-E21A-23B40F8C1E94}"/>
              </a:ext>
            </a:extLst>
          </p:cNvPr>
          <p:cNvSpPr txBox="1"/>
          <p:nvPr/>
        </p:nvSpPr>
        <p:spPr>
          <a:xfrm>
            <a:off x="4808585" y="3054150"/>
            <a:ext cx="696395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أنا مسؤول خدمة عملاء. لدي قائمة باستفسارات العملاء، وأريدك أن تصنّف كلّ استفسار إلى فئة من الفئات التالية:</a:t>
            </a:r>
            <a:endParaRPr lang="ar-AE" dirty="0">
              <a:solidFill>
                <a:schemeClr val="tx1"/>
              </a:solidFill>
            </a:endParaRPr>
          </a:p>
        </p:txBody>
      </p:sp>
      <p:sp>
        <p:nvSpPr>
          <p:cNvPr id="9" name="TextBox 2">
            <a:extLst>
              <a:ext uri="{FF2B5EF4-FFF2-40B4-BE49-F238E27FC236}">
                <a16:creationId xmlns:a16="http://schemas.microsoft.com/office/drawing/2014/main" id="{B20B88C8-6B46-A8B6-455A-FD02A3EBAE65}"/>
              </a:ext>
            </a:extLst>
          </p:cNvPr>
          <p:cNvSpPr txBox="1"/>
          <p:nvPr/>
        </p:nvSpPr>
        <p:spPr>
          <a:xfrm>
            <a:off x="4836160" y="4068530"/>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مشكلة تقنية</a:t>
            </a:r>
            <a:endParaRPr lang="ar-AE" dirty="0">
              <a:solidFill>
                <a:schemeClr val="tx1"/>
              </a:solidFill>
            </a:endParaRPr>
          </a:p>
        </p:txBody>
      </p:sp>
      <p:sp>
        <p:nvSpPr>
          <p:cNvPr id="10" name="TextBox 2">
            <a:extLst>
              <a:ext uri="{FF2B5EF4-FFF2-40B4-BE49-F238E27FC236}">
                <a16:creationId xmlns:a16="http://schemas.microsoft.com/office/drawing/2014/main" id="{C9B4F46B-8480-2821-DACE-EE4C0541F399}"/>
              </a:ext>
            </a:extLst>
          </p:cNvPr>
          <p:cNvSpPr txBox="1"/>
          <p:nvPr/>
        </p:nvSpPr>
        <p:spPr>
          <a:xfrm>
            <a:off x="4808585" y="4806231"/>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استفسار عن الفوترة</a:t>
            </a:r>
            <a:endParaRPr lang="ar-AE" dirty="0">
              <a:solidFill>
                <a:schemeClr val="tx1"/>
              </a:solidFill>
            </a:endParaRPr>
          </a:p>
        </p:txBody>
      </p:sp>
      <p:sp>
        <p:nvSpPr>
          <p:cNvPr id="11" name="TextBox 2">
            <a:extLst>
              <a:ext uri="{FF2B5EF4-FFF2-40B4-BE49-F238E27FC236}">
                <a16:creationId xmlns:a16="http://schemas.microsoft.com/office/drawing/2014/main" id="{DC6AA15C-CC3B-119C-7285-A20A7898BED3}"/>
              </a:ext>
            </a:extLst>
          </p:cNvPr>
          <p:cNvSpPr txBox="1"/>
          <p:nvPr/>
        </p:nvSpPr>
        <p:spPr>
          <a:xfrm>
            <a:off x="4808585" y="5543932"/>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طلب معلومات عن منتج</a:t>
            </a:r>
            <a:endParaRPr lang="ar-AE" dirty="0">
              <a:solidFill>
                <a:schemeClr val="tx1"/>
              </a:solidFill>
            </a:endParaRPr>
          </a:p>
        </p:txBody>
      </p:sp>
      <p:sp>
        <p:nvSpPr>
          <p:cNvPr id="12" name="TextBox 2">
            <a:extLst>
              <a:ext uri="{FF2B5EF4-FFF2-40B4-BE49-F238E27FC236}">
                <a16:creationId xmlns:a16="http://schemas.microsoft.com/office/drawing/2014/main" id="{CDB12EF2-A918-93B0-CB41-6830A02FED11}"/>
              </a:ext>
            </a:extLst>
          </p:cNvPr>
          <p:cNvSpPr txBox="1"/>
          <p:nvPr/>
        </p:nvSpPr>
        <p:spPr>
          <a:xfrm>
            <a:off x="4808585" y="6281633"/>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شكوى عن الخدمة</a:t>
            </a:r>
            <a:endParaRPr lang="ar-AE" dirty="0">
              <a:solidFill>
                <a:schemeClr val="tx1"/>
              </a:solidFill>
            </a:endParaRPr>
          </a:p>
        </p:txBody>
      </p:sp>
      <p:sp>
        <p:nvSpPr>
          <p:cNvPr id="4" name="TextBox 2">
            <a:extLst>
              <a:ext uri="{FF2B5EF4-FFF2-40B4-BE49-F238E27FC236}">
                <a16:creationId xmlns:a16="http://schemas.microsoft.com/office/drawing/2014/main" id="{8AD4D011-0E1F-D272-1E9E-5330C9767FDF}"/>
              </a:ext>
            </a:extLst>
          </p:cNvPr>
          <p:cNvSpPr txBox="1"/>
          <p:nvPr/>
        </p:nvSpPr>
        <p:spPr>
          <a:xfrm>
            <a:off x="1770745" y="4068367"/>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طلب إلغاء أو إرجاع</a:t>
            </a:r>
            <a:endParaRPr lang="ar-AE" dirty="0">
              <a:solidFill>
                <a:schemeClr val="tx1"/>
              </a:solidFill>
            </a:endParaRPr>
          </a:p>
        </p:txBody>
      </p:sp>
      <p:sp>
        <p:nvSpPr>
          <p:cNvPr id="13" name="TextBox 2">
            <a:extLst>
              <a:ext uri="{FF2B5EF4-FFF2-40B4-BE49-F238E27FC236}">
                <a16:creationId xmlns:a16="http://schemas.microsoft.com/office/drawing/2014/main" id="{72961FD3-7D6E-D1A1-F6EA-A6281506DDD6}"/>
              </a:ext>
            </a:extLst>
          </p:cNvPr>
          <p:cNvSpPr txBox="1"/>
          <p:nvPr/>
        </p:nvSpPr>
        <p:spPr>
          <a:xfrm>
            <a:off x="1770745" y="4806068"/>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أخرى</a:t>
            </a:r>
            <a:endParaRPr lang="ar-AE" dirty="0">
              <a:solidFill>
                <a:schemeClr val="tx1"/>
              </a:solidFill>
            </a:endParaRPr>
          </a:p>
        </p:txBody>
      </p:sp>
    </p:spTree>
    <p:extLst>
      <p:ext uri="{BB962C8B-B14F-4D97-AF65-F5344CB8AC3E}">
        <p14:creationId xmlns:p14="http://schemas.microsoft.com/office/powerpoint/2010/main" val="31229344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80">
                                          <p:stCondLst>
                                            <p:cond delay="0"/>
                                          </p:stCondLst>
                                        </p:cTn>
                                        <p:tgtEl>
                                          <p:spTgt spid="8"/>
                                        </p:tgtEl>
                                      </p:cBhvr>
                                    </p:animEffect>
                                    <p:anim calcmode="lin" valueType="num">
                                      <p:cBhvr>
                                        <p:cTn id="4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5" dur="26">
                                          <p:stCondLst>
                                            <p:cond delay="650"/>
                                          </p:stCondLst>
                                        </p:cTn>
                                        <p:tgtEl>
                                          <p:spTgt spid="8"/>
                                        </p:tgtEl>
                                      </p:cBhvr>
                                      <p:to x="100000" y="60000"/>
                                    </p:animScale>
                                    <p:animScale>
                                      <p:cBhvr>
                                        <p:cTn id="46" dur="166" decel="50000">
                                          <p:stCondLst>
                                            <p:cond delay="676"/>
                                          </p:stCondLst>
                                        </p:cTn>
                                        <p:tgtEl>
                                          <p:spTgt spid="8"/>
                                        </p:tgtEl>
                                      </p:cBhvr>
                                      <p:to x="100000" y="100000"/>
                                    </p:animScale>
                                    <p:animScale>
                                      <p:cBhvr>
                                        <p:cTn id="47" dur="26">
                                          <p:stCondLst>
                                            <p:cond delay="1312"/>
                                          </p:stCondLst>
                                        </p:cTn>
                                        <p:tgtEl>
                                          <p:spTgt spid="8"/>
                                        </p:tgtEl>
                                      </p:cBhvr>
                                      <p:to x="100000" y="80000"/>
                                    </p:animScale>
                                    <p:animScale>
                                      <p:cBhvr>
                                        <p:cTn id="48" dur="166" decel="50000">
                                          <p:stCondLst>
                                            <p:cond delay="1338"/>
                                          </p:stCondLst>
                                        </p:cTn>
                                        <p:tgtEl>
                                          <p:spTgt spid="8"/>
                                        </p:tgtEl>
                                      </p:cBhvr>
                                      <p:to x="100000" y="100000"/>
                                    </p:animScale>
                                    <p:animScale>
                                      <p:cBhvr>
                                        <p:cTn id="49" dur="26">
                                          <p:stCondLst>
                                            <p:cond delay="1642"/>
                                          </p:stCondLst>
                                        </p:cTn>
                                        <p:tgtEl>
                                          <p:spTgt spid="8"/>
                                        </p:tgtEl>
                                      </p:cBhvr>
                                      <p:to x="100000" y="90000"/>
                                    </p:animScale>
                                    <p:animScale>
                                      <p:cBhvr>
                                        <p:cTn id="50" dur="166" decel="50000">
                                          <p:stCondLst>
                                            <p:cond delay="1668"/>
                                          </p:stCondLst>
                                        </p:cTn>
                                        <p:tgtEl>
                                          <p:spTgt spid="8"/>
                                        </p:tgtEl>
                                      </p:cBhvr>
                                      <p:to x="100000" y="100000"/>
                                    </p:animScale>
                                    <p:animScale>
                                      <p:cBhvr>
                                        <p:cTn id="51" dur="26">
                                          <p:stCondLst>
                                            <p:cond delay="1808"/>
                                          </p:stCondLst>
                                        </p:cTn>
                                        <p:tgtEl>
                                          <p:spTgt spid="8"/>
                                        </p:tgtEl>
                                      </p:cBhvr>
                                      <p:to x="100000" y="95000"/>
                                    </p:animScale>
                                    <p:animScale>
                                      <p:cBhvr>
                                        <p:cTn id="52" dur="166" decel="50000">
                                          <p:stCondLst>
                                            <p:cond delay="1834"/>
                                          </p:stCondLst>
                                        </p:cTn>
                                        <p:tgtEl>
                                          <p:spTgt spid="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down)">
                                      <p:cBhvr>
                                        <p:cTn id="55" dur="580">
                                          <p:stCondLst>
                                            <p:cond delay="0"/>
                                          </p:stCondLst>
                                        </p:cTn>
                                        <p:tgtEl>
                                          <p:spTgt spid="9"/>
                                        </p:tgtEl>
                                      </p:cBhvr>
                                    </p:animEffect>
                                    <p:anim calcmode="lin" valueType="num">
                                      <p:cBhvr>
                                        <p:cTn id="5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61" dur="26">
                                          <p:stCondLst>
                                            <p:cond delay="650"/>
                                          </p:stCondLst>
                                        </p:cTn>
                                        <p:tgtEl>
                                          <p:spTgt spid="9"/>
                                        </p:tgtEl>
                                      </p:cBhvr>
                                      <p:to x="100000" y="60000"/>
                                    </p:animScale>
                                    <p:animScale>
                                      <p:cBhvr>
                                        <p:cTn id="62" dur="166" decel="50000">
                                          <p:stCondLst>
                                            <p:cond delay="676"/>
                                          </p:stCondLst>
                                        </p:cTn>
                                        <p:tgtEl>
                                          <p:spTgt spid="9"/>
                                        </p:tgtEl>
                                      </p:cBhvr>
                                      <p:to x="100000" y="100000"/>
                                    </p:animScale>
                                    <p:animScale>
                                      <p:cBhvr>
                                        <p:cTn id="63" dur="26">
                                          <p:stCondLst>
                                            <p:cond delay="1312"/>
                                          </p:stCondLst>
                                        </p:cTn>
                                        <p:tgtEl>
                                          <p:spTgt spid="9"/>
                                        </p:tgtEl>
                                      </p:cBhvr>
                                      <p:to x="100000" y="80000"/>
                                    </p:animScale>
                                    <p:animScale>
                                      <p:cBhvr>
                                        <p:cTn id="64" dur="166" decel="50000">
                                          <p:stCondLst>
                                            <p:cond delay="1338"/>
                                          </p:stCondLst>
                                        </p:cTn>
                                        <p:tgtEl>
                                          <p:spTgt spid="9"/>
                                        </p:tgtEl>
                                      </p:cBhvr>
                                      <p:to x="100000" y="100000"/>
                                    </p:animScale>
                                    <p:animScale>
                                      <p:cBhvr>
                                        <p:cTn id="65" dur="26">
                                          <p:stCondLst>
                                            <p:cond delay="1642"/>
                                          </p:stCondLst>
                                        </p:cTn>
                                        <p:tgtEl>
                                          <p:spTgt spid="9"/>
                                        </p:tgtEl>
                                      </p:cBhvr>
                                      <p:to x="100000" y="90000"/>
                                    </p:animScale>
                                    <p:animScale>
                                      <p:cBhvr>
                                        <p:cTn id="66" dur="166" decel="50000">
                                          <p:stCondLst>
                                            <p:cond delay="1668"/>
                                          </p:stCondLst>
                                        </p:cTn>
                                        <p:tgtEl>
                                          <p:spTgt spid="9"/>
                                        </p:tgtEl>
                                      </p:cBhvr>
                                      <p:to x="100000" y="100000"/>
                                    </p:animScale>
                                    <p:animScale>
                                      <p:cBhvr>
                                        <p:cTn id="67" dur="26">
                                          <p:stCondLst>
                                            <p:cond delay="1808"/>
                                          </p:stCondLst>
                                        </p:cTn>
                                        <p:tgtEl>
                                          <p:spTgt spid="9"/>
                                        </p:tgtEl>
                                      </p:cBhvr>
                                      <p:to x="100000" y="95000"/>
                                    </p:animScale>
                                    <p:animScale>
                                      <p:cBhvr>
                                        <p:cTn id="68" dur="166" decel="50000">
                                          <p:stCondLst>
                                            <p:cond delay="1834"/>
                                          </p:stCondLst>
                                        </p:cTn>
                                        <p:tgtEl>
                                          <p:spTgt spid="9"/>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down)">
                                      <p:cBhvr>
                                        <p:cTn id="71" dur="580">
                                          <p:stCondLst>
                                            <p:cond delay="0"/>
                                          </p:stCondLst>
                                        </p:cTn>
                                        <p:tgtEl>
                                          <p:spTgt spid="10"/>
                                        </p:tgtEl>
                                      </p:cBhvr>
                                    </p:animEffect>
                                    <p:anim calcmode="lin" valueType="num">
                                      <p:cBhvr>
                                        <p:cTn id="7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77" dur="26">
                                          <p:stCondLst>
                                            <p:cond delay="650"/>
                                          </p:stCondLst>
                                        </p:cTn>
                                        <p:tgtEl>
                                          <p:spTgt spid="10"/>
                                        </p:tgtEl>
                                      </p:cBhvr>
                                      <p:to x="100000" y="60000"/>
                                    </p:animScale>
                                    <p:animScale>
                                      <p:cBhvr>
                                        <p:cTn id="78" dur="166" decel="50000">
                                          <p:stCondLst>
                                            <p:cond delay="676"/>
                                          </p:stCondLst>
                                        </p:cTn>
                                        <p:tgtEl>
                                          <p:spTgt spid="10"/>
                                        </p:tgtEl>
                                      </p:cBhvr>
                                      <p:to x="100000" y="100000"/>
                                    </p:animScale>
                                    <p:animScale>
                                      <p:cBhvr>
                                        <p:cTn id="79" dur="26">
                                          <p:stCondLst>
                                            <p:cond delay="1312"/>
                                          </p:stCondLst>
                                        </p:cTn>
                                        <p:tgtEl>
                                          <p:spTgt spid="10"/>
                                        </p:tgtEl>
                                      </p:cBhvr>
                                      <p:to x="100000" y="80000"/>
                                    </p:animScale>
                                    <p:animScale>
                                      <p:cBhvr>
                                        <p:cTn id="80" dur="166" decel="50000">
                                          <p:stCondLst>
                                            <p:cond delay="1338"/>
                                          </p:stCondLst>
                                        </p:cTn>
                                        <p:tgtEl>
                                          <p:spTgt spid="10"/>
                                        </p:tgtEl>
                                      </p:cBhvr>
                                      <p:to x="100000" y="100000"/>
                                    </p:animScale>
                                    <p:animScale>
                                      <p:cBhvr>
                                        <p:cTn id="81" dur="26">
                                          <p:stCondLst>
                                            <p:cond delay="1642"/>
                                          </p:stCondLst>
                                        </p:cTn>
                                        <p:tgtEl>
                                          <p:spTgt spid="10"/>
                                        </p:tgtEl>
                                      </p:cBhvr>
                                      <p:to x="100000" y="90000"/>
                                    </p:animScale>
                                    <p:animScale>
                                      <p:cBhvr>
                                        <p:cTn id="82" dur="166" decel="50000">
                                          <p:stCondLst>
                                            <p:cond delay="1668"/>
                                          </p:stCondLst>
                                        </p:cTn>
                                        <p:tgtEl>
                                          <p:spTgt spid="10"/>
                                        </p:tgtEl>
                                      </p:cBhvr>
                                      <p:to x="100000" y="100000"/>
                                    </p:animScale>
                                    <p:animScale>
                                      <p:cBhvr>
                                        <p:cTn id="83" dur="26">
                                          <p:stCondLst>
                                            <p:cond delay="1808"/>
                                          </p:stCondLst>
                                        </p:cTn>
                                        <p:tgtEl>
                                          <p:spTgt spid="10"/>
                                        </p:tgtEl>
                                      </p:cBhvr>
                                      <p:to x="100000" y="95000"/>
                                    </p:animScale>
                                    <p:animScale>
                                      <p:cBhvr>
                                        <p:cTn id="84" dur="166" decel="50000">
                                          <p:stCondLst>
                                            <p:cond delay="1834"/>
                                          </p:stCondLst>
                                        </p:cTn>
                                        <p:tgtEl>
                                          <p:spTgt spid="10"/>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down)">
                                      <p:cBhvr>
                                        <p:cTn id="87" dur="580">
                                          <p:stCondLst>
                                            <p:cond delay="0"/>
                                          </p:stCondLst>
                                        </p:cTn>
                                        <p:tgtEl>
                                          <p:spTgt spid="11"/>
                                        </p:tgtEl>
                                      </p:cBhvr>
                                    </p:animEffect>
                                    <p:anim calcmode="lin" valueType="num">
                                      <p:cBhvr>
                                        <p:cTn id="8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93" dur="26">
                                          <p:stCondLst>
                                            <p:cond delay="650"/>
                                          </p:stCondLst>
                                        </p:cTn>
                                        <p:tgtEl>
                                          <p:spTgt spid="11"/>
                                        </p:tgtEl>
                                      </p:cBhvr>
                                      <p:to x="100000" y="60000"/>
                                    </p:animScale>
                                    <p:animScale>
                                      <p:cBhvr>
                                        <p:cTn id="94" dur="166" decel="50000">
                                          <p:stCondLst>
                                            <p:cond delay="676"/>
                                          </p:stCondLst>
                                        </p:cTn>
                                        <p:tgtEl>
                                          <p:spTgt spid="11"/>
                                        </p:tgtEl>
                                      </p:cBhvr>
                                      <p:to x="100000" y="100000"/>
                                    </p:animScale>
                                    <p:animScale>
                                      <p:cBhvr>
                                        <p:cTn id="95" dur="26">
                                          <p:stCondLst>
                                            <p:cond delay="1312"/>
                                          </p:stCondLst>
                                        </p:cTn>
                                        <p:tgtEl>
                                          <p:spTgt spid="11"/>
                                        </p:tgtEl>
                                      </p:cBhvr>
                                      <p:to x="100000" y="80000"/>
                                    </p:animScale>
                                    <p:animScale>
                                      <p:cBhvr>
                                        <p:cTn id="96" dur="166" decel="50000">
                                          <p:stCondLst>
                                            <p:cond delay="1338"/>
                                          </p:stCondLst>
                                        </p:cTn>
                                        <p:tgtEl>
                                          <p:spTgt spid="11"/>
                                        </p:tgtEl>
                                      </p:cBhvr>
                                      <p:to x="100000" y="100000"/>
                                    </p:animScale>
                                    <p:animScale>
                                      <p:cBhvr>
                                        <p:cTn id="97" dur="26">
                                          <p:stCondLst>
                                            <p:cond delay="1642"/>
                                          </p:stCondLst>
                                        </p:cTn>
                                        <p:tgtEl>
                                          <p:spTgt spid="11"/>
                                        </p:tgtEl>
                                      </p:cBhvr>
                                      <p:to x="100000" y="90000"/>
                                    </p:animScale>
                                    <p:animScale>
                                      <p:cBhvr>
                                        <p:cTn id="98" dur="166" decel="50000">
                                          <p:stCondLst>
                                            <p:cond delay="1668"/>
                                          </p:stCondLst>
                                        </p:cTn>
                                        <p:tgtEl>
                                          <p:spTgt spid="11"/>
                                        </p:tgtEl>
                                      </p:cBhvr>
                                      <p:to x="100000" y="100000"/>
                                    </p:animScale>
                                    <p:animScale>
                                      <p:cBhvr>
                                        <p:cTn id="99" dur="26">
                                          <p:stCondLst>
                                            <p:cond delay="1808"/>
                                          </p:stCondLst>
                                        </p:cTn>
                                        <p:tgtEl>
                                          <p:spTgt spid="11"/>
                                        </p:tgtEl>
                                      </p:cBhvr>
                                      <p:to x="100000" y="95000"/>
                                    </p:animScale>
                                    <p:animScale>
                                      <p:cBhvr>
                                        <p:cTn id="100" dur="166" decel="50000">
                                          <p:stCondLst>
                                            <p:cond delay="1834"/>
                                          </p:stCondLst>
                                        </p:cTn>
                                        <p:tgtEl>
                                          <p:spTgt spid="11"/>
                                        </p:tgtEl>
                                      </p:cBhvr>
                                      <p:to x="100000" y="100000"/>
                                    </p:animScale>
                                  </p:childTnLst>
                                </p:cTn>
                              </p:par>
                              <p:par>
                                <p:cTn id="101" presetID="26" presetClass="entr" presetSubtype="0" fill="hold" grpId="0" nodeType="with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wipe(down)">
                                      <p:cBhvr>
                                        <p:cTn id="103" dur="580">
                                          <p:stCondLst>
                                            <p:cond delay="0"/>
                                          </p:stCondLst>
                                        </p:cTn>
                                        <p:tgtEl>
                                          <p:spTgt spid="12"/>
                                        </p:tgtEl>
                                      </p:cBhvr>
                                    </p:animEffect>
                                    <p:anim calcmode="lin" valueType="num">
                                      <p:cBhvr>
                                        <p:cTn id="10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09" dur="26">
                                          <p:stCondLst>
                                            <p:cond delay="650"/>
                                          </p:stCondLst>
                                        </p:cTn>
                                        <p:tgtEl>
                                          <p:spTgt spid="12"/>
                                        </p:tgtEl>
                                      </p:cBhvr>
                                      <p:to x="100000" y="60000"/>
                                    </p:animScale>
                                    <p:animScale>
                                      <p:cBhvr>
                                        <p:cTn id="110" dur="166" decel="50000">
                                          <p:stCondLst>
                                            <p:cond delay="676"/>
                                          </p:stCondLst>
                                        </p:cTn>
                                        <p:tgtEl>
                                          <p:spTgt spid="12"/>
                                        </p:tgtEl>
                                      </p:cBhvr>
                                      <p:to x="100000" y="100000"/>
                                    </p:animScale>
                                    <p:animScale>
                                      <p:cBhvr>
                                        <p:cTn id="111" dur="26">
                                          <p:stCondLst>
                                            <p:cond delay="1312"/>
                                          </p:stCondLst>
                                        </p:cTn>
                                        <p:tgtEl>
                                          <p:spTgt spid="12"/>
                                        </p:tgtEl>
                                      </p:cBhvr>
                                      <p:to x="100000" y="80000"/>
                                    </p:animScale>
                                    <p:animScale>
                                      <p:cBhvr>
                                        <p:cTn id="112" dur="166" decel="50000">
                                          <p:stCondLst>
                                            <p:cond delay="1338"/>
                                          </p:stCondLst>
                                        </p:cTn>
                                        <p:tgtEl>
                                          <p:spTgt spid="12"/>
                                        </p:tgtEl>
                                      </p:cBhvr>
                                      <p:to x="100000" y="100000"/>
                                    </p:animScale>
                                    <p:animScale>
                                      <p:cBhvr>
                                        <p:cTn id="113" dur="26">
                                          <p:stCondLst>
                                            <p:cond delay="1642"/>
                                          </p:stCondLst>
                                        </p:cTn>
                                        <p:tgtEl>
                                          <p:spTgt spid="12"/>
                                        </p:tgtEl>
                                      </p:cBhvr>
                                      <p:to x="100000" y="90000"/>
                                    </p:animScale>
                                    <p:animScale>
                                      <p:cBhvr>
                                        <p:cTn id="114" dur="166" decel="50000">
                                          <p:stCondLst>
                                            <p:cond delay="1668"/>
                                          </p:stCondLst>
                                        </p:cTn>
                                        <p:tgtEl>
                                          <p:spTgt spid="12"/>
                                        </p:tgtEl>
                                      </p:cBhvr>
                                      <p:to x="100000" y="100000"/>
                                    </p:animScale>
                                    <p:animScale>
                                      <p:cBhvr>
                                        <p:cTn id="115" dur="26">
                                          <p:stCondLst>
                                            <p:cond delay="1808"/>
                                          </p:stCondLst>
                                        </p:cTn>
                                        <p:tgtEl>
                                          <p:spTgt spid="12"/>
                                        </p:tgtEl>
                                      </p:cBhvr>
                                      <p:to x="100000" y="95000"/>
                                    </p:animScale>
                                    <p:animScale>
                                      <p:cBhvr>
                                        <p:cTn id="116" dur="166" decel="50000">
                                          <p:stCondLst>
                                            <p:cond delay="1834"/>
                                          </p:stCondLst>
                                        </p:cTn>
                                        <p:tgtEl>
                                          <p:spTgt spid="12"/>
                                        </p:tgtEl>
                                      </p:cBhvr>
                                      <p:to x="100000" y="100000"/>
                                    </p:animScale>
                                  </p:childTnLst>
                                </p:cTn>
                              </p:par>
                            </p:childTnLst>
                          </p:cTn>
                        </p:par>
                      </p:childTnLst>
                    </p:cTn>
                  </p:par>
                  <p:par>
                    <p:cTn id="117" fill="hold">
                      <p:stCondLst>
                        <p:cond delay="indefinite"/>
                      </p:stCondLst>
                      <p:childTnLst>
                        <p:par>
                          <p:cTn id="118" fill="hold">
                            <p:stCondLst>
                              <p:cond delay="0"/>
                            </p:stCondLst>
                            <p:childTnLst>
                              <p:par>
                                <p:cTn id="119" presetID="26" presetClass="entr" presetSubtype="0" fill="hold" grpId="0" nodeType="clickEffect">
                                  <p:stCondLst>
                                    <p:cond delay="0"/>
                                  </p:stCondLst>
                                  <p:childTnLst>
                                    <p:set>
                                      <p:cBhvr>
                                        <p:cTn id="120" dur="1" fill="hold">
                                          <p:stCondLst>
                                            <p:cond delay="0"/>
                                          </p:stCondLst>
                                        </p:cTn>
                                        <p:tgtEl>
                                          <p:spTgt spid="4"/>
                                        </p:tgtEl>
                                        <p:attrNameLst>
                                          <p:attrName>style.visibility</p:attrName>
                                        </p:attrNameLst>
                                      </p:cBhvr>
                                      <p:to>
                                        <p:strVal val="visible"/>
                                      </p:to>
                                    </p:set>
                                    <p:animEffect transition="in" filter="wipe(down)">
                                      <p:cBhvr>
                                        <p:cTn id="121" dur="580">
                                          <p:stCondLst>
                                            <p:cond delay="0"/>
                                          </p:stCondLst>
                                        </p:cTn>
                                        <p:tgtEl>
                                          <p:spTgt spid="4"/>
                                        </p:tgtEl>
                                      </p:cBhvr>
                                    </p:animEffect>
                                    <p:anim calcmode="lin" valueType="num">
                                      <p:cBhvr>
                                        <p:cTn id="12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27" dur="26">
                                          <p:stCondLst>
                                            <p:cond delay="650"/>
                                          </p:stCondLst>
                                        </p:cTn>
                                        <p:tgtEl>
                                          <p:spTgt spid="4"/>
                                        </p:tgtEl>
                                      </p:cBhvr>
                                      <p:to x="100000" y="60000"/>
                                    </p:animScale>
                                    <p:animScale>
                                      <p:cBhvr>
                                        <p:cTn id="128" dur="166" decel="50000">
                                          <p:stCondLst>
                                            <p:cond delay="676"/>
                                          </p:stCondLst>
                                        </p:cTn>
                                        <p:tgtEl>
                                          <p:spTgt spid="4"/>
                                        </p:tgtEl>
                                      </p:cBhvr>
                                      <p:to x="100000" y="100000"/>
                                    </p:animScale>
                                    <p:animScale>
                                      <p:cBhvr>
                                        <p:cTn id="129" dur="26">
                                          <p:stCondLst>
                                            <p:cond delay="1312"/>
                                          </p:stCondLst>
                                        </p:cTn>
                                        <p:tgtEl>
                                          <p:spTgt spid="4"/>
                                        </p:tgtEl>
                                      </p:cBhvr>
                                      <p:to x="100000" y="80000"/>
                                    </p:animScale>
                                    <p:animScale>
                                      <p:cBhvr>
                                        <p:cTn id="130" dur="166" decel="50000">
                                          <p:stCondLst>
                                            <p:cond delay="1338"/>
                                          </p:stCondLst>
                                        </p:cTn>
                                        <p:tgtEl>
                                          <p:spTgt spid="4"/>
                                        </p:tgtEl>
                                      </p:cBhvr>
                                      <p:to x="100000" y="100000"/>
                                    </p:animScale>
                                    <p:animScale>
                                      <p:cBhvr>
                                        <p:cTn id="131" dur="26">
                                          <p:stCondLst>
                                            <p:cond delay="1642"/>
                                          </p:stCondLst>
                                        </p:cTn>
                                        <p:tgtEl>
                                          <p:spTgt spid="4"/>
                                        </p:tgtEl>
                                      </p:cBhvr>
                                      <p:to x="100000" y="90000"/>
                                    </p:animScale>
                                    <p:animScale>
                                      <p:cBhvr>
                                        <p:cTn id="132" dur="166" decel="50000">
                                          <p:stCondLst>
                                            <p:cond delay="1668"/>
                                          </p:stCondLst>
                                        </p:cTn>
                                        <p:tgtEl>
                                          <p:spTgt spid="4"/>
                                        </p:tgtEl>
                                      </p:cBhvr>
                                      <p:to x="100000" y="100000"/>
                                    </p:animScale>
                                    <p:animScale>
                                      <p:cBhvr>
                                        <p:cTn id="133" dur="26">
                                          <p:stCondLst>
                                            <p:cond delay="1808"/>
                                          </p:stCondLst>
                                        </p:cTn>
                                        <p:tgtEl>
                                          <p:spTgt spid="4"/>
                                        </p:tgtEl>
                                      </p:cBhvr>
                                      <p:to x="100000" y="95000"/>
                                    </p:animScale>
                                    <p:animScale>
                                      <p:cBhvr>
                                        <p:cTn id="134" dur="166" decel="50000">
                                          <p:stCondLst>
                                            <p:cond delay="1834"/>
                                          </p:stCondLst>
                                        </p:cTn>
                                        <p:tgtEl>
                                          <p:spTgt spid="4"/>
                                        </p:tgtEl>
                                      </p:cBhvr>
                                      <p:to x="100000" y="100000"/>
                                    </p:animScale>
                                  </p:childTnLst>
                                </p:cTn>
                              </p:par>
                            </p:childTnLst>
                          </p:cTn>
                        </p:par>
                      </p:childTnLst>
                    </p:cTn>
                  </p:par>
                  <p:par>
                    <p:cTn id="135" fill="hold">
                      <p:stCondLst>
                        <p:cond delay="indefinite"/>
                      </p:stCondLst>
                      <p:childTnLst>
                        <p:par>
                          <p:cTn id="136" fill="hold">
                            <p:stCondLst>
                              <p:cond delay="0"/>
                            </p:stCondLst>
                            <p:childTnLst>
                              <p:par>
                                <p:cTn id="137" presetID="26" presetClass="entr" presetSubtype="0" fill="hold" grpId="0" nodeType="clickEffect">
                                  <p:stCondLst>
                                    <p:cond delay="0"/>
                                  </p:stCondLst>
                                  <p:childTnLst>
                                    <p:set>
                                      <p:cBhvr>
                                        <p:cTn id="138" dur="1" fill="hold">
                                          <p:stCondLst>
                                            <p:cond delay="0"/>
                                          </p:stCondLst>
                                        </p:cTn>
                                        <p:tgtEl>
                                          <p:spTgt spid="13"/>
                                        </p:tgtEl>
                                        <p:attrNameLst>
                                          <p:attrName>style.visibility</p:attrName>
                                        </p:attrNameLst>
                                      </p:cBhvr>
                                      <p:to>
                                        <p:strVal val="visible"/>
                                      </p:to>
                                    </p:set>
                                    <p:animEffect transition="in" filter="wipe(down)">
                                      <p:cBhvr>
                                        <p:cTn id="139" dur="580">
                                          <p:stCondLst>
                                            <p:cond delay="0"/>
                                          </p:stCondLst>
                                        </p:cTn>
                                        <p:tgtEl>
                                          <p:spTgt spid="13"/>
                                        </p:tgtEl>
                                      </p:cBhvr>
                                    </p:animEffect>
                                    <p:anim calcmode="lin" valueType="num">
                                      <p:cBhvr>
                                        <p:cTn id="140"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45" dur="26">
                                          <p:stCondLst>
                                            <p:cond delay="650"/>
                                          </p:stCondLst>
                                        </p:cTn>
                                        <p:tgtEl>
                                          <p:spTgt spid="13"/>
                                        </p:tgtEl>
                                      </p:cBhvr>
                                      <p:to x="100000" y="60000"/>
                                    </p:animScale>
                                    <p:animScale>
                                      <p:cBhvr>
                                        <p:cTn id="146" dur="166" decel="50000">
                                          <p:stCondLst>
                                            <p:cond delay="676"/>
                                          </p:stCondLst>
                                        </p:cTn>
                                        <p:tgtEl>
                                          <p:spTgt spid="13"/>
                                        </p:tgtEl>
                                      </p:cBhvr>
                                      <p:to x="100000" y="100000"/>
                                    </p:animScale>
                                    <p:animScale>
                                      <p:cBhvr>
                                        <p:cTn id="147" dur="26">
                                          <p:stCondLst>
                                            <p:cond delay="1312"/>
                                          </p:stCondLst>
                                        </p:cTn>
                                        <p:tgtEl>
                                          <p:spTgt spid="13"/>
                                        </p:tgtEl>
                                      </p:cBhvr>
                                      <p:to x="100000" y="80000"/>
                                    </p:animScale>
                                    <p:animScale>
                                      <p:cBhvr>
                                        <p:cTn id="148" dur="166" decel="50000">
                                          <p:stCondLst>
                                            <p:cond delay="1338"/>
                                          </p:stCondLst>
                                        </p:cTn>
                                        <p:tgtEl>
                                          <p:spTgt spid="13"/>
                                        </p:tgtEl>
                                      </p:cBhvr>
                                      <p:to x="100000" y="100000"/>
                                    </p:animScale>
                                    <p:animScale>
                                      <p:cBhvr>
                                        <p:cTn id="149" dur="26">
                                          <p:stCondLst>
                                            <p:cond delay="1642"/>
                                          </p:stCondLst>
                                        </p:cTn>
                                        <p:tgtEl>
                                          <p:spTgt spid="13"/>
                                        </p:tgtEl>
                                      </p:cBhvr>
                                      <p:to x="100000" y="90000"/>
                                    </p:animScale>
                                    <p:animScale>
                                      <p:cBhvr>
                                        <p:cTn id="150" dur="166" decel="50000">
                                          <p:stCondLst>
                                            <p:cond delay="1668"/>
                                          </p:stCondLst>
                                        </p:cTn>
                                        <p:tgtEl>
                                          <p:spTgt spid="13"/>
                                        </p:tgtEl>
                                      </p:cBhvr>
                                      <p:to x="100000" y="100000"/>
                                    </p:animScale>
                                    <p:animScale>
                                      <p:cBhvr>
                                        <p:cTn id="151" dur="26">
                                          <p:stCondLst>
                                            <p:cond delay="1808"/>
                                          </p:stCondLst>
                                        </p:cTn>
                                        <p:tgtEl>
                                          <p:spTgt spid="13"/>
                                        </p:tgtEl>
                                      </p:cBhvr>
                                      <p:to x="100000" y="95000"/>
                                    </p:animScale>
                                    <p:animScale>
                                      <p:cBhvr>
                                        <p:cTn id="152"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P spid="9" grpId="0"/>
      <p:bldP spid="10" grpId="0"/>
      <p:bldP spid="11" grpId="0"/>
      <p:bldP spid="12" grpId="0"/>
      <p:bldP spid="4" grpId="0"/>
      <p:bldP spid="1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CC3FC-8B65-6D6E-E6B7-336EAFF9240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070ED19-07C8-83BE-5770-E3A7B48671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مربع نص 2">
            <a:extLst>
              <a:ext uri="{FF2B5EF4-FFF2-40B4-BE49-F238E27FC236}">
                <a16:creationId xmlns:a16="http://schemas.microsoft.com/office/drawing/2014/main" id="{42FA4436-3C94-7F71-4F00-060996AFDD33}"/>
              </a:ext>
            </a:extLst>
          </p:cNvPr>
          <p:cNvSpPr txBox="1"/>
          <p:nvPr/>
        </p:nvSpPr>
        <p:spPr>
          <a:xfrm>
            <a:off x="1889760" y="-166549"/>
            <a:ext cx="7256780" cy="729430"/>
          </a:xfrm>
          <a:prstGeom prst="rect">
            <a:avLst/>
          </a:prstGeom>
          <a:noFill/>
        </p:spPr>
        <p:txBody>
          <a:bodyPr wrap="square">
            <a:spAutoFit/>
          </a:bodyPr>
          <a:lstStyle/>
          <a:p>
            <a:pPr algn="ctr" rtl="1">
              <a:lnSpc>
                <a:spcPct val="115000"/>
              </a:lnSpc>
              <a:buNone/>
            </a:pPr>
            <a:r>
              <a:rPr lang="ar-EG" sz="3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مثال عملي (3) - تصنيف استفسارات العملاء:</a:t>
            </a:r>
          </a:p>
        </p:txBody>
      </p:sp>
      <p:sp>
        <p:nvSpPr>
          <p:cNvPr id="2" name="TextBox 2">
            <a:extLst>
              <a:ext uri="{FF2B5EF4-FFF2-40B4-BE49-F238E27FC236}">
                <a16:creationId xmlns:a16="http://schemas.microsoft.com/office/drawing/2014/main" id="{7573D690-8441-6155-018D-D84036D1986A}"/>
              </a:ext>
            </a:extLst>
          </p:cNvPr>
          <p:cNvSpPr txBox="1"/>
          <p:nvPr/>
        </p:nvSpPr>
        <p:spPr>
          <a:xfrm>
            <a:off x="2798354" y="963290"/>
            <a:ext cx="9001760"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السيناريو: </a:t>
            </a:r>
            <a:r>
              <a:rPr lang="ar-SA" dirty="0">
                <a:solidFill>
                  <a:schemeClr val="tx1"/>
                </a:solidFill>
              </a:rPr>
              <a:t>شركة خدمات تستقبل مئات الاستفسارات يومياً عبر البريد الإلكتروني، وتحتاج لتصنيفها تلقائياً.</a:t>
            </a:r>
            <a:endParaRPr lang="ar-AE" dirty="0">
              <a:solidFill>
                <a:schemeClr val="tx1"/>
              </a:solidFill>
            </a:endParaRPr>
          </a:p>
        </p:txBody>
      </p:sp>
      <p:pic>
        <p:nvPicPr>
          <p:cNvPr id="6" name="صورة 5" descr="صورة تحتوي على أبيض, التصميم&#10;&#10;قد يكون المحتوى الذي تم إنشاؤه بواسطة الذكاء الاصطناعي غير صحيح.">
            <a:extLst>
              <a:ext uri="{FF2B5EF4-FFF2-40B4-BE49-F238E27FC236}">
                <a16:creationId xmlns:a16="http://schemas.microsoft.com/office/drawing/2014/main" id="{6630334B-5A6C-ADA3-773E-F1D1BC1C7D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840" y="2337029"/>
            <a:ext cx="3149600" cy="3149600"/>
          </a:xfrm>
          <a:prstGeom prst="rect">
            <a:avLst/>
          </a:prstGeom>
        </p:spPr>
      </p:pic>
      <p:sp>
        <p:nvSpPr>
          <p:cNvPr id="8" name="TextBox 2">
            <a:extLst>
              <a:ext uri="{FF2B5EF4-FFF2-40B4-BE49-F238E27FC236}">
                <a16:creationId xmlns:a16="http://schemas.microsoft.com/office/drawing/2014/main" id="{01FFA5E6-1008-C8EE-B56A-11E50A8D3A72}"/>
              </a:ext>
            </a:extLst>
          </p:cNvPr>
          <p:cNvSpPr txBox="1"/>
          <p:nvPr/>
        </p:nvSpPr>
        <p:spPr>
          <a:xfrm>
            <a:off x="4808585" y="2282280"/>
            <a:ext cx="696395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اعرض النتائج في جدول: رقم الاستفسار، نصّ الاستفسار (أوّل 50 حرفاً)، الفئة، مستوى الأولوية (عالي/متوسّط/منخفض).</a:t>
            </a:r>
            <a:endParaRPr lang="ar-AE" dirty="0">
              <a:solidFill>
                <a:schemeClr val="tx1"/>
              </a:solidFill>
            </a:endParaRPr>
          </a:p>
        </p:txBody>
      </p:sp>
      <p:sp>
        <p:nvSpPr>
          <p:cNvPr id="9" name="TextBox 2">
            <a:extLst>
              <a:ext uri="{FF2B5EF4-FFF2-40B4-BE49-F238E27FC236}">
                <a16:creationId xmlns:a16="http://schemas.microsoft.com/office/drawing/2014/main" id="{47B09D65-86D6-ACF7-ED5E-D6D37E1DC10C}"/>
              </a:ext>
            </a:extLst>
          </p:cNvPr>
          <p:cNvSpPr txBox="1"/>
          <p:nvPr/>
        </p:nvSpPr>
        <p:spPr>
          <a:xfrm>
            <a:off x="4836160" y="3481004"/>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chemeClr val="tx1"/>
                </a:solidFill>
              </a:rPr>
              <a:t>الاستفسارات</a:t>
            </a:r>
            <a:r>
              <a:rPr lang="ar-AE" b="1" dirty="0">
                <a:solidFill>
                  <a:schemeClr val="tx1"/>
                </a:solidFill>
              </a:rPr>
              <a:t>:</a:t>
            </a:r>
          </a:p>
        </p:txBody>
      </p:sp>
      <p:sp>
        <p:nvSpPr>
          <p:cNvPr id="10" name="TextBox 2">
            <a:extLst>
              <a:ext uri="{FF2B5EF4-FFF2-40B4-BE49-F238E27FC236}">
                <a16:creationId xmlns:a16="http://schemas.microsoft.com/office/drawing/2014/main" id="{A363CAF7-398F-3693-CA9C-D43595283004}"/>
              </a:ext>
            </a:extLst>
          </p:cNvPr>
          <p:cNvSpPr txBox="1"/>
          <p:nvPr/>
        </p:nvSpPr>
        <p:spPr>
          <a:xfrm>
            <a:off x="4808585" y="4281956"/>
            <a:ext cx="696395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"لا أستطيع تسجيل الدخول إلى حسابي منذ يومين، جرّبت إعادة تعيين كلمة المرور لكن لم يصلني البريد."</a:t>
            </a:r>
            <a:endParaRPr lang="ar-AE" dirty="0">
              <a:solidFill>
                <a:schemeClr val="tx1"/>
              </a:solidFill>
            </a:endParaRPr>
          </a:p>
        </p:txBody>
      </p:sp>
      <p:sp>
        <p:nvSpPr>
          <p:cNvPr id="11" name="TextBox 2">
            <a:extLst>
              <a:ext uri="{FF2B5EF4-FFF2-40B4-BE49-F238E27FC236}">
                <a16:creationId xmlns:a16="http://schemas.microsoft.com/office/drawing/2014/main" id="{1DB36691-83A5-69F1-13EC-814F9774D2ED}"/>
              </a:ext>
            </a:extLst>
          </p:cNvPr>
          <p:cNvSpPr txBox="1"/>
          <p:nvPr/>
        </p:nvSpPr>
        <p:spPr>
          <a:xfrm>
            <a:off x="3251200" y="5543932"/>
            <a:ext cx="8521339"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"هل يمكنني معرفة تفاصيل الفاتورة الأخيرة؟ يبدو أنّ هناك رسوماً إضافية لم أفهمها."</a:t>
            </a:r>
            <a:endParaRPr lang="ar-AE" dirty="0">
              <a:solidFill>
                <a:schemeClr val="tx1"/>
              </a:solidFill>
            </a:endParaRPr>
          </a:p>
        </p:txBody>
      </p:sp>
      <p:sp>
        <p:nvSpPr>
          <p:cNvPr id="12" name="TextBox 2">
            <a:extLst>
              <a:ext uri="{FF2B5EF4-FFF2-40B4-BE49-F238E27FC236}">
                <a16:creationId xmlns:a16="http://schemas.microsoft.com/office/drawing/2014/main" id="{7114D513-EF7F-8A87-69EF-EFA1603EF4F7}"/>
              </a:ext>
            </a:extLst>
          </p:cNvPr>
          <p:cNvSpPr txBox="1"/>
          <p:nvPr/>
        </p:nvSpPr>
        <p:spPr>
          <a:xfrm>
            <a:off x="4808585" y="6281633"/>
            <a:ext cx="696395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"أريد معلومات عن الباقة المميّزة، ما الفرق بينها وبين الباقة العادية؟"</a:t>
            </a:r>
            <a:endParaRPr lang="ar-AE" dirty="0">
              <a:solidFill>
                <a:schemeClr val="tx1"/>
              </a:solidFill>
            </a:endParaRPr>
          </a:p>
        </p:txBody>
      </p:sp>
    </p:spTree>
    <p:extLst>
      <p:ext uri="{BB962C8B-B14F-4D97-AF65-F5344CB8AC3E}">
        <p14:creationId xmlns:p14="http://schemas.microsoft.com/office/powerpoint/2010/main" val="41116736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80">
                                          <p:stCondLst>
                                            <p:cond delay="0"/>
                                          </p:stCondLst>
                                        </p:cTn>
                                        <p:tgtEl>
                                          <p:spTgt spid="9"/>
                                        </p:tgtEl>
                                      </p:cBhvr>
                                    </p:animEffect>
                                    <p:anim calcmode="lin" valueType="num">
                                      <p:cBhvr>
                                        <p:cTn id="2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9" dur="26">
                                          <p:stCondLst>
                                            <p:cond delay="650"/>
                                          </p:stCondLst>
                                        </p:cTn>
                                        <p:tgtEl>
                                          <p:spTgt spid="9"/>
                                        </p:tgtEl>
                                      </p:cBhvr>
                                      <p:to x="100000" y="60000"/>
                                    </p:animScale>
                                    <p:animScale>
                                      <p:cBhvr>
                                        <p:cTn id="30" dur="166" decel="50000">
                                          <p:stCondLst>
                                            <p:cond delay="676"/>
                                          </p:stCondLst>
                                        </p:cTn>
                                        <p:tgtEl>
                                          <p:spTgt spid="9"/>
                                        </p:tgtEl>
                                      </p:cBhvr>
                                      <p:to x="100000" y="100000"/>
                                    </p:animScale>
                                    <p:animScale>
                                      <p:cBhvr>
                                        <p:cTn id="31" dur="26">
                                          <p:stCondLst>
                                            <p:cond delay="1312"/>
                                          </p:stCondLst>
                                        </p:cTn>
                                        <p:tgtEl>
                                          <p:spTgt spid="9"/>
                                        </p:tgtEl>
                                      </p:cBhvr>
                                      <p:to x="100000" y="80000"/>
                                    </p:animScale>
                                    <p:animScale>
                                      <p:cBhvr>
                                        <p:cTn id="32" dur="166" decel="50000">
                                          <p:stCondLst>
                                            <p:cond delay="1338"/>
                                          </p:stCondLst>
                                        </p:cTn>
                                        <p:tgtEl>
                                          <p:spTgt spid="9"/>
                                        </p:tgtEl>
                                      </p:cBhvr>
                                      <p:to x="100000" y="100000"/>
                                    </p:animScale>
                                    <p:animScale>
                                      <p:cBhvr>
                                        <p:cTn id="33" dur="26">
                                          <p:stCondLst>
                                            <p:cond delay="1642"/>
                                          </p:stCondLst>
                                        </p:cTn>
                                        <p:tgtEl>
                                          <p:spTgt spid="9"/>
                                        </p:tgtEl>
                                      </p:cBhvr>
                                      <p:to x="100000" y="90000"/>
                                    </p:animScale>
                                    <p:animScale>
                                      <p:cBhvr>
                                        <p:cTn id="34" dur="166" decel="50000">
                                          <p:stCondLst>
                                            <p:cond delay="1668"/>
                                          </p:stCondLst>
                                        </p:cTn>
                                        <p:tgtEl>
                                          <p:spTgt spid="9"/>
                                        </p:tgtEl>
                                      </p:cBhvr>
                                      <p:to x="100000" y="100000"/>
                                    </p:animScale>
                                    <p:animScale>
                                      <p:cBhvr>
                                        <p:cTn id="35" dur="26">
                                          <p:stCondLst>
                                            <p:cond delay="1808"/>
                                          </p:stCondLst>
                                        </p:cTn>
                                        <p:tgtEl>
                                          <p:spTgt spid="9"/>
                                        </p:tgtEl>
                                      </p:cBhvr>
                                      <p:to x="100000" y="95000"/>
                                    </p:animScale>
                                    <p:animScale>
                                      <p:cBhvr>
                                        <p:cTn id="36" dur="166" decel="50000">
                                          <p:stCondLst>
                                            <p:cond delay="1834"/>
                                          </p:stCondLst>
                                        </p:cTn>
                                        <p:tgtEl>
                                          <p:spTgt spid="9"/>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80">
                                          <p:stCondLst>
                                            <p:cond delay="0"/>
                                          </p:stCondLst>
                                        </p:cTn>
                                        <p:tgtEl>
                                          <p:spTgt spid="10"/>
                                        </p:tgtEl>
                                      </p:cBhvr>
                                    </p:animEffect>
                                    <p:anim calcmode="lin" valueType="num">
                                      <p:cBhvr>
                                        <p:cTn id="4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5" dur="26">
                                          <p:stCondLst>
                                            <p:cond delay="650"/>
                                          </p:stCondLst>
                                        </p:cTn>
                                        <p:tgtEl>
                                          <p:spTgt spid="10"/>
                                        </p:tgtEl>
                                      </p:cBhvr>
                                      <p:to x="100000" y="60000"/>
                                    </p:animScale>
                                    <p:animScale>
                                      <p:cBhvr>
                                        <p:cTn id="46" dur="166" decel="50000">
                                          <p:stCondLst>
                                            <p:cond delay="676"/>
                                          </p:stCondLst>
                                        </p:cTn>
                                        <p:tgtEl>
                                          <p:spTgt spid="10"/>
                                        </p:tgtEl>
                                      </p:cBhvr>
                                      <p:to x="100000" y="100000"/>
                                    </p:animScale>
                                    <p:animScale>
                                      <p:cBhvr>
                                        <p:cTn id="47" dur="26">
                                          <p:stCondLst>
                                            <p:cond delay="1312"/>
                                          </p:stCondLst>
                                        </p:cTn>
                                        <p:tgtEl>
                                          <p:spTgt spid="10"/>
                                        </p:tgtEl>
                                      </p:cBhvr>
                                      <p:to x="100000" y="80000"/>
                                    </p:animScale>
                                    <p:animScale>
                                      <p:cBhvr>
                                        <p:cTn id="48" dur="166" decel="50000">
                                          <p:stCondLst>
                                            <p:cond delay="1338"/>
                                          </p:stCondLst>
                                        </p:cTn>
                                        <p:tgtEl>
                                          <p:spTgt spid="10"/>
                                        </p:tgtEl>
                                      </p:cBhvr>
                                      <p:to x="100000" y="100000"/>
                                    </p:animScale>
                                    <p:animScale>
                                      <p:cBhvr>
                                        <p:cTn id="49" dur="26">
                                          <p:stCondLst>
                                            <p:cond delay="1642"/>
                                          </p:stCondLst>
                                        </p:cTn>
                                        <p:tgtEl>
                                          <p:spTgt spid="10"/>
                                        </p:tgtEl>
                                      </p:cBhvr>
                                      <p:to x="100000" y="90000"/>
                                    </p:animScale>
                                    <p:animScale>
                                      <p:cBhvr>
                                        <p:cTn id="50" dur="166" decel="50000">
                                          <p:stCondLst>
                                            <p:cond delay="1668"/>
                                          </p:stCondLst>
                                        </p:cTn>
                                        <p:tgtEl>
                                          <p:spTgt spid="10"/>
                                        </p:tgtEl>
                                      </p:cBhvr>
                                      <p:to x="100000" y="100000"/>
                                    </p:animScale>
                                    <p:animScale>
                                      <p:cBhvr>
                                        <p:cTn id="51" dur="26">
                                          <p:stCondLst>
                                            <p:cond delay="1808"/>
                                          </p:stCondLst>
                                        </p:cTn>
                                        <p:tgtEl>
                                          <p:spTgt spid="10"/>
                                        </p:tgtEl>
                                      </p:cBhvr>
                                      <p:to x="100000" y="95000"/>
                                    </p:animScale>
                                    <p:animScale>
                                      <p:cBhvr>
                                        <p:cTn id="52" dur="166" decel="50000">
                                          <p:stCondLst>
                                            <p:cond delay="1834"/>
                                          </p:stCondLst>
                                        </p:cTn>
                                        <p:tgtEl>
                                          <p:spTgt spid="10"/>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80">
                                          <p:stCondLst>
                                            <p:cond delay="0"/>
                                          </p:stCondLst>
                                        </p:cTn>
                                        <p:tgtEl>
                                          <p:spTgt spid="11"/>
                                        </p:tgtEl>
                                      </p:cBhvr>
                                    </p:animEffect>
                                    <p:anim calcmode="lin" valueType="num">
                                      <p:cBhvr>
                                        <p:cTn id="5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61" dur="26">
                                          <p:stCondLst>
                                            <p:cond delay="650"/>
                                          </p:stCondLst>
                                        </p:cTn>
                                        <p:tgtEl>
                                          <p:spTgt spid="11"/>
                                        </p:tgtEl>
                                      </p:cBhvr>
                                      <p:to x="100000" y="60000"/>
                                    </p:animScale>
                                    <p:animScale>
                                      <p:cBhvr>
                                        <p:cTn id="62" dur="166" decel="50000">
                                          <p:stCondLst>
                                            <p:cond delay="676"/>
                                          </p:stCondLst>
                                        </p:cTn>
                                        <p:tgtEl>
                                          <p:spTgt spid="11"/>
                                        </p:tgtEl>
                                      </p:cBhvr>
                                      <p:to x="100000" y="100000"/>
                                    </p:animScale>
                                    <p:animScale>
                                      <p:cBhvr>
                                        <p:cTn id="63" dur="26">
                                          <p:stCondLst>
                                            <p:cond delay="1312"/>
                                          </p:stCondLst>
                                        </p:cTn>
                                        <p:tgtEl>
                                          <p:spTgt spid="11"/>
                                        </p:tgtEl>
                                      </p:cBhvr>
                                      <p:to x="100000" y="80000"/>
                                    </p:animScale>
                                    <p:animScale>
                                      <p:cBhvr>
                                        <p:cTn id="64" dur="166" decel="50000">
                                          <p:stCondLst>
                                            <p:cond delay="1338"/>
                                          </p:stCondLst>
                                        </p:cTn>
                                        <p:tgtEl>
                                          <p:spTgt spid="11"/>
                                        </p:tgtEl>
                                      </p:cBhvr>
                                      <p:to x="100000" y="100000"/>
                                    </p:animScale>
                                    <p:animScale>
                                      <p:cBhvr>
                                        <p:cTn id="65" dur="26">
                                          <p:stCondLst>
                                            <p:cond delay="1642"/>
                                          </p:stCondLst>
                                        </p:cTn>
                                        <p:tgtEl>
                                          <p:spTgt spid="11"/>
                                        </p:tgtEl>
                                      </p:cBhvr>
                                      <p:to x="100000" y="90000"/>
                                    </p:animScale>
                                    <p:animScale>
                                      <p:cBhvr>
                                        <p:cTn id="66" dur="166" decel="50000">
                                          <p:stCondLst>
                                            <p:cond delay="1668"/>
                                          </p:stCondLst>
                                        </p:cTn>
                                        <p:tgtEl>
                                          <p:spTgt spid="11"/>
                                        </p:tgtEl>
                                      </p:cBhvr>
                                      <p:to x="100000" y="100000"/>
                                    </p:animScale>
                                    <p:animScale>
                                      <p:cBhvr>
                                        <p:cTn id="67" dur="26">
                                          <p:stCondLst>
                                            <p:cond delay="1808"/>
                                          </p:stCondLst>
                                        </p:cTn>
                                        <p:tgtEl>
                                          <p:spTgt spid="11"/>
                                        </p:tgtEl>
                                      </p:cBhvr>
                                      <p:to x="100000" y="95000"/>
                                    </p:animScale>
                                    <p:animScale>
                                      <p:cBhvr>
                                        <p:cTn id="68" dur="166" decel="50000">
                                          <p:stCondLst>
                                            <p:cond delay="1834"/>
                                          </p:stCondLst>
                                        </p:cTn>
                                        <p:tgtEl>
                                          <p:spTgt spid="11"/>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down)">
                                      <p:cBhvr>
                                        <p:cTn id="71" dur="580">
                                          <p:stCondLst>
                                            <p:cond delay="0"/>
                                          </p:stCondLst>
                                        </p:cTn>
                                        <p:tgtEl>
                                          <p:spTgt spid="12"/>
                                        </p:tgtEl>
                                      </p:cBhvr>
                                    </p:animEffect>
                                    <p:anim calcmode="lin" valueType="num">
                                      <p:cBhvr>
                                        <p:cTn id="72"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77" dur="26">
                                          <p:stCondLst>
                                            <p:cond delay="650"/>
                                          </p:stCondLst>
                                        </p:cTn>
                                        <p:tgtEl>
                                          <p:spTgt spid="12"/>
                                        </p:tgtEl>
                                      </p:cBhvr>
                                      <p:to x="100000" y="60000"/>
                                    </p:animScale>
                                    <p:animScale>
                                      <p:cBhvr>
                                        <p:cTn id="78" dur="166" decel="50000">
                                          <p:stCondLst>
                                            <p:cond delay="676"/>
                                          </p:stCondLst>
                                        </p:cTn>
                                        <p:tgtEl>
                                          <p:spTgt spid="12"/>
                                        </p:tgtEl>
                                      </p:cBhvr>
                                      <p:to x="100000" y="100000"/>
                                    </p:animScale>
                                    <p:animScale>
                                      <p:cBhvr>
                                        <p:cTn id="79" dur="26">
                                          <p:stCondLst>
                                            <p:cond delay="1312"/>
                                          </p:stCondLst>
                                        </p:cTn>
                                        <p:tgtEl>
                                          <p:spTgt spid="12"/>
                                        </p:tgtEl>
                                      </p:cBhvr>
                                      <p:to x="100000" y="80000"/>
                                    </p:animScale>
                                    <p:animScale>
                                      <p:cBhvr>
                                        <p:cTn id="80" dur="166" decel="50000">
                                          <p:stCondLst>
                                            <p:cond delay="1338"/>
                                          </p:stCondLst>
                                        </p:cTn>
                                        <p:tgtEl>
                                          <p:spTgt spid="12"/>
                                        </p:tgtEl>
                                      </p:cBhvr>
                                      <p:to x="100000" y="100000"/>
                                    </p:animScale>
                                    <p:animScale>
                                      <p:cBhvr>
                                        <p:cTn id="81" dur="26">
                                          <p:stCondLst>
                                            <p:cond delay="1642"/>
                                          </p:stCondLst>
                                        </p:cTn>
                                        <p:tgtEl>
                                          <p:spTgt spid="12"/>
                                        </p:tgtEl>
                                      </p:cBhvr>
                                      <p:to x="100000" y="90000"/>
                                    </p:animScale>
                                    <p:animScale>
                                      <p:cBhvr>
                                        <p:cTn id="82" dur="166" decel="50000">
                                          <p:stCondLst>
                                            <p:cond delay="1668"/>
                                          </p:stCondLst>
                                        </p:cTn>
                                        <p:tgtEl>
                                          <p:spTgt spid="12"/>
                                        </p:tgtEl>
                                      </p:cBhvr>
                                      <p:to x="100000" y="100000"/>
                                    </p:animScale>
                                    <p:animScale>
                                      <p:cBhvr>
                                        <p:cTn id="83" dur="26">
                                          <p:stCondLst>
                                            <p:cond delay="1808"/>
                                          </p:stCondLst>
                                        </p:cTn>
                                        <p:tgtEl>
                                          <p:spTgt spid="12"/>
                                        </p:tgtEl>
                                      </p:cBhvr>
                                      <p:to x="100000" y="95000"/>
                                    </p:animScale>
                                    <p:animScale>
                                      <p:cBhvr>
                                        <p:cTn id="84"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51920-C7FB-B8B0-01B8-A6E8CE16AD2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A9F05FC-0E03-85E2-4EB4-2F204F335A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E4127B8E-EECF-21FE-6AA1-E6683EAD410D}"/>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استخدام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ChatGPT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في تحليل البيانات النصية</a:t>
            </a:r>
          </a:p>
        </p:txBody>
      </p:sp>
      <p:grpSp>
        <p:nvGrpSpPr>
          <p:cNvPr id="4" name="Group 36">
            <a:extLst>
              <a:ext uri="{FF2B5EF4-FFF2-40B4-BE49-F238E27FC236}">
                <a16:creationId xmlns:a16="http://schemas.microsoft.com/office/drawing/2014/main" id="{FAA19ED6-C417-72B7-E503-A596AE2D935C}"/>
              </a:ext>
            </a:extLst>
          </p:cNvPr>
          <p:cNvGrpSpPr/>
          <p:nvPr/>
        </p:nvGrpSpPr>
        <p:grpSpPr>
          <a:xfrm>
            <a:off x="1778000" y="888859"/>
            <a:ext cx="9933541" cy="895350"/>
            <a:chOff x="2103747" y="997952"/>
            <a:chExt cx="9933541" cy="895350"/>
          </a:xfrm>
        </p:grpSpPr>
        <p:sp>
          <p:nvSpPr>
            <p:cNvPr id="5" name="TextBox 3">
              <a:extLst>
                <a:ext uri="{FF2B5EF4-FFF2-40B4-BE49-F238E27FC236}">
                  <a16:creationId xmlns:a16="http://schemas.microsoft.com/office/drawing/2014/main" id="{D3C21D6A-E29E-4441-940C-7424DEFB4C37}"/>
                </a:ext>
              </a:extLst>
            </p:cNvPr>
            <p:cNvSpPr txBox="1"/>
            <p:nvPr/>
          </p:nvSpPr>
          <p:spPr>
            <a:xfrm>
              <a:off x="2103747" y="1119604"/>
              <a:ext cx="88857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قيود ومحاذير استخدام </a:t>
              </a:r>
              <a:r>
                <a:rPr lang="fr-FR" sz="4000" b="1" dirty="0">
                  <a:solidFill>
                    <a:srgbClr val="006666"/>
                  </a:solidFill>
                  <a:latin typeface="Adobe Arabic" panose="02040503050201020203" pitchFamily="18" charset="-78"/>
                  <a:cs typeface="Adobe Arabic" panose="02040503050201020203" pitchFamily="18" charset="-78"/>
                </a:rPr>
                <a:t>ChatGPT </a:t>
              </a:r>
              <a:r>
                <a:rPr lang="ar-SA" sz="4000" b="1" dirty="0">
                  <a:solidFill>
                    <a:srgbClr val="006666"/>
                  </a:solidFill>
                  <a:latin typeface="Adobe Arabic" panose="02040503050201020203" pitchFamily="18" charset="-78"/>
                  <a:cs typeface="Adobe Arabic" panose="02040503050201020203" pitchFamily="18" charset="-78"/>
                </a:rPr>
                <a:t>في تحليل البيانات</a:t>
              </a:r>
            </a:p>
          </p:txBody>
        </p:sp>
        <p:pic>
          <p:nvPicPr>
            <p:cNvPr id="6" name="Picture 2" descr="Idea ">
              <a:extLst>
                <a:ext uri="{FF2B5EF4-FFF2-40B4-BE49-F238E27FC236}">
                  <a16:creationId xmlns:a16="http://schemas.microsoft.com/office/drawing/2014/main" id="{53BE824C-8C71-C985-89FE-6CDFC7A4C8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3" name="مجموعة 42">
            <a:extLst>
              <a:ext uri="{FF2B5EF4-FFF2-40B4-BE49-F238E27FC236}">
                <a16:creationId xmlns:a16="http://schemas.microsoft.com/office/drawing/2014/main" id="{FB4F9F9E-F39A-3460-29C6-6891460544EF}"/>
              </a:ext>
            </a:extLst>
          </p:cNvPr>
          <p:cNvGrpSpPr/>
          <p:nvPr/>
        </p:nvGrpSpPr>
        <p:grpSpPr>
          <a:xfrm>
            <a:off x="8737486" y="2427200"/>
            <a:ext cx="2499374" cy="3038517"/>
            <a:chOff x="8737486" y="2427200"/>
            <a:chExt cx="2499374" cy="3038517"/>
          </a:xfrm>
        </p:grpSpPr>
        <p:grpSp>
          <p:nvGrpSpPr>
            <p:cNvPr id="24" name="مجموعة 23">
              <a:extLst>
                <a:ext uri="{FF2B5EF4-FFF2-40B4-BE49-F238E27FC236}">
                  <a16:creationId xmlns:a16="http://schemas.microsoft.com/office/drawing/2014/main" id="{C0A85788-5F8C-5C72-C33F-BD622EA61B68}"/>
                </a:ext>
              </a:extLst>
            </p:cNvPr>
            <p:cNvGrpSpPr/>
            <p:nvPr/>
          </p:nvGrpSpPr>
          <p:grpSpPr>
            <a:xfrm>
              <a:off x="8861655" y="2427200"/>
              <a:ext cx="1736799" cy="1791883"/>
              <a:chOff x="5587846" y="1909"/>
              <a:chExt cx="1703161" cy="1703169"/>
            </a:xfrm>
          </p:grpSpPr>
          <p:sp>
            <p:nvSpPr>
              <p:cNvPr id="40" name="Freeform: Shape 38">
                <a:extLst>
                  <a:ext uri="{FF2B5EF4-FFF2-40B4-BE49-F238E27FC236}">
                    <a16:creationId xmlns:a16="http://schemas.microsoft.com/office/drawing/2014/main" id="{1F8AC2E6-9503-EA24-93BD-5F5804A047E9}"/>
                  </a:ext>
                </a:extLst>
              </p:cNvPr>
              <p:cNvSpPr/>
              <p:nvPr/>
            </p:nvSpPr>
            <p:spPr>
              <a:xfrm rot="5400000">
                <a:off x="5587842" y="1913"/>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3D8E92"/>
              </a:solidFill>
              <a:ln w="12700">
                <a:miter lim="400000"/>
              </a:ln>
            </p:spPr>
            <p:txBody>
              <a:bodyPr wrap="square" lIns="38100" tIns="38100" rIns="38100" bIns="3810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3200" b="0" i="0" u="none" strike="noStrike" kern="0" cap="none" spc="0" normalizeH="0" baseline="0" noProof="0" dirty="0">
                  <a:ln>
                    <a:noFill/>
                  </a:ln>
                  <a:solidFill>
                    <a:sysClr val="windowText" lastClr="000000"/>
                  </a:solidFill>
                  <a:effectLst/>
                  <a:uLnTx/>
                  <a:uFillTx/>
                </a:endParaRPr>
              </a:p>
            </p:txBody>
          </p:sp>
          <p:sp>
            <p:nvSpPr>
              <p:cNvPr id="41" name="Freeform: Shape 40">
                <a:extLst>
                  <a:ext uri="{FF2B5EF4-FFF2-40B4-BE49-F238E27FC236}">
                    <a16:creationId xmlns:a16="http://schemas.microsoft.com/office/drawing/2014/main" id="{87D2AF8C-D79D-4950-7007-3149198BC402}"/>
                  </a:ext>
                </a:extLst>
              </p:cNvPr>
              <p:cNvSpPr/>
              <p:nvPr/>
            </p:nvSpPr>
            <p:spPr>
              <a:xfrm rot="5400000">
                <a:off x="6209630" y="168177"/>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3200" b="0" i="0" u="none" strike="noStrike" kern="0" cap="none" spc="0" normalizeH="0" baseline="0" noProof="0" dirty="0">
                  <a:ln>
                    <a:noFill/>
                  </a:ln>
                  <a:solidFill>
                    <a:sysClr val="windowText" lastClr="000000"/>
                  </a:solidFill>
                  <a:effectLst/>
                  <a:uLnTx/>
                  <a:uFillTx/>
                </a:endParaRPr>
              </a:p>
            </p:txBody>
          </p:sp>
          <p:sp>
            <p:nvSpPr>
              <p:cNvPr id="42" name="TextBox 41">
                <a:extLst>
                  <a:ext uri="{FF2B5EF4-FFF2-40B4-BE49-F238E27FC236}">
                    <a16:creationId xmlns:a16="http://schemas.microsoft.com/office/drawing/2014/main" id="{46D320DB-7A50-87E0-D6E3-A7A101970FC7}"/>
                  </a:ext>
                </a:extLst>
              </p:cNvPr>
              <p:cNvSpPr txBox="1"/>
              <p:nvPr/>
            </p:nvSpPr>
            <p:spPr>
              <a:xfrm>
                <a:off x="6502697" y="398692"/>
                <a:ext cx="410596" cy="654983"/>
              </a:xfrm>
              <a:prstGeom prst="rect">
                <a:avLst/>
              </a:prstGeom>
              <a:noFill/>
            </p:spPr>
            <p:txBody>
              <a:bodyPr wrap="none" rtlCol="0" anchor="ctr">
                <a:sp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rPr>
                  <a:t>1</a:t>
                </a:r>
                <a:endParaRPr kumimoji="0" lang="fr-FR" sz="24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5" name="TextBox 44">
              <a:extLst>
                <a:ext uri="{FF2B5EF4-FFF2-40B4-BE49-F238E27FC236}">
                  <a16:creationId xmlns:a16="http://schemas.microsoft.com/office/drawing/2014/main" id="{9A11C662-DBE2-6CCD-09AA-35F72312CCF7}"/>
                </a:ext>
              </a:extLst>
            </p:cNvPr>
            <p:cNvSpPr txBox="1"/>
            <p:nvPr/>
          </p:nvSpPr>
          <p:spPr>
            <a:xfrm>
              <a:off x="8737486" y="4416391"/>
              <a:ext cx="2499374" cy="1049326"/>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3200" b="1" i="0" u="none" strike="noStrike" kern="1200" cap="none" spc="0" normalizeH="0" baseline="0" noProof="0">
                  <a:ln>
                    <a:noFill/>
                  </a:ln>
                  <a:solidFill>
                    <a:srgbClr val="000000"/>
                  </a:solidFill>
                  <a:effectLst/>
                  <a:uLnTx/>
                  <a:uFillTx/>
                  <a:latin typeface="Times New Roman" panose="02020603050405020304" pitchFamily="18" charset="0"/>
                  <a:ea typeface="Calibri" panose="020F0502020204030204" pitchFamily="34" charset="0"/>
                  <a:cs typeface="Adobe Arabic" panose="02040503050201020203" pitchFamily="18" charset="-78"/>
                </a:rPr>
                <a:t>حجم البيانات </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dobe Arabic" panose="02040503050201020203" pitchFamily="18" charset="-78"/>
                </a:rPr>
                <a:t>ChatGPT</a:t>
              </a:r>
              <a:endParaRPr kumimoji="0" lang="fr-FR" sz="24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4" name="مجموعة 43">
            <a:extLst>
              <a:ext uri="{FF2B5EF4-FFF2-40B4-BE49-F238E27FC236}">
                <a16:creationId xmlns:a16="http://schemas.microsoft.com/office/drawing/2014/main" id="{69A5544E-3227-4533-6FBB-F0B184F60A89}"/>
              </a:ext>
            </a:extLst>
          </p:cNvPr>
          <p:cNvGrpSpPr/>
          <p:nvPr/>
        </p:nvGrpSpPr>
        <p:grpSpPr>
          <a:xfrm>
            <a:off x="6349980" y="2424287"/>
            <a:ext cx="2072399" cy="3125715"/>
            <a:chOff x="6349980" y="2424287"/>
            <a:chExt cx="2072399" cy="3125715"/>
          </a:xfrm>
        </p:grpSpPr>
        <p:grpSp>
          <p:nvGrpSpPr>
            <p:cNvPr id="26" name="مجموعة 25">
              <a:extLst>
                <a:ext uri="{FF2B5EF4-FFF2-40B4-BE49-F238E27FC236}">
                  <a16:creationId xmlns:a16="http://schemas.microsoft.com/office/drawing/2014/main" id="{B8AC9FBC-B2C6-A09C-7D0E-8366F97BC913}"/>
                </a:ext>
              </a:extLst>
            </p:cNvPr>
            <p:cNvGrpSpPr/>
            <p:nvPr/>
          </p:nvGrpSpPr>
          <p:grpSpPr>
            <a:xfrm>
              <a:off x="6685580" y="2424287"/>
              <a:ext cx="1736799" cy="1791883"/>
              <a:chOff x="4162550" y="1"/>
              <a:chExt cx="1703161" cy="1703169"/>
            </a:xfrm>
          </p:grpSpPr>
          <p:sp>
            <p:nvSpPr>
              <p:cNvPr id="37" name="Freeform: Shape 45">
                <a:extLst>
                  <a:ext uri="{FF2B5EF4-FFF2-40B4-BE49-F238E27FC236}">
                    <a16:creationId xmlns:a16="http://schemas.microsoft.com/office/drawing/2014/main" id="{F9F9B92B-A562-2CF6-87E0-1A7999CE79AA}"/>
                  </a:ext>
                </a:extLst>
              </p:cNvPr>
              <p:cNvSpPr/>
              <p:nvPr/>
            </p:nvSpPr>
            <p:spPr>
              <a:xfrm rot="5400000">
                <a:off x="4162546" y="5"/>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BCBCBC"/>
              </a:solidFill>
              <a:ln w="12700">
                <a:miter lim="400000"/>
              </a:ln>
            </p:spPr>
            <p:txBody>
              <a:bodyPr wrap="square" lIns="38100" tIns="38100" rIns="38100" bIns="3810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3200" b="0" i="0" u="none" strike="noStrike" kern="0" cap="none" spc="0" normalizeH="0" baseline="0" noProof="0" dirty="0">
                  <a:ln>
                    <a:noFill/>
                  </a:ln>
                  <a:solidFill>
                    <a:sysClr val="windowText" lastClr="000000"/>
                  </a:solidFill>
                  <a:effectLst/>
                  <a:uLnTx/>
                  <a:uFillTx/>
                </a:endParaRPr>
              </a:p>
            </p:txBody>
          </p:sp>
          <p:sp>
            <p:nvSpPr>
              <p:cNvPr id="38" name="Freeform: Shape 46">
                <a:extLst>
                  <a:ext uri="{FF2B5EF4-FFF2-40B4-BE49-F238E27FC236}">
                    <a16:creationId xmlns:a16="http://schemas.microsoft.com/office/drawing/2014/main" id="{20831EC6-B233-6D26-A6C9-30BB3E58325F}"/>
                  </a:ext>
                </a:extLst>
              </p:cNvPr>
              <p:cNvSpPr/>
              <p:nvPr/>
            </p:nvSpPr>
            <p:spPr>
              <a:xfrm rot="10800000">
                <a:off x="4784329" y="188349"/>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3200" b="0" i="0" u="none" strike="noStrike" kern="0" cap="none" spc="0" normalizeH="0" baseline="0" noProof="0" dirty="0">
                  <a:ln>
                    <a:noFill/>
                  </a:ln>
                  <a:solidFill>
                    <a:sysClr val="windowText" lastClr="000000"/>
                  </a:solidFill>
                  <a:effectLst/>
                  <a:uLnTx/>
                  <a:uFillTx/>
                </a:endParaRPr>
              </a:p>
            </p:txBody>
          </p:sp>
          <p:sp>
            <p:nvSpPr>
              <p:cNvPr id="39" name="TextBox 47">
                <a:extLst>
                  <a:ext uri="{FF2B5EF4-FFF2-40B4-BE49-F238E27FC236}">
                    <a16:creationId xmlns:a16="http://schemas.microsoft.com/office/drawing/2014/main" id="{24F167DC-4881-FF09-A7A0-93FF613FDC77}"/>
                  </a:ext>
                </a:extLst>
              </p:cNvPr>
              <p:cNvSpPr txBox="1"/>
              <p:nvPr/>
            </p:nvSpPr>
            <p:spPr>
              <a:xfrm>
                <a:off x="5103010" y="407727"/>
                <a:ext cx="410596" cy="654983"/>
              </a:xfrm>
              <a:prstGeom prst="rect">
                <a:avLst/>
              </a:prstGeom>
              <a:noFill/>
            </p:spPr>
            <p:txBody>
              <a:bodyPr wrap="none" rtlCol="0" anchor="ctr">
                <a:sp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rPr>
                  <a:t>2</a:t>
                </a:r>
                <a:endParaRPr kumimoji="0" lang="fr-FR" sz="24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7" name="TextBox 26">
              <a:extLst>
                <a:ext uri="{FF2B5EF4-FFF2-40B4-BE49-F238E27FC236}">
                  <a16:creationId xmlns:a16="http://schemas.microsoft.com/office/drawing/2014/main" id="{B3E9E642-5901-DE97-38EF-662456CA623D}"/>
                </a:ext>
              </a:extLst>
            </p:cNvPr>
            <p:cNvSpPr txBox="1"/>
            <p:nvPr/>
          </p:nvSpPr>
          <p:spPr>
            <a:xfrm>
              <a:off x="6349980" y="4597716"/>
              <a:ext cx="2072117" cy="952286"/>
            </a:xfrm>
            <a:prstGeom prst="rect">
              <a:avLst/>
            </a:prstGeom>
            <a:noFill/>
          </p:spPr>
          <p:txBody>
            <a:bodyPr wrap="square">
              <a:no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3200" b="1" i="0" u="none" strike="noStrike" kern="1200" cap="none" spc="0" normalizeH="0" baseline="0" noProof="0">
                  <a:ln>
                    <a:noFill/>
                  </a:ln>
                  <a:solidFill>
                    <a:srgbClr val="000000"/>
                  </a:solidFill>
                  <a:effectLst/>
                  <a:uLnTx/>
                  <a:uFillTx/>
                  <a:latin typeface="Times New Roman" panose="02020603050405020304" pitchFamily="18" charset="0"/>
                  <a:ea typeface="Calibri" panose="020F0502020204030204" pitchFamily="34" charset="0"/>
                  <a:cs typeface="Adobe Arabic" panose="02040503050201020203" pitchFamily="18" charset="-78"/>
                </a:rPr>
                <a:t>الخصوصية</a:t>
              </a:r>
              <a:endParaRPr kumimoji="0" lang="fr-FR" sz="24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5" name="مجموعة 44">
            <a:extLst>
              <a:ext uri="{FF2B5EF4-FFF2-40B4-BE49-F238E27FC236}">
                <a16:creationId xmlns:a16="http://schemas.microsoft.com/office/drawing/2014/main" id="{3DB56B0F-8E04-D4DA-A46B-AAAA5B7FD359}"/>
              </a:ext>
            </a:extLst>
          </p:cNvPr>
          <p:cNvGrpSpPr/>
          <p:nvPr/>
        </p:nvGrpSpPr>
        <p:grpSpPr>
          <a:xfrm>
            <a:off x="3581967" y="2429294"/>
            <a:ext cx="2639574" cy="2817338"/>
            <a:chOff x="3581967" y="2429294"/>
            <a:chExt cx="2639574" cy="2817338"/>
          </a:xfrm>
        </p:grpSpPr>
        <p:sp>
          <p:nvSpPr>
            <p:cNvPr id="23" name="TextBox 39">
              <a:extLst>
                <a:ext uri="{FF2B5EF4-FFF2-40B4-BE49-F238E27FC236}">
                  <a16:creationId xmlns:a16="http://schemas.microsoft.com/office/drawing/2014/main" id="{1A615FCB-422F-FB7A-D056-617A818ACF90}"/>
                </a:ext>
              </a:extLst>
            </p:cNvPr>
            <p:cNvSpPr txBox="1"/>
            <p:nvPr/>
          </p:nvSpPr>
          <p:spPr>
            <a:xfrm>
              <a:off x="3581967" y="4606457"/>
              <a:ext cx="2639574" cy="640175"/>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3200" b="1" i="0" u="none" strike="noStrike" kern="1200" cap="none" spc="0" normalizeH="0" baseline="0" noProof="0">
                  <a:ln>
                    <a:noFill/>
                  </a:ln>
                  <a:solidFill>
                    <a:srgbClr val="000000"/>
                  </a:solidFill>
                  <a:effectLst/>
                  <a:uLnTx/>
                  <a:uFillTx/>
                  <a:latin typeface="Times New Roman" panose="02020603050405020304" pitchFamily="18" charset="0"/>
                  <a:ea typeface="Calibri" panose="020F0502020204030204" pitchFamily="34" charset="0"/>
                  <a:cs typeface="Adobe Arabic" panose="02040503050201020203" pitchFamily="18" charset="-78"/>
                </a:rPr>
                <a:t>الدقّة</a:t>
              </a:r>
              <a:endParaRPr kumimoji="0" lang="fr-FR" sz="24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8" name="مجموعة 27">
              <a:extLst>
                <a:ext uri="{FF2B5EF4-FFF2-40B4-BE49-F238E27FC236}">
                  <a16:creationId xmlns:a16="http://schemas.microsoft.com/office/drawing/2014/main" id="{28568331-D2F4-E9B4-3031-8A20DF2B421D}"/>
                </a:ext>
              </a:extLst>
            </p:cNvPr>
            <p:cNvGrpSpPr/>
            <p:nvPr/>
          </p:nvGrpSpPr>
          <p:grpSpPr>
            <a:xfrm rot="10800000">
              <a:off x="3957976" y="2429294"/>
              <a:ext cx="1736799" cy="1791883"/>
              <a:chOff x="2376011" y="3281"/>
              <a:chExt cx="1703161" cy="1703169"/>
            </a:xfrm>
          </p:grpSpPr>
          <p:sp>
            <p:nvSpPr>
              <p:cNvPr id="34" name="Freeform: Shape 27">
                <a:extLst>
                  <a:ext uri="{FF2B5EF4-FFF2-40B4-BE49-F238E27FC236}">
                    <a16:creationId xmlns:a16="http://schemas.microsoft.com/office/drawing/2014/main" id="{0971A976-6A9E-96E6-D016-0662EF1F0BEB}"/>
                  </a:ext>
                </a:extLst>
              </p:cNvPr>
              <p:cNvSpPr/>
              <p:nvPr/>
            </p:nvSpPr>
            <p:spPr>
              <a:xfrm rot="16200000">
                <a:off x="2376007" y="3285"/>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6CB4B8"/>
              </a:solidFill>
              <a:ln w="12700">
                <a:miter lim="400000"/>
              </a:ln>
            </p:spPr>
            <p:txBody>
              <a:bodyPr wrap="square" lIns="38100" tIns="38100" rIns="38100" bIns="3810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3200" b="0" i="0" u="none" strike="noStrike" kern="0" cap="none" spc="0" normalizeH="0" baseline="0" noProof="0" dirty="0">
                  <a:ln>
                    <a:noFill/>
                  </a:ln>
                  <a:solidFill>
                    <a:sysClr val="windowText" lastClr="000000"/>
                  </a:solidFill>
                  <a:effectLst/>
                  <a:uLnTx/>
                  <a:uFillTx/>
                </a:endParaRPr>
              </a:p>
            </p:txBody>
          </p:sp>
          <p:sp>
            <p:nvSpPr>
              <p:cNvPr id="35" name="Freeform: Shape 28">
                <a:extLst>
                  <a:ext uri="{FF2B5EF4-FFF2-40B4-BE49-F238E27FC236}">
                    <a16:creationId xmlns:a16="http://schemas.microsoft.com/office/drawing/2014/main" id="{BB74303A-08F2-8894-57EF-166FE3E4D1E7}"/>
                  </a:ext>
                </a:extLst>
              </p:cNvPr>
              <p:cNvSpPr/>
              <p:nvPr/>
            </p:nvSpPr>
            <p:spPr>
              <a:xfrm rot="16200000">
                <a:off x="2542277" y="625090"/>
                <a:ext cx="915108" cy="915093"/>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3200" b="0" i="0" u="none" strike="noStrike" kern="0" cap="none" spc="0" normalizeH="0" baseline="0" noProof="0" dirty="0">
                  <a:ln>
                    <a:noFill/>
                  </a:ln>
                  <a:solidFill>
                    <a:sysClr val="windowText" lastClr="000000"/>
                  </a:solidFill>
                  <a:effectLst/>
                  <a:uLnTx/>
                  <a:uFillTx/>
                </a:endParaRPr>
              </a:p>
            </p:txBody>
          </p:sp>
          <p:sp>
            <p:nvSpPr>
              <p:cNvPr id="36" name="TextBox 29">
                <a:extLst>
                  <a:ext uri="{FF2B5EF4-FFF2-40B4-BE49-F238E27FC236}">
                    <a16:creationId xmlns:a16="http://schemas.microsoft.com/office/drawing/2014/main" id="{368CA534-9E67-B51D-F314-8FBDF7B0C371}"/>
                  </a:ext>
                </a:extLst>
              </p:cNvPr>
              <p:cNvSpPr txBox="1"/>
              <p:nvPr/>
            </p:nvSpPr>
            <p:spPr>
              <a:xfrm rot="10835482">
                <a:off x="2752650" y="599197"/>
                <a:ext cx="410596" cy="654983"/>
              </a:xfrm>
              <a:prstGeom prst="rect">
                <a:avLst/>
              </a:prstGeom>
              <a:noFill/>
            </p:spPr>
            <p:txBody>
              <a:bodyPr wrap="none" rtlCol="0" anchor="ctr">
                <a:sp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rPr>
                  <a:t>3</a:t>
                </a:r>
                <a:endParaRPr kumimoji="0" lang="fr-FR" sz="24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46" name="مجموعة 45">
            <a:extLst>
              <a:ext uri="{FF2B5EF4-FFF2-40B4-BE49-F238E27FC236}">
                <a16:creationId xmlns:a16="http://schemas.microsoft.com/office/drawing/2014/main" id="{9EFAFDC7-B1E7-AB06-3369-4F18232846E7}"/>
              </a:ext>
            </a:extLst>
          </p:cNvPr>
          <p:cNvGrpSpPr/>
          <p:nvPr/>
        </p:nvGrpSpPr>
        <p:grpSpPr>
          <a:xfrm>
            <a:off x="955140" y="2424285"/>
            <a:ext cx="2384666" cy="2632765"/>
            <a:chOff x="955140" y="2424285"/>
            <a:chExt cx="2384666" cy="2632765"/>
          </a:xfrm>
        </p:grpSpPr>
        <p:grpSp>
          <p:nvGrpSpPr>
            <p:cNvPr id="29" name="مجموعة 28">
              <a:extLst>
                <a:ext uri="{FF2B5EF4-FFF2-40B4-BE49-F238E27FC236}">
                  <a16:creationId xmlns:a16="http://schemas.microsoft.com/office/drawing/2014/main" id="{08226943-55D9-1160-0FE0-259BA284E947}"/>
                </a:ext>
              </a:extLst>
            </p:cNvPr>
            <p:cNvGrpSpPr/>
            <p:nvPr/>
          </p:nvGrpSpPr>
          <p:grpSpPr>
            <a:xfrm>
              <a:off x="1197193" y="2424285"/>
              <a:ext cx="1736799" cy="1791883"/>
              <a:chOff x="567740" y="0"/>
              <a:chExt cx="1703161" cy="1703169"/>
            </a:xfrm>
          </p:grpSpPr>
          <p:sp>
            <p:nvSpPr>
              <p:cNvPr id="31" name="Freeform: Shape 32">
                <a:extLst>
                  <a:ext uri="{FF2B5EF4-FFF2-40B4-BE49-F238E27FC236}">
                    <a16:creationId xmlns:a16="http://schemas.microsoft.com/office/drawing/2014/main" id="{A93527FC-E9F0-90EE-4222-D49FC57EE480}"/>
                  </a:ext>
                </a:extLst>
              </p:cNvPr>
              <p:cNvSpPr/>
              <p:nvPr/>
            </p:nvSpPr>
            <p:spPr>
              <a:xfrm rot="5400000">
                <a:off x="567736" y="4"/>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FCC66"/>
              </a:solidFill>
              <a:ln w="12700">
                <a:miter lim="400000"/>
              </a:ln>
            </p:spPr>
            <p:txBody>
              <a:bodyPr wrap="square" lIns="38100" tIns="38100" rIns="38100" bIns="3810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3200" b="0" i="0" u="none" strike="noStrike" kern="0" cap="none" spc="0" normalizeH="0" baseline="0" noProof="0" dirty="0">
                  <a:ln>
                    <a:noFill/>
                  </a:ln>
                  <a:solidFill>
                    <a:sysClr val="windowText" lastClr="000000"/>
                  </a:solidFill>
                  <a:effectLst/>
                  <a:uLnTx/>
                  <a:uFillTx/>
                </a:endParaRPr>
              </a:p>
            </p:txBody>
          </p:sp>
          <p:sp>
            <p:nvSpPr>
              <p:cNvPr id="32" name="Freeform: Shape 34">
                <a:extLst>
                  <a:ext uri="{FF2B5EF4-FFF2-40B4-BE49-F238E27FC236}">
                    <a16:creationId xmlns:a16="http://schemas.microsoft.com/office/drawing/2014/main" id="{9D656DBC-F063-DC3B-BF64-E5FA11C99E51}"/>
                  </a:ext>
                </a:extLst>
              </p:cNvPr>
              <p:cNvSpPr/>
              <p:nvPr/>
            </p:nvSpPr>
            <p:spPr>
              <a:xfrm>
                <a:off x="1229079" y="161381"/>
                <a:ext cx="915107" cy="915093"/>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3200" b="0" i="0" u="none" strike="noStrike" kern="0" cap="none" spc="0" normalizeH="0" baseline="0" noProof="0" dirty="0">
                  <a:ln>
                    <a:noFill/>
                  </a:ln>
                  <a:solidFill>
                    <a:sysClr val="windowText" lastClr="000000"/>
                  </a:solidFill>
                  <a:effectLst/>
                  <a:uLnTx/>
                  <a:uFillTx/>
                </a:endParaRPr>
              </a:p>
            </p:txBody>
          </p:sp>
          <p:sp>
            <p:nvSpPr>
              <p:cNvPr id="33" name="TextBox 35">
                <a:extLst>
                  <a:ext uri="{FF2B5EF4-FFF2-40B4-BE49-F238E27FC236}">
                    <a16:creationId xmlns:a16="http://schemas.microsoft.com/office/drawing/2014/main" id="{3CAC85DF-14A2-012C-BA62-9CC2EC36177E}"/>
                  </a:ext>
                </a:extLst>
              </p:cNvPr>
              <p:cNvSpPr txBox="1"/>
              <p:nvPr/>
            </p:nvSpPr>
            <p:spPr>
              <a:xfrm>
                <a:off x="1522750" y="391880"/>
                <a:ext cx="410596" cy="654983"/>
              </a:xfrm>
              <a:prstGeom prst="rect">
                <a:avLst/>
              </a:prstGeom>
              <a:noFill/>
            </p:spPr>
            <p:txBody>
              <a:bodyPr wrap="none" rtlCol="0" anchor="ctr">
                <a:sp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rPr>
                  <a:t>4</a:t>
                </a:r>
                <a:endParaRPr kumimoji="0" lang="fr-FR" sz="24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0" name="TextBox 26">
              <a:extLst>
                <a:ext uri="{FF2B5EF4-FFF2-40B4-BE49-F238E27FC236}">
                  <a16:creationId xmlns:a16="http://schemas.microsoft.com/office/drawing/2014/main" id="{CB288E5B-F4D0-A516-A4B9-F0E0B5C32453}"/>
                </a:ext>
              </a:extLst>
            </p:cNvPr>
            <p:cNvSpPr txBox="1"/>
            <p:nvPr/>
          </p:nvSpPr>
          <p:spPr>
            <a:xfrm>
              <a:off x="955140" y="4416875"/>
              <a:ext cx="2384666" cy="640175"/>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3200" b="1" i="0" u="none" strike="noStrike" kern="1200" cap="none" spc="0" normalizeH="0" baseline="0" noProof="0">
                  <a:ln>
                    <a:noFill/>
                  </a:ln>
                  <a:solidFill>
                    <a:srgbClr val="000000"/>
                  </a:solidFill>
                  <a:effectLst/>
                  <a:uLnTx/>
                  <a:uFillTx/>
                  <a:latin typeface="Times New Roman" panose="02020603050405020304" pitchFamily="18" charset="0"/>
                  <a:ea typeface="Calibri" panose="020F0502020204030204" pitchFamily="34" charset="0"/>
                  <a:cs typeface="Adobe Arabic" panose="02040503050201020203" pitchFamily="18" charset="-78"/>
                </a:rPr>
                <a:t>التحيّز</a:t>
              </a:r>
              <a:endParaRPr kumimoji="0" lang="fr-FR" sz="24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4684520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93F58-EDC1-6E6C-B1EA-A827988B268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5B9BF0F-CCC6-2AA9-DCD7-89F6CA7ACB50}"/>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نشاط العصف الذهني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341D630-8D89-F671-80D3-7A6C6A9FAD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441E6439-BAB8-5DBC-2E36-CC5A7F115C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7B4805C2-56D5-533D-089A-AA10A72134A1}"/>
              </a:ext>
            </a:extLst>
          </p:cNvPr>
          <p:cNvSpPr txBox="1"/>
          <p:nvPr/>
        </p:nvSpPr>
        <p:spPr>
          <a:xfrm>
            <a:off x="785156" y="3684005"/>
            <a:ext cx="5444194" cy="179126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dirty="0"/>
              <a:t>ما هي الأمثلة اليوميّة التي تتعامل فيها مع البيانات دون أن تشعر؟ وكيف يمكن أن يُساعدنا الذكاء الاصطناعي في فهمها بشكل أفضل؟</a:t>
            </a:r>
            <a:endParaRPr lang="en-US" dirty="0"/>
          </a:p>
        </p:txBody>
      </p:sp>
    </p:spTree>
    <p:extLst>
      <p:ext uri="{BB962C8B-B14F-4D97-AF65-F5344CB8AC3E}">
        <p14:creationId xmlns:p14="http://schemas.microsoft.com/office/powerpoint/2010/main" val="326846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9B28D-12A6-F8CC-5B9D-4B00983775F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EF2FC79-EC30-38A2-071B-0009C4444B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159FCD41-3332-4080-FF76-DE3515D67303}"/>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استخدام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Google Colab </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لتحليل البيانات الرقمية</a:t>
            </a:r>
          </a:p>
        </p:txBody>
      </p:sp>
      <p:grpSp>
        <p:nvGrpSpPr>
          <p:cNvPr id="4" name="Group 36">
            <a:extLst>
              <a:ext uri="{FF2B5EF4-FFF2-40B4-BE49-F238E27FC236}">
                <a16:creationId xmlns:a16="http://schemas.microsoft.com/office/drawing/2014/main" id="{E8823247-12CC-F75E-95A3-A0248AEFC6AA}"/>
              </a:ext>
            </a:extLst>
          </p:cNvPr>
          <p:cNvGrpSpPr/>
          <p:nvPr/>
        </p:nvGrpSpPr>
        <p:grpSpPr>
          <a:xfrm>
            <a:off x="1778000" y="888859"/>
            <a:ext cx="9933541" cy="895350"/>
            <a:chOff x="2103747" y="997952"/>
            <a:chExt cx="9933541" cy="895350"/>
          </a:xfrm>
        </p:grpSpPr>
        <p:sp>
          <p:nvSpPr>
            <p:cNvPr id="5" name="TextBox 3">
              <a:extLst>
                <a:ext uri="{FF2B5EF4-FFF2-40B4-BE49-F238E27FC236}">
                  <a16:creationId xmlns:a16="http://schemas.microsoft.com/office/drawing/2014/main" id="{427C20EF-0B1A-8D2B-EE28-1392E2A9F91B}"/>
                </a:ext>
              </a:extLst>
            </p:cNvPr>
            <p:cNvSpPr txBox="1"/>
            <p:nvPr/>
          </p:nvSpPr>
          <p:spPr>
            <a:xfrm>
              <a:off x="2103747" y="1119604"/>
              <a:ext cx="88857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ما هو </a:t>
              </a:r>
              <a:r>
                <a:rPr lang="fr-FR" sz="4000" b="1" dirty="0">
                  <a:solidFill>
                    <a:srgbClr val="006666"/>
                  </a:solidFill>
                  <a:latin typeface="Adobe Arabic" panose="02040503050201020203" pitchFamily="18" charset="-78"/>
                  <a:cs typeface="Adobe Arabic" panose="02040503050201020203" pitchFamily="18" charset="-78"/>
                </a:rPr>
                <a:t>Google Colab </a:t>
              </a:r>
              <a:r>
                <a:rPr lang="ar-SA" sz="4000" b="1" dirty="0">
                  <a:solidFill>
                    <a:srgbClr val="006666"/>
                  </a:solidFill>
                  <a:latin typeface="Adobe Arabic" panose="02040503050201020203" pitchFamily="18" charset="-78"/>
                  <a:cs typeface="Adobe Arabic" panose="02040503050201020203" pitchFamily="18" charset="-78"/>
                </a:rPr>
                <a:t>ولماذا نستخدمه؟</a:t>
              </a:r>
            </a:p>
          </p:txBody>
        </p:sp>
        <p:pic>
          <p:nvPicPr>
            <p:cNvPr id="6" name="Picture 2" descr="Idea ">
              <a:extLst>
                <a:ext uri="{FF2B5EF4-FFF2-40B4-BE49-F238E27FC236}">
                  <a16:creationId xmlns:a16="http://schemas.microsoft.com/office/drawing/2014/main" id="{C9F4434B-4AC1-1A67-8621-5EB0CCB1C4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2">
            <a:extLst>
              <a:ext uri="{FF2B5EF4-FFF2-40B4-BE49-F238E27FC236}">
                <a16:creationId xmlns:a16="http://schemas.microsoft.com/office/drawing/2014/main" id="{2DB5D0C2-620E-57B3-A1CF-CAD8C28892B8}"/>
              </a:ext>
            </a:extLst>
          </p:cNvPr>
          <p:cNvSpPr txBox="1"/>
          <p:nvPr/>
        </p:nvSpPr>
        <p:spPr>
          <a:xfrm>
            <a:off x="4561839" y="2731130"/>
            <a:ext cx="7027773"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b="1" dirty="0">
                <a:solidFill>
                  <a:schemeClr val="tx1"/>
                </a:solidFill>
              </a:rPr>
              <a:t>Colab </a:t>
            </a:r>
            <a:r>
              <a:rPr lang="ar-SA" b="1" dirty="0">
                <a:solidFill>
                  <a:schemeClr val="tx1"/>
                </a:solidFill>
              </a:rPr>
              <a:t>اختصاراً (</a:t>
            </a:r>
            <a:r>
              <a:rPr lang="fr-FR" b="1" dirty="0">
                <a:solidFill>
                  <a:schemeClr val="tx1"/>
                </a:solidFill>
              </a:rPr>
              <a:t>Google Colaboratory</a:t>
            </a:r>
            <a:r>
              <a:rPr lang="ar-AE" b="1" dirty="0">
                <a:solidFill>
                  <a:schemeClr val="tx1"/>
                </a:solidFill>
              </a:rPr>
              <a:t>)</a:t>
            </a:r>
            <a:r>
              <a:rPr lang="fr-FR" b="1" dirty="0">
                <a:solidFill>
                  <a:schemeClr val="tx1"/>
                </a:solidFill>
              </a:rPr>
              <a:t> </a:t>
            </a:r>
            <a:r>
              <a:rPr lang="ar-SA" b="1" dirty="0">
                <a:solidFill>
                  <a:schemeClr val="tx1"/>
                </a:solidFill>
              </a:rPr>
              <a:t>هو خدمة مجانية من </a:t>
            </a:r>
            <a:r>
              <a:rPr lang="fr-FR" b="1" dirty="0">
                <a:solidFill>
                  <a:schemeClr val="tx1"/>
                </a:solidFill>
              </a:rPr>
              <a:t>Google </a:t>
            </a:r>
            <a:r>
              <a:rPr lang="ar-SA" b="1" dirty="0">
                <a:solidFill>
                  <a:schemeClr val="tx1"/>
                </a:solidFill>
              </a:rPr>
              <a:t>توفّر بيئة برمجية تفاعلية قائمة على السحابة. يسمح للمستخدمين بكتابة وتنفيذ أكواد </a:t>
            </a:r>
            <a:r>
              <a:rPr lang="fr-FR" b="1" dirty="0">
                <a:solidFill>
                  <a:schemeClr val="tx1"/>
                </a:solidFill>
              </a:rPr>
              <a:t>Python </a:t>
            </a:r>
            <a:r>
              <a:rPr lang="ar-SA" b="1" dirty="0">
                <a:solidFill>
                  <a:schemeClr val="tx1"/>
                </a:solidFill>
              </a:rPr>
              <a:t>مباشرة من المتصفّح دون الحاجة لتثبيت أي برامج على الجهاز.</a:t>
            </a:r>
          </a:p>
        </p:txBody>
      </p:sp>
      <p:pic>
        <p:nvPicPr>
          <p:cNvPr id="8" name="Picture 10" descr="Colab (Google) شعار تحميل مجاني SVG ... · LobeHub">
            <a:extLst>
              <a:ext uri="{FF2B5EF4-FFF2-40B4-BE49-F238E27FC236}">
                <a16:creationId xmlns:a16="http://schemas.microsoft.com/office/drawing/2014/main" id="{873D43C1-D99C-5806-BDBF-123F7940B13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9921" y="2315201"/>
            <a:ext cx="2769178" cy="2768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89949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5A088-0323-116C-67A4-9F1EF244E77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A2C205D-D931-7F28-C85C-DD83F21916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2A6BF13E-C0D4-C84C-FCA4-1884999102C9}"/>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استخدام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Google Colab </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لتحليل البيانات الرقمية</a:t>
            </a:r>
          </a:p>
        </p:txBody>
      </p:sp>
      <p:grpSp>
        <p:nvGrpSpPr>
          <p:cNvPr id="4" name="Group 36">
            <a:extLst>
              <a:ext uri="{FF2B5EF4-FFF2-40B4-BE49-F238E27FC236}">
                <a16:creationId xmlns:a16="http://schemas.microsoft.com/office/drawing/2014/main" id="{DE50FC49-0C4D-63B1-C8FB-9DEC0D51C6C3}"/>
              </a:ext>
            </a:extLst>
          </p:cNvPr>
          <p:cNvGrpSpPr/>
          <p:nvPr/>
        </p:nvGrpSpPr>
        <p:grpSpPr>
          <a:xfrm>
            <a:off x="1778000" y="888859"/>
            <a:ext cx="9933541" cy="895350"/>
            <a:chOff x="2103747" y="997952"/>
            <a:chExt cx="9933541" cy="895350"/>
          </a:xfrm>
        </p:grpSpPr>
        <p:sp>
          <p:nvSpPr>
            <p:cNvPr id="5" name="TextBox 3">
              <a:extLst>
                <a:ext uri="{FF2B5EF4-FFF2-40B4-BE49-F238E27FC236}">
                  <a16:creationId xmlns:a16="http://schemas.microsoft.com/office/drawing/2014/main" id="{BC526F4C-57FA-278F-F0AF-C35EBF0CBB76}"/>
                </a:ext>
              </a:extLst>
            </p:cNvPr>
            <p:cNvSpPr txBox="1"/>
            <p:nvPr/>
          </p:nvSpPr>
          <p:spPr>
            <a:xfrm>
              <a:off x="2103747" y="1119604"/>
              <a:ext cx="88857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مزايا استخدام </a:t>
              </a:r>
              <a:r>
                <a:rPr lang="fr-FR" sz="4000" b="1" dirty="0">
                  <a:solidFill>
                    <a:srgbClr val="006666"/>
                  </a:solidFill>
                  <a:latin typeface="Adobe Arabic" panose="02040503050201020203" pitchFamily="18" charset="-78"/>
                  <a:cs typeface="Adobe Arabic" panose="02040503050201020203" pitchFamily="18" charset="-78"/>
                </a:rPr>
                <a:t>Google Colab</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5FEC35E1-EF82-8095-3321-3D86CB1110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مجموعة 8">
            <a:extLst>
              <a:ext uri="{FF2B5EF4-FFF2-40B4-BE49-F238E27FC236}">
                <a16:creationId xmlns:a16="http://schemas.microsoft.com/office/drawing/2014/main" id="{B29C4792-D1B8-C238-F1F6-DE495BE688D7}"/>
              </a:ext>
            </a:extLst>
          </p:cNvPr>
          <p:cNvGrpSpPr/>
          <p:nvPr/>
        </p:nvGrpSpPr>
        <p:grpSpPr>
          <a:xfrm>
            <a:off x="1172933" y="1836204"/>
            <a:ext cx="7596283" cy="1085264"/>
            <a:chOff x="1162773" y="1470444"/>
            <a:chExt cx="7596283" cy="1085264"/>
          </a:xfrm>
        </p:grpSpPr>
        <p:grpSp>
          <p:nvGrpSpPr>
            <p:cNvPr id="10" name="Group 42">
              <a:extLst>
                <a:ext uri="{FF2B5EF4-FFF2-40B4-BE49-F238E27FC236}">
                  <a16:creationId xmlns:a16="http://schemas.microsoft.com/office/drawing/2014/main" id="{2D10C02E-CA60-4252-C4BF-451F7BFC995C}"/>
                </a:ext>
              </a:extLst>
            </p:cNvPr>
            <p:cNvGrpSpPr/>
            <p:nvPr/>
          </p:nvGrpSpPr>
          <p:grpSpPr>
            <a:xfrm rot="-10574760">
              <a:off x="7087901" y="1470444"/>
              <a:ext cx="1582069" cy="217078"/>
              <a:chOff x="0" y="0"/>
              <a:chExt cx="1812992" cy="248764"/>
            </a:xfrm>
          </p:grpSpPr>
          <p:sp>
            <p:nvSpPr>
              <p:cNvPr id="24" name="Freeform 43">
                <a:extLst>
                  <a:ext uri="{FF2B5EF4-FFF2-40B4-BE49-F238E27FC236}">
                    <a16:creationId xmlns:a16="http://schemas.microsoft.com/office/drawing/2014/main" id="{5E0257CF-AD40-F1F5-8720-E4E447A637C9}"/>
                  </a:ext>
                </a:extLst>
              </p:cNvPr>
              <p:cNvSpPr/>
              <p:nvPr/>
            </p:nvSpPr>
            <p:spPr>
              <a:xfrm>
                <a:off x="0" y="0"/>
                <a:ext cx="1812992" cy="248764"/>
              </a:xfrm>
              <a:custGeom>
                <a:avLst/>
                <a:gdLst/>
                <a:ahLst/>
                <a:cxnLst/>
                <a:rect l="l" t="t" r="r" b="b"/>
                <a:pathLst>
                  <a:path w="1812992" h="248764">
                    <a:moveTo>
                      <a:pt x="906496" y="0"/>
                    </a:moveTo>
                    <a:cubicBezTo>
                      <a:pt x="405852" y="0"/>
                      <a:pt x="0" y="55688"/>
                      <a:pt x="0" y="124382"/>
                    </a:cubicBezTo>
                    <a:cubicBezTo>
                      <a:pt x="0" y="193076"/>
                      <a:pt x="405852" y="248764"/>
                      <a:pt x="906496" y="248764"/>
                    </a:cubicBezTo>
                    <a:cubicBezTo>
                      <a:pt x="1407140" y="248764"/>
                      <a:pt x="1812992" y="193076"/>
                      <a:pt x="1812992" y="124382"/>
                    </a:cubicBezTo>
                    <a:cubicBezTo>
                      <a:pt x="1812992" y="55688"/>
                      <a:pt x="1407140" y="0"/>
                      <a:pt x="906496" y="0"/>
                    </a:cubicBezTo>
                    <a:close/>
                  </a:path>
                </a:pathLst>
              </a:custGeom>
              <a:solidFill>
                <a:srgbClr val="F68373"/>
              </a:solidFill>
              <a:ln cap="sq">
                <a:noFill/>
                <a:prstDash val="solid"/>
                <a:miter/>
              </a:ln>
            </p:spPr>
            <p:txBody>
              <a:bodyPr/>
              <a:lstStyle/>
              <a:p>
                <a:endParaRPr lang="fr-FR" sz="2800" dirty="0"/>
              </a:p>
            </p:txBody>
          </p:sp>
          <p:sp>
            <p:nvSpPr>
              <p:cNvPr id="25" name="TextBox 44">
                <a:extLst>
                  <a:ext uri="{FF2B5EF4-FFF2-40B4-BE49-F238E27FC236}">
                    <a16:creationId xmlns:a16="http://schemas.microsoft.com/office/drawing/2014/main" id="{4D1D26DE-0D4D-659A-9B25-F987CABED911}"/>
                  </a:ext>
                </a:extLst>
              </p:cNvPr>
              <p:cNvSpPr txBox="1"/>
              <p:nvPr/>
            </p:nvSpPr>
            <p:spPr>
              <a:xfrm>
                <a:off x="169968" y="13797"/>
                <a:ext cx="1473056" cy="211645"/>
              </a:xfrm>
              <a:prstGeom prst="rect">
                <a:avLst/>
              </a:prstGeom>
            </p:spPr>
            <p:txBody>
              <a:bodyPr lIns="50800" tIns="50800" rIns="50800" bIns="50800" rtlCol="0" anchor="ctr"/>
              <a:lstStyle/>
              <a:p>
                <a:pPr marL="0" lvl="0" indent="0" algn="ctr">
                  <a:lnSpc>
                    <a:spcPts val="140"/>
                  </a:lnSpc>
                  <a:spcBef>
                    <a:spcPct val="0"/>
                  </a:spcBef>
                </a:pPr>
                <a:endParaRPr sz="2800" dirty="0"/>
              </a:p>
            </p:txBody>
          </p:sp>
        </p:grpSp>
        <p:grpSp>
          <p:nvGrpSpPr>
            <p:cNvPr id="11" name="مجموعة 10">
              <a:extLst>
                <a:ext uri="{FF2B5EF4-FFF2-40B4-BE49-F238E27FC236}">
                  <a16:creationId xmlns:a16="http://schemas.microsoft.com/office/drawing/2014/main" id="{675E4063-9193-A2F7-31D0-271F74979BC1}"/>
                </a:ext>
              </a:extLst>
            </p:cNvPr>
            <p:cNvGrpSpPr/>
            <p:nvPr/>
          </p:nvGrpSpPr>
          <p:grpSpPr>
            <a:xfrm>
              <a:off x="1162773" y="1569377"/>
              <a:ext cx="7596283" cy="986331"/>
              <a:chOff x="1162773" y="1569377"/>
              <a:chExt cx="7596283" cy="986331"/>
            </a:xfrm>
          </p:grpSpPr>
          <p:grpSp>
            <p:nvGrpSpPr>
              <p:cNvPr id="12" name="Group 45">
                <a:extLst>
                  <a:ext uri="{FF2B5EF4-FFF2-40B4-BE49-F238E27FC236}">
                    <a16:creationId xmlns:a16="http://schemas.microsoft.com/office/drawing/2014/main" id="{A8A5824A-C9F0-04C5-5B07-8FF987D749E8}"/>
                  </a:ext>
                </a:extLst>
              </p:cNvPr>
              <p:cNvGrpSpPr/>
              <p:nvPr/>
            </p:nvGrpSpPr>
            <p:grpSpPr>
              <a:xfrm rot="-10574760">
                <a:off x="6975753" y="1569377"/>
                <a:ext cx="1783303" cy="298221"/>
                <a:chOff x="0" y="0"/>
                <a:chExt cx="3505423" cy="586210"/>
              </a:xfrm>
            </p:grpSpPr>
            <p:sp>
              <p:nvSpPr>
                <p:cNvPr id="22" name="Freeform 46">
                  <a:extLst>
                    <a:ext uri="{FF2B5EF4-FFF2-40B4-BE49-F238E27FC236}">
                      <a16:creationId xmlns:a16="http://schemas.microsoft.com/office/drawing/2014/main" id="{51F8E5EF-2E45-28A2-E69C-3EC16D28F3BC}"/>
                    </a:ext>
                  </a:extLst>
                </p:cNvPr>
                <p:cNvSpPr/>
                <p:nvPr/>
              </p:nvSpPr>
              <p:spPr>
                <a:xfrm>
                  <a:off x="0" y="0"/>
                  <a:ext cx="3505423" cy="586210"/>
                </a:xfrm>
                <a:custGeom>
                  <a:avLst/>
                  <a:gdLst/>
                  <a:ahLst/>
                  <a:cxnLst/>
                  <a:rect l="l" t="t" r="r" b="b"/>
                  <a:pathLst>
                    <a:path w="3505423" h="586210">
                      <a:moveTo>
                        <a:pt x="203200" y="586210"/>
                      </a:moveTo>
                      <a:lnTo>
                        <a:pt x="3302223" y="586210"/>
                      </a:lnTo>
                      <a:lnTo>
                        <a:pt x="3505423" y="0"/>
                      </a:lnTo>
                      <a:lnTo>
                        <a:pt x="0" y="0"/>
                      </a:lnTo>
                      <a:lnTo>
                        <a:pt x="203200" y="586210"/>
                      </a:lnTo>
                      <a:close/>
                    </a:path>
                  </a:pathLst>
                </a:custGeom>
                <a:solidFill>
                  <a:srgbClr val="F68373"/>
                </a:solidFill>
                <a:ln cap="sq">
                  <a:noFill/>
                  <a:prstDash val="solid"/>
                  <a:miter/>
                </a:ln>
              </p:spPr>
              <p:txBody>
                <a:bodyPr/>
                <a:lstStyle/>
                <a:p>
                  <a:pPr algn="r" rtl="1"/>
                  <a:endParaRPr lang="fr-FR" sz="2800" dirty="0"/>
                </a:p>
              </p:txBody>
            </p:sp>
            <p:sp>
              <p:nvSpPr>
                <p:cNvPr id="23" name="TextBox 47">
                  <a:extLst>
                    <a:ext uri="{FF2B5EF4-FFF2-40B4-BE49-F238E27FC236}">
                      <a16:creationId xmlns:a16="http://schemas.microsoft.com/office/drawing/2014/main" id="{6F8C36A0-881F-CEF6-BACD-D48BF26C7BF9}"/>
                    </a:ext>
                  </a:extLst>
                </p:cNvPr>
                <p:cNvSpPr txBox="1"/>
                <p:nvPr/>
              </p:nvSpPr>
              <p:spPr>
                <a:xfrm>
                  <a:off x="127000" y="-9525"/>
                  <a:ext cx="3251423" cy="595735"/>
                </a:xfrm>
                <a:prstGeom prst="rect">
                  <a:avLst/>
                </a:prstGeom>
              </p:spPr>
              <p:txBody>
                <a:bodyPr lIns="50800" tIns="50800" rIns="50800" bIns="50800" rtlCol="0" anchor="ctr"/>
                <a:lstStyle/>
                <a:p>
                  <a:pPr marL="0" lvl="0" indent="0" algn="ctr" rtl="1">
                    <a:lnSpc>
                      <a:spcPts val="140"/>
                    </a:lnSpc>
                    <a:spcBef>
                      <a:spcPct val="0"/>
                    </a:spcBef>
                  </a:pPr>
                  <a:endParaRPr sz="2800" dirty="0"/>
                </a:p>
              </p:txBody>
            </p:sp>
          </p:grpSp>
          <p:grpSp>
            <p:nvGrpSpPr>
              <p:cNvPr id="13" name="Group 48">
                <a:extLst>
                  <a:ext uri="{FF2B5EF4-FFF2-40B4-BE49-F238E27FC236}">
                    <a16:creationId xmlns:a16="http://schemas.microsoft.com/office/drawing/2014/main" id="{0E1BA787-287F-71D8-D8D5-627EE431B3CF}"/>
                  </a:ext>
                </a:extLst>
              </p:cNvPr>
              <p:cNvGrpSpPr/>
              <p:nvPr/>
            </p:nvGrpSpPr>
            <p:grpSpPr>
              <a:xfrm rot="-10574760">
                <a:off x="6965582" y="1751456"/>
                <a:ext cx="1783303" cy="244080"/>
                <a:chOff x="0" y="0"/>
                <a:chExt cx="1817526" cy="248764"/>
              </a:xfrm>
            </p:grpSpPr>
            <p:sp>
              <p:nvSpPr>
                <p:cNvPr id="20" name="Freeform 49">
                  <a:extLst>
                    <a:ext uri="{FF2B5EF4-FFF2-40B4-BE49-F238E27FC236}">
                      <a16:creationId xmlns:a16="http://schemas.microsoft.com/office/drawing/2014/main" id="{DE474317-8C53-CC5F-508A-8A24B4CB5134}"/>
                    </a:ext>
                  </a:extLst>
                </p:cNvPr>
                <p:cNvSpPr/>
                <p:nvPr/>
              </p:nvSpPr>
              <p:spPr>
                <a:xfrm>
                  <a:off x="0" y="0"/>
                  <a:ext cx="1817526" cy="248764"/>
                </a:xfrm>
                <a:custGeom>
                  <a:avLst/>
                  <a:gdLst/>
                  <a:ahLst/>
                  <a:cxnLst/>
                  <a:rect l="l" t="t" r="r" b="b"/>
                  <a:pathLst>
                    <a:path w="1817526" h="248764">
                      <a:moveTo>
                        <a:pt x="908763" y="0"/>
                      </a:moveTo>
                      <a:cubicBezTo>
                        <a:pt x="406867" y="0"/>
                        <a:pt x="0" y="55688"/>
                        <a:pt x="0" y="124382"/>
                      </a:cubicBezTo>
                      <a:cubicBezTo>
                        <a:pt x="0" y="193076"/>
                        <a:pt x="406867" y="248764"/>
                        <a:pt x="908763" y="248764"/>
                      </a:cubicBezTo>
                      <a:cubicBezTo>
                        <a:pt x="1410659" y="248764"/>
                        <a:pt x="1817526" y="193076"/>
                        <a:pt x="1817526" y="124382"/>
                      </a:cubicBezTo>
                      <a:cubicBezTo>
                        <a:pt x="1817526" y="55688"/>
                        <a:pt x="1410659" y="0"/>
                        <a:pt x="908763" y="0"/>
                      </a:cubicBezTo>
                      <a:close/>
                    </a:path>
                  </a:pathLst>
                </a:custGeom>
                <a:solidFill>
                  <a:srgbClr val="D16354"/>
                </a:solidFill>
                <a:ln cap="sq">
                  <a:noFill/>
                  <a:prstDash val="solid"/>
                  <a:miter/>
                </a:ln>
              </p:spPr>
              <p:txBody>
                <a:bodyPr/>
                <a:lstStyle/>
                <a:p>
                  <a:pPr algn="r" rtl="1"/>
                  <a:endParaRPr lang="fr-FR" sz="2800" dirty="0"/>
                </a:p>
              </p:txBody>
            </p:sp>
            <p:sp>
              <p:nvSpPr>
                <p:cNvPr id="21" name="TextBox 50">
                  <a:extLst>
                    <a:ext uri="{FF2B5EF4-FFF2-40B4-BE49-F238E27FC236}">
                      <a16:creationId xmlns:a16="http://schemas.microsoft.com/office/drawing/2014/main" id="{4B2153F9-5C72-C349-4465-52397E5368F6}"/>
                    </a:ext>
                  </a:extLst>
                </p:cNvPr>
                <p:cNvSpPr txBox="1"/>
                <p:nvPr/>
              </p:nvSpPr>
              <p:spPr>
                <a:xfrm>
                  <a:off x="170393" y="13797"/>
                  <a:ext cx="1476740" cy="211645"/>
                </a:xfrm>
                <a:prstGeom prst="rect">
                  <a:avLst/>
                </a:prstGeom>
              </p:spPr>
              <p:txBody>
                <a:bodyPr lIns="50800" tIns="50800" rIns="50800" bIns="50800" rtlCol="0" anchor="ctr"/>
                <a:lstStyle/>
                <a:p>
                  <a:pPr marL="0" lvl="0" indent="0" algn="ctr" rtl="1">
                    <a:lnSpc>
                      <a:spcPts val="140"/>
                    </a:lnSpc>
                    <a:spcBef>
                      <a:spcPct val="0"/>
                    </a:spcBef>
                  </a:pPr>
                  <a:endParaRPr sz="2800" dirty="0"/>
                </a:p>
              </p:txBody>
            </p:sp>
          </p:grpSp>
          <p:sp>
            <p:nvSpPr>
              <p:cNvPr id="14" name="Freeform 51">
                <a:extLst>
                  <a:ext uri="{FF2B5EF4-FFF2-40B4-BE49-F238E27FC236}">
                    <a16:creationId xmlns:a16="http://schemas.microsoft.com/office/drawing/2014/main" id="{36056EE6-5CFA-958F-8863-EAFC0C99D40E}"/>
                  </a:ext>
                </a:extLst>
              </p:cNvPr>
              <p:cNvSpPr/>
              <p:nvPr/>
            </p:nvSpPr>
            <p:spPr>
              <a:xfrm rot="11025240">
                <a:off x="7208713" y="1721642"/>
                <a:ext cx="1404463" cy="277381"/>
              </a:xfrm>
              <a:custGeom>
                <a:avLst/>
                <a:gdLst/>
                <a:ahLst/>
                <a:cxnLst/>
                <a:rect l="l" t="t" r="r" b="b"/>
                <a:pathLst>
                  <a:path w="1404463" h="277381">
                    <a:moveTo>
                      <a:pt x="0" y="0"/>
                    </a:moveTo>
                    <a:lnTo>
                      <a:pt x="1404463" y="0"/>
                    </a:lnTo>
                    <a:lnTo>
                      <a:pt x="1404463" y="277382"/>
                    </a:lnTo>
                    <a:lnTo>
                      <a:pt x="0" y="277382"/>
                    </a:lnTo>
                    <a:lnTo>
                      <a:pt x="0" y="0"/>
                    </a:lnTo>
                    <a:close/>
                  </a:path>
                </a:pathLst>
              </a:custGeom>
              <a:blipFill>
                <a:blip r:embed="rId5">
                  <a:alphaModFix amt="28000"/>
                </a:blip>
                <a:stretch>
                  <a:fillRect/>
                </a:stretch>
              </a:blipFill>
            </p:spPr>
            <p:txBody>
              <a:bodyPr/>
              <a:lstStyle/>
              <a:p>
                <a:pPr algn="r" rtl="1"/>
                <a:endParaRPr lang="fr-FR" sz="2800" dirty="0"/>
              </a:p>
            </p:txBody>
          </p:sp>
          <p:grpSp>
            <p:nvGrpSpPr>
              <p:cNvPr id="15" name="Group 52">
                <a:extLst>
                  <a:ext uri="{FF2B5EF4-FFF2-40B4-BE49-F238E27FC236}">
                    <a16:creationId xmlns:a16="http://schemas.microsoft.com/office/drawing/2014/main" id="{C9713098-E97D-DDED-707D-C2F422FBA905}"/>
                  </a:ext>
                </a:extLst>
              </p:cNvPr>
              <p:cNvGrpSpPr/>
              <p:nvPr/>
            </p:nvGrpSpPr>
            <p:grpSpPr>
              <a:xfrm>
                <a:off x="1162773" y="1718487"/>
                <a:ext cx="47848" cy="837221"/>
                <a:chOff x="0" y="0"/>
                <a:chExt cx="17722" cy="310082"/>
              </a:xfrm>
            </p:grpSpPr>
            <p:sp>
              <p:nvSpPr>
                <p:cNvPr id="18" name="Freeform 53">
                  <a:extLst>
                    <a:ext uri="{FF2B5EF4-FFF2-40B4-BE49-F238E27FC236}">
                      <a16:creationId xmlns:a16="http://schemas.microsoft.com/office/drawing/2014/main" id="{6FCA0379-3ED3-EA29-C9D4-0FAA8607D588}"/>
                    </a:ext>
                  </a:extLst>
                </p:cNvPr>
                <p:cNvSpPr/>
                <p:nvPr/>
              </p:nvSpPr>
              <p:spPr>
                <a:xfrm>
                  <a:off x="0" y="0"/>
                  <a:ext cx="17722" cy="310082"/>
                </a:xfrm>
                <a:custGeom>
                  <a:avLst/>
                  <a:gdLst/>
                  <a:ahLst/>
                  <a:cxnLst/>
                  <a:rect l="l" t="t" r="r" b="b"/>
                  <a:pathLst>
                    <a:path w="17722" h="310082">
                      <a:moveTo>
                        <a:pt x="0" y="0"/>
                      </a:moveTo>
                      <a:lnTo>
                        <a:pt x="17722" y="0"/>
                      </a:lnTo>
                      <a:lnTo>
                        <a:pt x="17722" y="310082"/>
                      </a:lnTo>
                      <a:lnTo>
                        <a:pt x="0" y="310082"/>
                      </a:lnTo>
                      <a:close/>
                    </a:path>
                  </a:pathLst>
                </a:custGeom>
                <a:solidFill>
                  <a:srgbClr val="F68373"/>
                </a:solidFill>
                <a:ln cap="sq">
                  <a:noFill/>
                  <a:prstDash val="solid"/>
                  <a:miter/>
                </a:ln>
              </p:spPr>
              <p:txBody>
                <a:bodyPr/>
                <a:lstStyle/>
                <a:p>
                  <a:pPr algn="r" rtl="1"/>
                  <a:endParaRPr lang="fr-FR" sz="2800" dirty="0"/>
                </a:p>
              </p:txBody>
            </p:sp>
            <p:sp>
              <p:nvSpPr>
                <p:cNvPr id="19" name="TextBox 54">
                  <a:extLst>
                    <a:ext uri="{FF2B5EF4-FFF2-40B4-BE49-F238E27FC236}">
                      <a16:creationId xmlns:a16="http://schemas.microsoft.com/office/drawing/2014/main" id="{CC549B58-8976-6D0D-D83E-0D7BEBA90C21}"/>
                    </a:ext>
                  </a:extLst>
                </p:cNvPr>
                <p:cNvSpPr txBox="1"/>
                <p:nvPr/>
              </p:nvSpPr>
              <p:spPr>
                <a:xfrm>
                  <a:off x="0" y="-9525"/>
                  <a:ext cx="17722" cy="319607"/>
                </a:xfrm>
                <a:prstGeom prst="rect">
                  <a:avLst/>
                </a:prstGeom>
              </p:spPr>
              <p:txBody>
                <a:bodyPr lIns="50800" tIns="50800" rIns="50800" bIns="50800" rtlCol="0" anchor="ctr"/>
                <a:lstStyle/>
                <a:p>
                  <a:pPr marL="0" lvl="0" indent="0" algn="ctr" rtl="1">
                    <a:lnSpc>
                      <a:spcPts val="140"/>
                    </a:lnSpc>
                    <a:spcBef>
                      <a:spcPct val="0"/>
                    </a:spcBef>
                  </a:pPr>
                  <a:endParaRPr sz="2800" dirty="0"/>
                </a:p>
              </p:txBody>
            </p:sp>
          </p:grpSp>
          <p:sp>
            <p:nvSpPr>
              <p:cNvPr id="16" name="AutoShape 55">
                <a:extLst>
                  <a:ext uri="{FF2B5EF4-FFF2-40B4-BE49-F238E27FC236}">
                    <a16:creationId xmlns:a16="http://schemas.microsoft.com/office/drawing/2014/main" id="{E8B53519-D9A3-5AA5-F996-9D102F4AA2CD}"/>
                  </a:ext>
                </a:extLst>
              </p:cNvPr>
              <p:cNvSpPr/>
              <p:nvPr/>
            </p:nvSpPr>
            <p:spPr>
              <a:xfrm>
                <a:off x="1162773" y="1616181"/>
                <a:ext cx="5651272" cy="0"/>
              </a:xfrm>
              <a:prstGeom prst="line">
                <a:avLst/>
              </a:prstGeom>
              <a:ln w="9525" cap="flat">
                <a:solidFill>
                  <a:srgbClr val="303C36"/>
                </a:solidFill>
                <a:prstDash val="solid"/>
                <a:headEnd type="oval" w="lg" len="lg"/>
                <a:tailEnd type="oval" w="lg" len="lg"/>
              </a:ln>
            </p:spPr>
            <p:txBody>
              <a:bodyPr/>
              <a:lstStyle/>
              <a:p>
                <a:pPr algn="r" rtl="1"/>
                <a:endParaRPr lang="fr-FR" sz="2800" dirty="0"/>
              </a:p>
            </p:txBody>
          </p:sp>
          <p:sp>
            <p:nvSpPr>
              <p:cNvPr id="17" name="TextBox 81">
                <a:extLst>
                  <a:ext uri="{FF2B5EF4-FFF2-40B4-BE49-F238E27FC236}">
                    <a16:creationId xmlns:a16="http://schemas.microsoft.com/office/drawing/2014/main" id="{67F82189-7066-E116-B2F8-8A64921DA013}"/>
                  </a:ext>
                </a:extLst>
              </p:cNvPr>
              <p:cNvSpPr txBox="1"/>
              <p:nvPr/>
            </p:nvSpPr>
            <p:spPr>
              <a:xfrm>
                <a:off x="1162773" y="1729501"/>
                <a:ext cx="2789455" cy="319318"/>
              </a:xfrm>
              <a:prstGeom prst="rect">
                <a:avLst/>
              </a:prstGeom>
            </p:spPr>
            <p:txBody>
              <a:bodyPr wrap="square" lIns="0" tIns="0" rIns="0" bIns="0" rtlCol="0" anchor="t">
                <a:spAutoFit/>
              </a:bodyPr>
              <a:lstStyle/>
              <a:p>
                <a:pPr algn="r" rtl="1">
                  <a:lnSpc>
                    <a:spcPts val="2179"/>
                  </a:lnSpc>
                </a:pPr>
                <a:r>
                  <a:rPr lang="ar-AE" sz="2800" b="1" dirty="0">
                    <a:solidFill>
                      <a:srgbClr val="000000"/>
                    </a:solidFill>
                    <a:latin typeface="Adobe Arabic" panose="02040503050201020203" pitchFamily="18" charset="-78"/>
                    <a:ea typeface="Arimo Italics"/>
                    <a:cs typeface="Adobe Arabic" panose="02040503050201020203" pitchFamily="18" charset="-78"/>
                    <a:sym typeface="Arimo Italics"/>
                  </a:rPr>
                  <a:t>مجاني بالكامل</a:t>
                </a:r>
                <a:endParaRPr lang="en-US" sz="2800" b="1" dirty="0">
                  <a:solidFill>
                    <a:srgbClr val="000000"/>
                  </a:solidFill>
                  <a:latin typeface="Adobe Arabic" panose="02040503050201020203" pitchFamily="18" charset="-78"/>
                  <a:ea typeface="Arimo Italics"/>
                  <a:cs typeface="Adobe Arabic" panose="02040503050201020203" pitchFamily="18" charset="-78"/>
                  <a:sym typeface="Arimo Italics"/>
                </a:endParaRPr>
              </a:p>
            </p:txBody>
          </p:sp>
        </p:grpSp>
      </p:grpSp>
      <p:grpSp>
        <p:nvGrpSpPr>
          <p:cNvPr id="26" name="مجموعة 25">
            <a:extLst>
              <a:ext uri="{FF2B5EF4-FFF2-40B4-BE49-F238E27FC236}">
                <a16:creationId xmlns:a16="http://schemas.microsoft.com/office/drawing/2014/main" id="{E1D12287-BED4-1DE1-0F6A-087451B89D2D}"/>
              </a:ext>
            </a:extLst>
          </p:cNvPr>
          <p:cNvGrpSpPr/>
          <p:nvPr/>
        </p:nvGrpSpPr>
        <p:grpSpPr>
          <a:xfrm>
            <a:off x="1348271" y="2474076"/>
            <a:ext cx="7531382" cy="900992"/>
            <a:chOff x="1338111" y="2108316"/>
            <a:chExt cx="7531382" cy="900992"/>
          </a:xfrm>
        </p:grpSpPr>
        <p:grpSp>
          <p:nvGrpSpPr>
            <p:cNvPr id="27" name="Group 32">
              <a:extLst>
                <a:ext uri="{FF2B5EF4-FFF2-40B4-BE49-F238E27FC236}">
                  <a16:creationId xmlns:a16="http://schemas.microsoft.com/office/drawing/2014/main" id="{A21D071E-BA96-AE0D-FD66-65336194D2AC}"/>
                </a:ext>
              </a:extLst>
            </p:cNvPr>
            <p:cNvGrpSpPr/>
            <p:nvPr/>
          </p:nvGrpSpPr>
          <p:grpSpPr>
            <a:xfrm rot="11025240">
              <a:off x="6820676" y="2108316"/>
              <a:ext cx="1939598" cy="266135"/>
              <a:chOff x="0" y="0"/>
              <a:chExt cx="1812992" cy="248764"/>
            </a:xfrm>
          </p:grpSpPr>
          <p:sp>
            <p:nvSpPr>
              <p:cNvPr id="40" name="Freeform 33">
                <a:extLst>
                  <a:ext uri="{FF2B5EF4-FFF2-40B4-BE49-F238E27FC236}">
                    <a16:creationId xmlns:a16="http://schemas.microsoft.com/office/drawing/2014/main" id="{3DE7ACA3-2B58-2404-13FF-B0BFA65B35E8}"/>
                  </a:ext>
                </a:extLst>
              </p:cNvPr>
              <p:cNvSpPr/>
              <p:nvPr/>
            </p:nvSpPr>
            <p:spPr>
              <a:xfrm>
                <a:off x="0" y="0"/>
                <a:ext cx="1812992" cy="248764"/>
              </a:xfrm>
              <a:custGeom>
                <a:avLst/>
                <a:gdLst/>
                <a:ahLst/>
                <a:cxnLst/>
                <a:rect l="l" t="t" r="r" b="b"/>
                <a:pathLst>
                  <a:path w="1812992" h="248764">
                    <a:moveTo>
                      <a:pt x="906496" y="0"/>
                    </a:moveTo>
                    <a:cubicBezTo>
                      <a:pt x="405852" y="0"/>
                      <a:pt x="0" y="55688"/>
                      <a:pt x="0" y="124382"/>
                    </a:cubicBezTo>
                    <a:cubicBezTo>
                      <a:pt x="0" y="193076"/>
                      <a:pt x="405852" y="248764"/>
                      <a:pt x="906496" y="248764"/>
                    </a:cubicBezTo>
                    <a:cubicBezTo>
                      <a:pt x="1407140" y="248764"/>
                      <a:pt x="1812992" y="193076"/>
                      <a:pt x="1812992" y="124382"/>
                    </a:cubicBezTo>
                    <a:cubicBezTo>
                      <a:pt x="1812992" y="55688"/>
                      <a:pt x="1407140" y="0"/>
                      <a:pt x="906496" y="0"/>
                    </a:cubicBezTo>
                    <a:close/>
                  </a:path>
                </a:pathLst>
              </a:custGeom>
              <a:solidFill>
                <a:srgbClr val="85CBE1"/>
              </a:solidFill>
              <a:ln cap="sq">
                <a:noFill/>
                <a:prstDash val="solid"/>
                <a:miter/>
              </a:ln>
            </p:spPr>
            <p:txBody>
              <a:bodyPr/>
              <a:lstStyle/>
              <a:p>
                <a:endParaRPr lang="fr-FR" sz="2800" dirty="0"/>
              </a:p>
            </p:txBody>
          </p:sp>
          <p:sp>
            <p:nvSpPr>
              <p:cNvPr id="41" name="TextBox 34">
                <a:extLst>
                  <a:ext uri="{FF2B5EF4-FFF2-40B4-BE49-F238E27FC236}">
                    <a16:creationId xmlns:a16="http://schemas.microsoft.com/office/drawing/2014/main" id="{ACF30856-983B-0DB4-D573-89C679087EB7}"/>
                  </a:ext>
                </a:extLst>
              </p:cNvPr>
              <p:cNvSpPr txBox="1"/>
              <p:nvPr/>
            </p:nvSpPr>
            <p:spPr>
              <a:xfrm>
                <a:off x="169968" y="13797"/>
                <a:ext cx="1473056" cy="211645"/>
              </a:xfrm>
              <a:prstGeom prst="rect">
                <a:avLst/>
              </a:prstGeom>
            </p:spPr>
            <p:txBody>
              <a:bodyPr lIns="50800" tIns="50800" rIns="50800" bIns="50800" rtlCol="0" anchor="ctr"/>
              <a:lstStyle/>
              <a:p>
                <a:pPr marL="0" lvl="0" indent="0" algn="ctr">
                  <a:lnSpc>
                    <a:spcPts val="140"/>
                  </a:lnSpc>
                  <a:spcBef>
                    <a:spcPct val="0"/>
                  </a:spcBef>
                </a:pPr>
                <a:endParaRPr sz="2800" dirty="0"/>
              </a:p>
            </p:txBody>
          </p:sp>
        </p:grpSp>
        <p:grpSp>
          <p:nvGrpSpPr>
            <p:cNvPr id="28" name="Group 35">
              <a:extLst>
                <a:ext uri="{FF2B5EF4-FFF2-40B4-BE49-F238E27FC236}">
                  <a16:creationId xmlns:a16="http://schemas.microsoft.com/office/drawing/2014/main" id="{E378D91F-E00F-1F31-AA69-81034DE85452}"/>
                </a:ext>
              </a:extLst>
            </p:cNvPr>
            <p:cNvGrpSpPr/>
            <p:nvPr/>
          </p:nvGrpSpPr>
          <p:grpSpPr>
            <a:xfrm rot="11025240">
              <a:off x="6683184" y="2229607"/>
              <a:ext cx="2186309" cy="365615"/>
              <a:chOff x="0" y="0"/>
              <a:chExt cx="3505423" cy="586210"/>
            </a:xfrm>
          </p:grpSpPr>
          <p:sp>
            <p:nvSpPr>
              <p:cNvPr id="38" name="Freeform 36">
                <a:extLst>
                  <a:ext uri="{FF2B5EF4-FFF2-40B4-BE49-F238E27FC236}">
                    <a16:creationId xmlns:a16="http://schemas.microsoft.com/office/drawing/2014/main" id="{6FF5CD0B-92C1-48BA-6A78-743EF7F71F97}"/>
                  </a:ext>
                </a:extLst>
              </p:cNvPr>
              <p:cNvSpPr/>
              <p:nvPr/>
            </p:nvSpPr>
            <p:spPr>
              <a:xfrm>
                <a:off x="0" y="0"/>
                <a:ext cx="3505423" cy="586210"/>
              </a:xfrm>
              <a:custGeom>
                <a:avLst/>
                <a:gdLst/>
                <a:ahLst/>
                <a:cxnLst/>
                <a:rect l="l" t="t" r="r" b="b"/>
                <a:pathLst>
                  <a:path w="3505423" h="586210">
                    <a:moveTo>
                      <a:pt x="203200" y="586210"/>
                    </a:moveTo>
                    <a:lnTo>
                      <a:pt x="3302223" y="586210"/>
                    </a:lnTo>
                    <a:lnTo>
                      <a:pt x="3505423" y="0"/>
                    </a:lnTo>
                    <a:lnTo>
                      <a:pt x="0" y="0"/>
                    </a:lnTo>
                    <a:lnTo>
                      <a:pt x="203200" y="586210"/>
                    </a:lnTo>
                    <a:close/>
                  </a:path>
                </a:pathLst>
              </a:custGeom>
              <a:solidFill>
                <a:srgbClr val="85CBE1"/>
              </a:solidFill>
              <a:ln cap="sq">
                <a:noFill/>
                <a:prstDash val="solid"/>
                <a:miter/>
              </a:ln>
            </p:spPr>
            <p:txBody>
              <a:bodyPr/>
              <a:lstStyle/>
              <a:p>
                <a:endParaRPr lang="fr-FR" sz="2800" dirty="0"/>
              </a:p>
            </p:txBody>
          </p:sp>
          <p:sp>
            <p:nvSpPr>
              <p:cNvPr id="39" name="TextBox 37">
                <a:extLst>
                  <a:ext uri="{FF2B5EF4-FFF2-40B4-BE49-F238E27FC236}">
                    <a16:creationId xmlns:a16="http://schemas.microsoft.com/office/drawing/2014/main" id="{085741E1-75BB-173B-93B5-E28C139E2037}"/>
                  </a:ext>
                </a:extLst>
              </p:cNvPr>
              <p:cNvSpPr txBox="1"/>
              <p:nvPr/>
            </p:nvSpPr>
            <p:spPr>
              <a:xfrm>
                <a:off x="127000" y="-9525"/>
                <a:ext cx="3251423" cy="595735"/>
              </a:xfrm>
              <a:prstGeom prst="rect">
                <a:avLst/>
              </a:prstGeom>
            </p:spPr>
            <p:txBody>
              <a:bodyPr lIns="50800" tIns="50800" rIns="50800" bIns="50800" rtlCol="0" anchor="ctr"/>
              <a:lstStyle/>
              <a:p>
                <a:pPr marL="0" lvl="0" indent="0" algn="ctr">
                  <a:lnSpc>
                    <a:spcPts val="140"/>
                  </a:lnSpc>
                  <a:spcBef>
                    <a:spcPct val="0"/>
                  </a:spcBef>
                </a:pPr>
                <a:endParaRPr sz="2800" dirty="0"/>
              </a:p>
            </p:txBody>
          </p:sp>
        </p:grpSp>
        <p:grpSp>
          <p:nvGrpSpPr>
            <p:cNvPr id="29" name="Group 38">
              <a:extLst>
                <a:ext uri="{FF2B5EF4-FFF2-40B4-BE49-F238E27FC236}">
                  <a16:creationId xmlns:a16="http://schemas.microsoft.com/office/drawing/2014/main" id="{860B0B94-0CD6-4FBC-079F-FF1DB64707E9}"/>
                </a:ext>
              </a:extLst>
            </p:cNvPr>
            <p:cNvGrpSpPr/>
            <p:nvPr/>
          </p:nvGrpSpPr>
          <p:grpSpPr>
            <a:xfrm rot="11025240">
              <a:off x="6670715" y="2452833"/>
              <a:ext cx="2186309" cy="299239"/>
              <a:chOff x="0" y="0"/>
              <a:chExt cx="1817526" cy="248764"/>
            </a:xfrm>
          </p:grpSpPr>
          <p:sp>
            <p:nvSpPr>
              <p:cNvPr id="36" name="Freeform 39">
                <a:extLst>
                  <a:ext uri="{FF2B5EF4-FFF2-40B4-BE49-F238E27FC236}">
                    <a16:creationId xmlns:a16="http://schemas.microsoft.com/office/drawing/2014/main" id="{6FF5DE8C-F903-F0B7-E7E5-ECB9D09D569D}"/>
                  </a:ext>
                </a:extLst>
              </p:cNvPr>
              <p:cNvSpPr/>
              <p:nvPr/>
            </p:nvSpPr>
            <p:spPr>
              <a:xfrm>
                <a:off x="0" y="0"/>
                <a:ext cx="1817526" cy="248764"/>
              </a:xfrm>
              <a:custGeom>
                <a:avLst/>
                <a:gdLst/>
                <a:ahLst/>
                <a:cxnLst/>
                <a:rect l="l" t="t" r="r" b="b"/>
                <a:pathLst>
                  <a:path w="1817526" h="248764">
                    <a:moveTo>
                      <a:pt x="908763" y="0"/>
                    </a:moveTo>
                    <a:cubicBezTo>
                      <a:pt x="406867" y="0"/>
                      <a:pt x="0" y="55688"/>
                      <a:pt x="0" y="124382"/>
                    </a:cubicBezTo>
                    <a:cubicBezTo>
                      <a:pt x="0" y="193076"/>
                      <a:pt x="406867" y="248764"/>
                      <a:pt x="908763" y="248764"/>
                    </a:cubicBezTo>
                    <a:cubicBezTo>
                      <a:pt x="1410659" y="248764"/>
                      <a:pt x="1817526" y="193076"/>
                      <a:pt x="1817526" y="124382"/>
                    </a:cubicBezTo>
                    <a:cubicBezTo>
                      <a:pt x="1817526" y="55688"/>
                      <a:pt x="1410659" y="0"/>
                      <a:pt x="908763" y="0"/>
                    </a:cubicBezTo>
                    <a:close/>
                  </a:path>
                </a:pathLst>
              </a:custGeom>
              <a:solidFill>
                <a:srgbClr val="7DBACD"/>
              </a:solidFill>
              <a:ln cap="sq">
                <a:noFill/>
                <a:prstDash val="solid"/>
                <a:miter/>
              </a:ln>
            </p:spPr>
            <p:txBody>
              <a:bodyPr/>
              <a:lstStyle/>
              <a:p>
                <a:endParaRPr lang="fr-FR" sz="2800" dirty="0"/>
              </a:p>
            </p:txBody>
          </p:sp>
          <p:sp>
            <p:nvSpPr>
              <p:cNvPr id="37" name="TextBox 40">
                <a:extLst>
                  <a:ext uri="{FF2B5EF4-FFF2-40B4-BE49-F238E27FC236}">
                    <a16:creationId xmlns:a16="http://schemas.microsoft.com/office/drawing/2014/main" id="{FA1E8BBE-16EC-E529-8813-82CD43C97298}"/>
                  </a:ext>
                </a:extLst>
              </p:cNvPr>
              <p:cNvSpPr txBox="1"/>
              <p:nvPr/>
            </p:nvSpPr>
            <p:spPr>
              <a:xfrm>
                <a:off x="170393" y="13797"/>
                <a:ext cx="1476740" cy="211645"/>
              </a:xfrm>
              <a:prstGeom prst="rect">
                <a:avLst/>
              </a:prstGeom>
            </p:spPr>
            <p:txBody>
              <a:bodyPr lIns="50800" tIns="50800" rIns="50800" bIns="50800" rtlCol="0" anchor="ctr"/>
              <a:lstStyle/>
              <a:p>
                <a:pPr marL="0" lvl="0" indent="0" algn="ctr">
                  <a:lnSpc>
                    <a:spcPts val="140"/>
                  </a:lnSpc>
                  <a:spcBef>
                    <a:spcPct val="0"/>
                  </a:spcBef>
                </a:pPr>
                <a:endParaRPr sz="2800" dirty="0"/>
              </a:p>
            </p:txBody>
          </p:sp>
        </p:grpSp>
        <p:sp>
          <p:nvSpPr>
            <p:cNvPr id="30" name="Freeform 41">
              <a:extLst>
                <a:ext uri="{FF2B5EF4-FFF2-40B4-BE49-F238E27FC236}">
                  <a16:creationId xmlns:a16="http://schemas.microsoft.com/office/drawing/2014/main" id="{04DB9917-0A3F-1A1E-F71B-8879556A1913}"/>
                </a:ext>
              </a:extLst>
            </p:cNvPr>
            <p:cNvSpPr/>
            <p:nvPr/>
          </p:nvSpPr>
          <p:spPr>
            <a:xfrm rot="11025240">
              <a:off x="6968791" y="2416282"/>
              <a:ext cx="1721855" cy="340066"/>
            </a:xfrm>
            <a:custGeom>
              <a:avLst/>
              <a:gdLst/>
              <a:ahLst/>
              <a:cxnLst/>
              <a:rect l="l" t="t" r="r" b="b"/>
              <a:pathLst>
                <a:path w="1721855" h="340066">
                  <a:moveTo>
                    <a:pt x="0" y="0"/>
                  </a:moveTo>
                  <a:lnTo>
                    <a:pt x="1721855" y="0"/>
                  </a:lnTo>
                  <a:lnTo>
                    <a:pt x="1721855" y="340067"/>
                  </a:lnTo>
                  <a:lnTo>
                    <a:pt x="0" y="340067"/>
                  </a:lnTo>
                  <a:lnTo>
                    <a:pt x="0" y="0"/>
                  </a:lnTo>
                  <a:close/>
                </a:path>
              </a:pathLst>
            </a:custGeom>
            <a:blipFill>
              <a:blip r:embed="rId5">
                <a:alphaModFix amt="28000"/>
              </a:blip>
              <a:stretch>
                <a:fillRect/>
              </a:stretch>
            </a:blipFill>
          </p:spPr>
          <p:txBody>
            <a:bodyPr/>
            <a:lstStyle/>
            <a:p>
              <a:endParaRPr lang="fr-FR" sz="2800" dirty="0"/>
            </a:p>
          </p:txBody>
        </p:sp>
        <p:sp>
          <p:nvSpPr>
            <p:cNvPr id="31" name="AutoShape 56">
              <a:extLst>
                <a:ext uri="{FF2B5EF4-FFF2-40B4-BE49-F238E27FC236}">
                  <a16:creationId xmlns:a16="http://schemas.microsoft.com/office/drawing/2014/main" id="{4C31C5ED-6525-2FB4-7E06-365953286989}"/>
                </a:ext>
              </a:extLst>
            </p:cNvPr>
            <p:cNvSpPr/>
            <p:nvPr/>
          </p:nvSpPr>
          <p:spPr>
            <a:xfrm>
              <a:off x="2844098" y="2241383"/>
              <a:ext cx="3819167" cy="0"/>
            </a:xfrm>
            <a:prstGeom prst="line">
              <a:avLst/>
            </a:prstGeom>
            <a:ln w="9525" cap="flat">
              <a:solidFill>
                <a:srgbClr val="303C36"/>
              </a:solidFill>
              <a:prstDash val="solid"/>
              <a:headEnd type="oval" w="lg" len="lg"/>
              <a:tailEnd type="oval" w="lg" len="lg"/>
            </a:ln>
          </p:spPr>
          <p:txBody>
            <a:bodyPr/>
            <a:lstStyle/>
            <a:p>
              <a:endParaRPr lang="fr-FR" sz="2800" dirty="0"/>
            </a:p>
          </p:txBody>
        </p:sp>
        <p:grpSp>
          <p:nvGrpSpPr>
            <p:cNvPr id="32" name="Group 57">
              <a:extLst>
                <a:ext uri="{FF2B5EF4-FFF2-40B4-BE49-F238E27FC236}">
                  <a16:creationId xmlns:a16="http://schemas.microsoft.com/office/drawing/2014/main" id="{4399F781-C8AF-C6B3-8C58-FA22D8764FCC}"/>
                </a:ext>
              </a:extLst>
            </p:cNvPr>
            <p:cNvGrpSpPr/>
            <p:nvPr/>
          </p:nvGrpSpPr>
          <p:grpSpPr>
            <a:xfrm>
              <a:off x="2844098" y="2327108"/>
              <a:ext cx="47848" cy="682200"/>
              <a:chOff x="0" y="0"/>
              <a:chExt cx="17722" cy="252667"/>
            </a:xfrm>
          </p:grpSpPr>
          <p:sp>
            <p:nvSpPr>
              <p:cNvPr id="34" name="Freeform 58">
                <a:extLst>
                  <a:ext uri="{FF2B5EF4-FFF2-40B4-BE49-F238E27FC236}">
                    <a16:creationId xmlns:a16="http://schemas.microsoft.com/office/drawing/2014/main" id="{3CB9016A-03DC-18E4-FAE5-3668D732C8FA}"/>
                  </a:ext>
                </a:extLst>
              </p:cNvPr>
              <p:cNvSpPr/>
              <p:nvPr/>
            </p:nvSpPr>
            <p:spPr>
              <a:xfrm>
                <a:off x="0" y="0"/>
                <a:ext cx="17722" cy="252667"/>
              </a:xfrm>
              <a:custGeom>
                <a:avLst/>
                <a:gdLst/>
                <a:ahLst/>
                <a:cxnLst/>
                <a:rect l="l" t="t" r="r" b="b"/>
                <a:pathLst>
                  <a:path w="17722" h="252667">
                    <a:moveTo>
                      <a:pt x="0" y="0"/>
                    </a:moveTo>
                    <a:lnTo>
                      <a:pt x="17722" y="0"/>
                    </a:lnTo>
                    <a:lnTo>
                      <a:pt x="17722" y="252667"/>
                    </a:lnTo>
                    <a:lnTo>
                      <a:pt x="0" y="252667"/>
                    </a:lnTo>
                    <a:close/>
                  </a:path>
                </a:pathLst>
              </a:custGeom>
              <a:solidFill>
                <a:srgbClr val="7DBACD"/>
              </a:solidFill>
              <a:ln cap="sq">
                <a:noFill/>
                <a:prstDash val="solid"/>
                <a:miter/>
              </a:ln>
            </p:spPr>
            <p:txBody>
              <a:bodyPr/>
              <a:lstStyle/>
              <a:p>
                <a:endParaRPr lang="fr-FR" sz="2800" dirty="0"/>
              </a:p>
            </p:txBody>
          </p:sp>
          <p:sp>
            <p:nvSpPr>
              <p:cNvPr id="35" name="TextBox 59">
                <a:extLst>
                  <a:ext uri="{FF2B5EF4-FFF2-40B4-BE49-F238E27FC236}">
                    <a16:creationId xmlns:a16="http://schemas.microsoft.com/office/drawing/2014/main" id="{93E03057-1EC3-DF00-B7D8-27CF9DA93F12}"/>
                  </a:ext>
                </a:extLst>
              </p:cNvPr>
              <p:cNvSpPr txBox="1"/>
              <p:nvPr/>
            </p:nvSpPr>
            <p:spPr>
              <a:xfrm>
                <a:off x="0" y="-9525"/>
                <a:ext cx="17722" cy="262192"/>
              </a:xfrm>
              <a:prstGeom prst="rect">
                <a:avLst/>
              </a:prstGeom>
            </p:spPr>
            <p:txBody>
              <a:bodyPr lIns="50800" tIns="50800" rIns="50800" bIns="50800" rtlCol="0" anchor="ctr"/>
              <a:lstStyle/>
              <a:p>
                <a:pPr marL="0" lvl="0" indent="0" algn="ctr">
                  <a:lnSpc>
                    <a:spcPts val="140"/>
                  </a:lnSpc>
                  <a:spcBef>
                    <a:spcPct val="0"/>
                  </a:spcBef>
                </a:pPr>
                <a:endParaRPr sz="2800" dirty="0"/>
              </a:p>
            </p:txBody>
          </p:sp>
        </p:grpSp>
        <p:sp>
          <p:nvSpPr>
            <p:cNvPr id="33" name="TextBox 82">
              <a:extLst>
                <a:ext uri="{FF2B5EF4-FFF2-40B4-BE49-F238E27FC236}">
                  <a16:creationId xmlns:a16="http://schemas.microsoft.com/office/drawing/2014/main" id="{0A541016-3F39-5686-89AD-CC824074F720}"/>
                </a:ext>
              </a:extLst>
            </p:cNvPr>
            <p:cNvSpPr txBox="1"/>
            <p:nvPr/>
          </p:nvSpPr>
          <p:spPr>
            <a:xfrm>
              <a:off x="1338111" y="2426365"/>
              <a:ext cx="4029503" cy="319318"/>
            </a:xfrm>
            <a:prstGeom prst="rect">
              <a:avLst/>
            </a:prstGeom>
          </p:spPr>
          <p:txBody>
            <a:bodyPr wrap="square" lIns="0" tIns="0" rIns="0" bIns="0" rtlCol="0" anchor="t">
              <a:spAutoFit/>
            </a:bodyPr>
            <a:lstStyle/>
            <a:p>
              <a:pPr algn="r" rtl="1">
                <a:lnSpc>
                  <a:spcPts val="2179"/>
                </a:lnSpc>
              </a:pPr>
              <a:r>
                <a:rPr lang="ar-AE" sz="2800" b="1" dirty="0">
                  <a:solidFill>
                    <a:srgbClr val="000000"/>
                  </a:solidFill>
                  <a:latin typeface="Adobe Arabic" panose="02040503050201020203" pitchFamily="18" charset="-78"/>
                  <a:ea typeface="Arimo Italics"/>
                  <a:cs typeface="Adobe Arabic" panose="02040503050201020203" pitchFamily="18" charset="-78"/>
                  <a:sym typeface="Arimo Italics"/>
                </a:rPr>
                <a:t>لا يحتاج إعداد</a:t>
              </a:r>
              <a:endParaRPr lang="en-US" sz="2800" b="1" dirty="0">
                <a:solidFill>
                  <a:srgbClr val="000000"/>
                </a:solidFill>
                <a:latin typeface="Adobe Arabic" panose="02040503050201020203" pitchFamily="18" charset="-78"/>
                <a:ea typeface="Arimo Italics"/>
                <a:cs typeface="Adobe Arabic" panose="02040503050201020203" pitchFamily="18" charset="-78"/>
                <a:sym typeface="Arimo Italics"/>
              </a:endParaRPr>
            </a:p>
          </p:txBody>
        </p:sp>
      </p:grpSp>
      <p:grpSp>
        <p:nvGrpSpPr>
          <p:cNvPr id="42" name="مجموعة 41">
            <a:extLst>
              <a:ext uri="{FF2B5EF4-FFF2-40B4-BE49-F238E27FC236}">
                <a16:creationId xmlns:a16="http://schemas.microsoft.com/office/drawing/2014/main" id="{B77DAE51-6BF1-ADC8-2604-777E44D61E3E}"/>
              </a:ext>
            </a:extLst>
          </p:cNvPr>
          <p:cNvGrpSpPr/>
          <p:nvPr/>
        </p:nvGrpSpPr>
        <p:grpSpPr>
          <a:xfrm>
            <a:off x="4024551" y="3234105"/>
            <a:ext cx="4987050" cy="953922"/>
            <a:chOff x="4014391" y="2868345"/>
            <a:chExt cx="4987050" cy="953922"/>
          </a:xfrm>
        </p:grpSpPr>
        <p:sp>
          <p:nvSpPr>
            <p:cNvPr id="43" name="AutoShape 60">
              <a:extLst>
                <a:ext uri="{FF2B5EF4-FFF2-40B4-BE49-F238E27FC236}">
                  <a16:creationId xmlns:a16="http://schemas.microsoft.com/office/drawing/2014/main" id="{A7B98C17-0237-82A4-7E10-98627FF35DBE}"/>
                </a:ext>
              </a:extLst>
            </p:cNvPr>
            <p:cNvSpPr/>
            <p:nvPr/>
          </p:nvSpPr>
          <p:spPr>
            <a:xfrm>
              <a:off x="4280640" y="3054342"/>
              <a:ext cx="2090130" cy="0"/>
            </a:xfrm>
            <a:prstGeom prst="line">
              <a:avLst/>
            </a:prstGeom>
            <a:ln w="9525" cap="flat">
              <a:solidFill>
                <a:srgbClr val="303C36"/>
              </a:solidFill>
              <a:prstDash val="solid"/>
              <a:headEnd type="oval" w="lg" len="lg"/>
              <a:tailEnd type="oval" w="lg" len="lg"/>
            </a:ln>
          </p:spPr>
          <p:txBody>
            <a:bodyPr/>
            <a:lstStyle/>
            <a:p>
              <a:endParaRPr lang="fr-FR" sz="2800" dirty="0"/>
            </a:p>
          </p:txBody>
        </p:sp>
        <p:grpSp>
          <p:nvGrpSpPr>
            <p:cNvPr id="44" name="مجموعة 43">
              <a:extLst>
                <a:ext uri="{FF2B5EF4-FFF2-40B4-BE49-F238E27FC236}">
                  <a16:creationId xmlns:a16="http://schemas.microsoft.com/office/drawing/2014/main" id="{C76EA7DA-78F9-A203-7EEA-CFED45467B02}"/>
                </a:ext>
              </a:extLst>
            </p:cNvPr>
            <p:cNvGrpSpPr/>
            <p:nvPr/>
          </p:nvGrpSpPr>
          <p:grpSpPr>
            <a:xfrm>
              <a:off x="4014391" y="2868345"/>
              <a:ext cx="4987050" cy="953922"/>
              <a:chOff x="4014391" y="2868345"/>
              <a:chExt cx="4987050" cy="953922"/>
            </a:xfrm>
          </p:grpSpPr>
          <p:grpSp>
            <p:nvGrpSpPr>
              <p:cNvPr id="45" name="Group 22">
                <a:extLst>
                  <a:ext uri="{FF2B5EF4-FFF2-40B4-BE49-F238E27FC236}">
                    <a16:creationId xmlns:a16="http://schemas.microsoft.com/office/drawing/2014/main" id="{C940A02F-C4A5-F895-11CF-B5E6C7FE7596}"/>
                  </a:ext>
                </a:extLst>
              </p:cNvPr>
              <p:cNvGrpSpPr/>
              <p:nvPr/>
            </p:nvGrpSpPr>
            <p:grpSpPr>
              <a:xfrm rot="-10574760">
                <a:off x="6558465" y="2868345"/>
                <a:ext cx="2312745" cy="317336"/>
                <a:chOff x="0" y="0"/>
                <a:chExt cx="1812992" cy="248764"/>
              </a:xfrm>
            </p:grpSpPr>
            <p:sp>
              <p:nvSpPr>
                <p:cNvPr id="57" name="Freeform 23">
                  <a:extLst>
                    <a:ext uri="{FF2B5EF4-FFF2-40B4-BE49-F238E27FC236}">
                      <a16:creationId xmlns:a16="http://schemas.microsoft.com/office/drawing/2014/main" id="{D155953C-8E2D-9B0A-A265-A691C8D94A8A}"/>
                    </a:ext>
                  </a:extLst>
                </p:cNvPr>
                <p:cNvSpPr/>
                <p:nvPr/>
              </p:nvSpPr>
              <p:spPr>
                <a:xfrm>
                  <a:off x="0" y="0"/>
                  <a:ext cx="1812992" cy="248764"/>
                </a:xfrm>
                <a:custGeom>
                  <a:avLst/>
                  <a:gdLst/>
                  <a:ahLst/>
                  <a:cxnLst/>
                  <a:rect l="l" t="t" r="r" b="b"/>
                  <a:pathLst>
                    <a:path w="1812992" h="248764">
                      <a:moveTo>
                        <a:pt x="906496" y="0"/>
                      </a:moveTo>
                      <a:cubicBezTo>
                        <a:pt x="405852" y="0"/>
                        <a:pt x="0" y="55688"/>
                        <a:pt x="0" y="124382"/>
                      </a:cubicBezTo>
                      <a:cubicBezTo>
                        <a:pt x="0" y="193076"/>
                        <a:pt x="405852" y="248764"/>
                        <a:pt x="906496" y="248764"/>
                      </a:cubicBezTo>
                      <a:cubicBezTo>
                        <a:pt x="1407140" y="248764"/>
                        <a:pt x="1812992" y="193076"/>
                        <a:pt x="1812992" y="124382"/>
                      </a:cubicBezTo>
                      <a:cubicBezTo>
                        <a:pt x="1812992" y="55688"/>
                        <a:pt x="1407140" y="0"/>
                        <a:pt x="906496" y="0"/>
                      </a:cubicBezTo>
                      <a:close/>
                    </a:path>
                  </a:pathLst>
                </a:custGeom>
                <a:solidFill>
                  <a:srgbClr val="FFE087"/>
                </a:solidFill>
                <a:ln cap="sq">
                  <a:noFill/>
                  <a:prstDash val="solid"/>
                  <a:miter/>
                </a:ln>
              </p:spPr>
              <p:txBody>
                <a:bodyPr/>
                <a:lstStyle/>
                <a:p>
                  <a:endParaRPr lang="fr-FR" sz="2800" dirty="0"/>
                </a:p>
              </p:txBody>
            </p:sp>
            <p:sp>
              <p:nvSpPr>
                <p:cNvPr id="58" name="TextBox 24">
                  <a:extLst>
                    <a:ext uri="{FF2B5EF4-FFF2-40B4-BE49-F238E27FC236}">
                      <a16:creationId xmlns:a16="http://schemas.microsoft.com/office/drawing/2014/main" id="{BFA9AAC3-8294-BC35-82A7-53B261A4AD95}"/>
                    </a:ext>
                  </a:extLst>
                </p:cNvPr>
                <p:cNvSpPr txBox="1"/>
                <p:nvPr/>
              </p:nvSpPr>
              <p:spPr>
                <a:xfrm>
                  <a:off x="169968" y="-5253"/>
                  <a:ext cx="1473056" cy="230695"/>
                </a:xfrm>
                <a:prstGeom prst="rect">
                  <a:avLst/>
                </a:prstGeom>
              </p:spPr>
              <p:txBody>
                <a:bodyPr lIns="50800" tIns="50800" rIns="50800" bIns="50800" rtlCol="0" anchor="ctr"/>
                <a:lstStyle/>
                <a:p>
                  <a:pPr marL="0" lvl="0" indent="0" algn="ctr">
                    <a:lnSpc>
                      <a:spcPts val="1540"/>
                    </a:lnSpc>
                    <a:spcBef>
                      <a:spcPct val="0"/>
                    </a:spcBef>
                  </a:pPr>
                  <a:endParaRPr sz="2800" dirty="0"/>
                </a:p>
              </p:txBody>
            </p:sp>
          </p:grpSp>
          <p:grpSp>
            <p:nvGrpSpPr>
              <p:cNvPr id="46" name="Group 25">
                <a:extLst>
                  <a:ext uri="{FF2B5EF4-FFF2-40B4-BE49-F238E27FC236}">
                    <a16:creationId xmlns:a16="http://schemas.microsoft.com/office/drawing/2014/main" id="{FAD1B2C7-6B2E-BDF5-28EE-D62989585924}"/>
                  </a:ext>
                </a:extLst>
              </p:cNvPr>
              <p:cNvGrpSpPr/>
              <p:nvPr/>
            </p:nvGrpSpPr>
            <p:grpSpPr>
              <a:xfrm rot="-10574760">
                <a:off x="6394522" y="3012971"/>
                <a:ext cx="2606919" cy="435954"/>
                <a:chOff x="0" y="0"/>
                <a:chExt cx="3505423" cy="586210"/>
              </a:xfrm>
            </p:grpSpPr>
            <p:sp>
              <p:nvSpPr>
                <p:cNvPr id="55" name="Freeform 26">
                  <a:extLst>
                    <a:ext uri="{FF2B5EF4-FFF2-40B4-BE49-F238E27FC236}">
                      <a16:creationId xmlns:a16="http://schemas.microsoft.com/office/drawing/2014/main" id="{91D06484-4F32-93DA-1662-FC011B30D630}"/>
                    </a:ext>
                  </a:extLst>
                </p:cNvPr>
                <p:cNvSpPr/>
                <p:nvPr/>
              </p:nvSpPr>
              <p:spPr>
                <a:xfrm>
                  <a:off x="0" y="0"/>
                  <a:ext cx="3505423" cy="586210"/>
                </a:xfrm>
                <a:custGeom>
                  <a:avLst/>
                  <a:gdLst/>
                  <a:ahLst/>
                  <a:cxnLst/>
                  <a:rect l="l" t="t" r="r" b="b"/>
                  <a:pathLst>
                    <a:path w="3505423" h="586210">
                      <a:moveTo>
                        <a:pt x="203200" y="586210"/>
                      </a:moveTo>
                      <a:lnTo>
                        <a:pt x="3302223" y="586210"/>
                      </a:lnTo>
                      <a:lnTo>
                        <a:pt x="3505423" y="0"/>
                      </a:lnTo>
                      <a:lnTo>
                        <a:pt x="0" y="0"/>
                      </a:lnTo>
                      <a:lnTo>
                        <a:pt x="203200" y="586210"/>
                      </a:lnTo>
                      <a:close/>
                    </a:path>
                  </a:pathLst>
                </a:custGeom>
                <a:solidFill>
                  <a:srgbClr val="FFE087"/>
                </a:solidFill>
                <a:ln cap="sq">
                  <a:noFill/>
                  <a:prstDash val="solid"/>
                  <a:miter/>
                </a:ln>
              </p:spPr>
              <p:txBody>
                <a:bodyPr/>
                <a:lstStyle/>
                <a:p>
                  <a:endParaRPr lang="fr-FR" sz="2800" dirty="0"/>
                </a:p>
              </p:txBody>
            </p:sp>
            <p:sp>
              <p:nvSpPr>
                <p:cNvPr id="56" name="TextBox 27">
                  <a:extLst>
                    <a:ext uri="{FF2B5EF4-FFF2-40B4-BE49-F238E27FC236}">
                      <a16:creationId xmlns:a16="http://schemas.microsoft.com/office/drawing/2014/main" id="{E9780019-3051-17A9-92FF-3E1BE7A927CF}"/>
                    </a:ext>
                  </a:extLst>
                </p:cNvPr>
                <p:cNvSpPr txBox="1"/>
                <p:nvPr/>
              </p:nvSpPr>
              <p:spPr>
                <a:xfrm>
                  <a:off x="127000" y="-28575"/>
                  <a:ext cx="3251423" cy="614785"/>
                </a:xfrm>
                <a:prstGeom prst="rect">
                  <a:avLst/>
                </a:prstGeom>
              </p:spPr>
              <p:txBody>
                <a:bodyPr lIns="50800" tIns="50800" rIns="50800" bIns="50800" rtlCol="0" anchor="ctr"/>
                <a:lstStyle/>
                <a:p>
                  <a:pPr marL="0" lvl="0" indent="0" algn="ctr">
                    <a:lnSpc>
                      <a:spcPts val="1540"/>
                    </a:lnSpc>
                    <a:spcBef>
                      <a:spcPct val="0"/>
                    </a:spcBef>
                  </a:pPr>
                  <a:endParaRPr sz="2800" dirty="0"/>
                </a:p>
              </p:txBody>
            </p:sp>
          </p:grpSp>
          <p:grpSp>
            <p:nvGrpSpPr>
              <p:cNvPr id="47" name="Group 28">
                <a:extLst>
                  <a:ext uri="{FF2B5EF4-FFF2-40B4-BE49-F238E27FC236}">
                    <a16:creationId xmlns:a16="http://schemas.microsoft.com/office/drawing/2014/main" id="{87D1B273-75E6-5E2C-144F-AFAD350C0A3D}"/>
                  </a:ext>
                </a:extLst>
              </p:cNvPr>
              <p:cNvGrpSpPr/>
              <p:nvPr/>
            </p:nvGrpSpPr>
            <p:grpSpPr>
              <a:xfrm rot="-10574760">
                <a:off x="6379654" y="3279143"/>
                <a:ext cx="2606919" cy="356807"/>
                <a:chOff x="0" y="0"/>
                <a:chExt cx="1817526" cy="248764"/>
              </a:xfrm>
            </p:grpSpPr>
            <p:sp>
              <p:nvSpPr>
                <p:cNvPr id="53" name="Freeform 29">
                  <a:extLst>
                    <a:ext uri="{FF2B5EF4-FFF2-40B4-BE49-F238E27FC236}">
                      <a16:creationId xmlns:a16="http://schemas.microsoft.com/office/drawing/2014/main" id="{C8F79E6E-18E4-FCD3-A9FA-65E7162D0A48}"/>
                    </a:ext>
                  </a:extLst>
                </p:cNvPr>
                <p:cNvSpPr/>
                <p:nvPr/>
              </p:nvSpPr>
              <p:spPr>
                <a:xfrm>
                  <a:off x="0" y="0"/>
                  <a:ext cx="1817526" cy="248764"/>
                </a:xfrm>
                <a:custGeom>
                  <a:avLst/>
                  <a:gdLst/>
                  <a:ahLst/>
                  <a:cxnLst/>
                  <a:rect l="l" t="t" r="r" b="b"/>
                  <a:pathLst>
                    <a:path w="1817526" h="248764">
                      <a:moveTo>
                        <a:pt x="908763" y="0"/>
                      </a:moveTo>
                      <a:cubicBezTo>
                        <a:pt x="406867" y="0"/>
                        <a:pt x="0" y="55688"/>
                        <a:pt x="0" y="124382"/>
                      </a:cubicBezTo>
                      <a:cubicBezTo>
                        <a:pt x="0" y="193076"/>
                        <a:pt x="406867" y="248764"/>
                        <a:pt x="908763" y="248764"/>
                      </a:cubicBezTo>
                      <a:cubicBezTo>
                        <a:pt x="1410659" y="248764"/>
                        <a:pt x="1817526" y="193076"/>
                        <a:pt x="1817526" y="124382"/>
                      </a:cubicBezTo>
                      <a:cubicBezTo>
                        <a:pt x="1817526" y="55688"/>
                        <a:pt x="1410659" y="0"/>
                        <a:pt x="908763" y="0"/>
                      </a:cubicBezTo>
                      <a:close/>
                    </a:path>
                  </a:pathLst>
                </a:custGeom>
                <a:solidFill>
                  <a:srgbClr val="F1CD66"/>
                </a:solidFill>
                <a:ln cap="sq">
                  <a:noFill/>
                  <a:prstDash val="solid"/>
                  <a:miter/>
                </a:ln>
              </p:spPr>
              <p:txBody>
                <a:bodyPr/>
                <a:lstStyle/>
                <a:p>
                  <a:endParaRPr lang="fr-FR" sz="2800" dirty="0"/>
                </a:p>
              </p:txBody>
            </p:sp>
            <p:sp>
              <p:nvSpPr>
                <p:cNvPr id="54" name="TextBox 30">
                  <a:extLst>
                    <a:ext uri="{FF2B5EF4-FFF2-40B4-BE49-F238E27FC236}">
                      <a16:creationId xmlns:a16="http://schemas.microsoft.com/office/drawing/2014/main" id="{10881B3E-39CA-5F5C-02DF-F7CAB0525438}"/>
                    </a:ext>
                  </a:extLst>
                </p:cNvPr>
                <p:cNvSpPr txBox="1"/>
                <p:nvPr/>
              </p:nvSpPr>
              <p:spPr>
                <a:xfrm>
                  <a:off x="170393" y="-5253"/>
                  <a:ext cx="1476740" cy="230695"/>
                </a:xfrm>
                <a:prstGeom prst="rect">
                  <a:avLst/>
                </a:prstGeom>
              </p:spPr>
              <p:txBody>
                <a:bodyPr lIns="50800" tIns="50800" rIns="50800" bIns="50800" rtlCol="0" anchor="ctr"/>
                <a:lstStyle/>
                <a:p>
                  <a:pPr marL="0" lvl="0" indent="0" algn="ctr">
                    <a:lnSpc>
                      <a:spcPts val="1540"/>
                    </a:lnSpc>
                    <a:spcBef>
                      <a:spcPct val="0"/>
                    </a:spcBef>
                  </a:pPr>
                  <a:endParaRPr sz="2800" dirty="0"/>
                </a:p>
              </p:txBody>
            </p:sp>
          </p:grpSp>
          <p:sp>
            <p:nvSpPr>
              <p:cNvPr id="48" name="Freeform 31">
                <a:extLst>
                  <a:ext uri="{FF2B5EF4-FFF2-40B4-BE49-F238E27FC236}">
                    <a16:creationId xmlns:a16="http://schemas.microsoft.com/office/drawing/2014/main" id="{F3332ABE-33A6-D8E0-E465-A2E57458C3E8}"/>
                  </a:ext>
                </a:extLst>
              </p:cNvPr>
              <p:cNvSpPr/>
              <p:nvPr/>
            </p:nvSpPr>
            <p:spPr>
              <a:xfrm rot="11025240">
                <a:off x="6735074" y="3235560"/>
                <a:ext cx="2053111" cy="405489"/>
              </a:xfrm>
              <a:custGeom>
                <a:avLst/>
                <a:gdLst/>
                <a:ahLst/>
                <a:cxnLst/>
                <a:rect l="l" t="t" r="r" b="b"/>
                <a:pathLst>
                  <a:path w="2053111" h="405489">
                    <a:moveTo>
                      <a:pt x="0" y="0"/>
                    </a:moveTo>
                    <a:lnTo>
                      <a:pt x="2053111" y="0"/>
                    </a:lnTo>
                    <a:lnTo>
                      <a:pt x="2053111" y="405489"/>
                    </a:lnTo>
                    <a:lnTo>
                      <a:pt x="0" y="405489"/>
                    </a:lnTo>
                    <a:lnTo>
                      <a:pt x="0" y="0"/>
                    </a:lnTo>
                    <a:close/>
                  </a:path>
                </a:pathLst>
              </a:custGeom>
              <a:blipFill>
                <a:blip r:embed="rId5">
                  <a:alphaModFix amt="28000"/>
                </a:blip>
                <a:stretch>
                  <a:fillRect/>
                </a:stretch>
              </a:blipFill>
            </p:spPr>
            <p:txBody>
              <a:bodyPr/>
              <a:lstStyle/>
              <a:p>
                <a:endParaRPr lang="fr-FR" sz="2800" dirty="0"/>
              </a:p>
            </p:txBody>
          </p:sp>
          <p:grpSp>
            <p:nvGrpSpPr>
              <p:cNvPr id="49" name="Group 61">
                <a:extLst>
                  <a:ext uri="{FF2B5EF4-FFF2-40B4-BE49-F238E27FC236}">
                    <a16:creationId xmlns:a16="http://schemas.microsoft.com/office/drawing/2014/main" id="{BC6C5712-2A5F-EE0B-42ED-31414954CD72}"/>
                  </a:ext>
                </a:extLst>
              </p:cNvPr>
              <p:cNvGrpSpPr/>
              <p:nvPr/>
            </p:nvGrpSpPr>
            <p:grpSpPr>
              <a:xfrm>
                <a:off x="4280640" y="3140067"/>
                <a:ext cx="47848" cy="682200"/>
                <a:chOff x="0" y="0"/>
                <a:chExt cx="17722" cy="252667"/>
              </a:xfrm>
            </p:grpSpPr>
            <p:sp>
              <p:nvSpPr>
                <p:cNvPr id="51" name="Freeform 62">
                  <a:extLst>
                    <a:ext uri="{FF2B5EF4-FFF2-40B4-BE49-F238E27FC236}">
                      <a16:creationId xmlns:a16="http://schemas.microsoft.com/office/drawing/2014/main" id="{6B569C29-F255-1761-1765-400CD5C8E8EC}"/>
                    </a:ext>
                  </a:extLst>
                </p:cNvPr>
                <p:cNvSpPr/>
                <p:nvPr/>
              </p:nvSpPr>
              <p:spPr>
                <a:xfrm>
                  <a:off x="0" y="0"/>
                  <a:ext cx="17722" cy="252667"/>
                </a:xfrm>
                <a:custGeom>
                  <a:avLst/>
                  <a:gdLst/>
                  <a:ahLst/>
                  <a:cxnLst/>
                  <a:rect l="l" t="t" r="r" b="b"/>
                  <a:pathLst>
                    <a:path w="17722" h="252667">
                      <a:moveTo>
                        <a:pt x="0" y="0"/>
                      </a:moveTo>
                      <a:lnTo>
                        <a:pt x="17722" y="0"/>
                      </a:lnTo>
                      <a:lnTo>
                        <a:pt x="17722" y="252667"/>
                      </a:lnTo>
                      <a:lnTo>
                        <a:pt x="0" y="252667"/>
                      </a:lnTo>
                      <a:close/>
                    </a:path>
                  </a:pathLst>
                </a:custGeom>
                <a:solidFill>
                  <a:srgbClr val="F1CD66"/>
                </a:solidFill>
                <a:ln cap="sq">
                  <a:noFill/>
                  <a:prstDash val="solid"/>
                  <a:miter/>
                </a:ln>
              </p:spPr>
              <p:txBody>
                <a:bodyPr/>
                <a:lstStyle/>
                <a:p>
                  <a:endParaRPr lang="fr-FR" sz="2800" dirty="0"/>
                </a:p>
              </p:txBody>
            </p:sp>
            <p:sp>
              <p:nvSpPr>
                <p:cNvPr id="52" name="TextBox 63">
                  <a:extLst>
                    <a:ext uri="{FF2B5EF4-FFF2-40B4-BE49-F238E27FC236}">
                      <a16:creationId xmlns:a16="http://schemas.microsoft.com/office/drawing/2014/main" id="{50CD65DF-870E-B7AA-541F-050A974CBBD7}"/>
                    </a:ext>
                  </a:extLst>
                </p:cNvPr>
                <p:cNvSpPr txBox="1"/>
                <p:nvPr/>
              </p:nvSpPr>
              <p:spPr>
                <a:xfrm>
                  <a:off x="0" y="-28575"/>
                  <a:ext cx="17722" cy="281242"/>
                </a:xfrm>
                <a:prstGeom prst="rect">
                  <a:avLst/>
                </a:prstGeom>
              </p:spPr>
              <p:txBody>
                <a:bodyPr lIns="50800" tIns="50800" rIns="50800" bIns="50800" rtlCol="0" anchor="ctr"/>
                <a:lstStyle/>
                <a:p>
                  <a:pPr marL="0" lvl="0" indent="0" algn="ctr">
                    <a:lnSpc>
                      <a:spcPts val="1540"/>
                    </a:lnSpc>
                    <a:spcBef>
                      <a:spcPct val="0"/>
                    </a:spcBef>
                  </a:pPr>
                  <a:endParaRPr sz="2800" dirty="0"/>
                </a:p>
              </p:txBody>
            </p:sp>
          </p:grpSp>
          <p:sp>
            <p:nvSpPr>
              <p:cNvPr id="50" name="TextBox 83">
                <a:extLst>
                  <a:ext uri="{FF2B5EF4-FFF2-40B4-BE49-F238E27FC236}">
                    <a16:creationId xmlns:a16="http://schemas.microsoft.com/office/drawing/2014/main" id="{A0379BD8-3109-157F-9CAE-A497ED2DFF0A}"/>
                  </a:ext>
                </a:extLst>
              </p:cNvPr>
              <p:cNvSpPr txBox="1"/>
              <p:nvPr/>
            </p:nvSpPr>
            <p:spPr>
              <a:xfrm>
                <a:off x="4014391" y="3029006"/>
                <a:ext cx="2246966" cy="430887"/>
              </a:xfrm>
              <a:prstGeom prst="rect">
                <a:avLst/>
              </a:prstGeom>
            </p:spPr>
            <p:txBody>
              <a:bodyPr wrap="square" lIns="0" tIns="0" rIns="0" bIns="0" rtlCol="0" anchor="t">
                <a:spAutoFit/>
              </a:bodyPr>
              <a:lstStyle/>
              <a:p>
                <a:pPr algn="r" rtl="1"/>
                <a:r>
                  <a:rPr lang="ar-AE" sz="2800" b="1" dirty="0">
                    <a:solidFill>
                      <a:srgbClr val="000000"/>
                    </a:solidFill>
                    <a:latin typeface="Adobe Arabic" panose="02040503050201020203" pitchFamily="18" charset="-78"/>
                    <a:ea typeface="Arimo Italics"/>
                    <a:cs typeface="Adobe Arabic" panose="02040503050201020203" pitchFamily="18" charset="-78"/>
                    <a:sym typeface="Arimo Italics"/>
                  </a:rPr>
                  <a:t>سهل المشاركة</a:t>
                </a:r>
                <a:endParaRPr lang="en-US" sz="2800" b="1" dirty="0">
                  <a:solidFill>
                    <a:srgbClr val="000000"/>
                  </a:solidFill>
                  <a:latin typeface="Adobe Arabic" panose="02040503050201020203" pitchFamily="18" charset="-78"/>
                  <a:ea typeface="Arimo Italics"/>
                  <a:cs typeface="Adobe Arabic" panose="02040503050201020203" pitchFamily="18" charset="-78"/>
                  <a:sym typeface="Arimo Italics"/>
                </a:endParaRPr>
              </a:p>
            </p:txBody>
          </p:sp>
        </p:grpSp>
      </p:grpSp>
      <p:grpSp>
        <p:nvGrpSpPr>
          <p:cNvPr id="59" name="مجموعة 58">
            <a:extLst>
              <a:ext uri="{FF2B5EF4-FFF2-40B4-BE49-F238E27FC236}">
                <a16:creationId xmlns:a16="http://schemas.microsoft.com/office/drawing/2014/main" id="{781B130D-3975-57B0-1A48-FB2E88C18001}"/>
              </a:ext>
            </a:extLst>
          </p:cNvPr>
          <p:cNvGrpSpPr/>
          <p:nvPr/>
        </p:nvGrpSpPr>
        <p:grpSpPr>
          <a:xfrm>
            <a:off x="603577" y="4121333"/>
            <a:ext cx="8563026" cy="1075294"/>
            <a:chOff x="593417" y="3755573"/>
            <a:chExt cx="8563026" cy="1075294"/>
          </a:xfrm>
        </p:grpSpPr>
        <p:grpSp>
          <p:nvGrpSpPr>
            <p:cNvPr id="60" name="Group 12">
              <a:extLst>
                <a:ext uri="{FF2B5EF4-FFF2-40B4-BE49-F238E27FC236}">
                  <a16:creationId xmlns:a16="http://schemas.microsoft.com/office/drawing/2014/main" id="{02B0475F-BF68-3946-22E5-97E7642A8F04}"/>
                </a:ext>
              </a:extLst>
            </p:cNvPr>
            <p:cNvGrpSpPr/>
            <p:nvPr/>
          </p:nvGrpSpPr>
          <p:grpSpPr>
            <a:xfrm rot="-10574760">
              <a:off x="6290010" y="3755573"/>
              <a:ext cx="2713628" cy="372341"/>
              <a:chOff x="0" y="0"/>
              <a:chExt cx="1812992" cy="248764"/>
            </a:xfrm>
          </p:grpSpPr>
          <p:sp>
            <p:nvSpPr>
              <p:cNvPr id="74" name="Freeform 13">
                <a:extLst>
                  <a:ext uri="{FF2B5EF4-FFF2-40B4-BE49-F238E27FC236}">
                    <a16:creationId xmlns:a16="http://schemas.microsoft.com/office/drawing/2014/main" id="{C49C3B54-1298-C221-96E4-0292F5DCC059}"/>
                  </a:ext>
                </a:extLst>
              </p:cNvPr>
              <p:cNvSpPr/>
              <p:nvPr/>
            </p:nvSpPr>
            <p:spPr>
              <a:xfrm>
                <a:off x="0" y="0"/>
                <a:ext cx="1812992" cy="248764"/>
              </a:xfrm>
              <a:custGeom>
                <a:avLst/>
                <a:gdLst/>
                <a:ahLst/>
                <a:cxnLst/>
                <a:rect l="l" t="t" r="r" b="b"/>
                <a:pathLst>
                  <a:path w="1812992" h="248764">
                    <a:moveTo>
                      <a:pt x="906496" y="0"/>
                    </a:moveTo>
                    <a:cubicBezTo>
                      <a:pt x="405852" y="0"/>
                      <a:pt x="0" y="55688"/>
                      <a:pt x="0" y="124382"/>
                    </a:cubicBezTo>
                    <a:cubicBezTo>
                      <a:pt x="0" y="193076"/>
                      <a:pt x="405852" y="248764"/>
                      <a:pt x="906496" y="248764"/>
                    </a:cubicBezTo>
                    <a:cubicBezTo>
                      <a:pt x="1407140" y="248764"/>
                      <a:pt x="1812992" y="193076"/>
                      <a:pt x="1812992" y="124382"/>
                    </a:cubicBezTo>
                    <a:cubicBezTo>
                      <a:pt x="1812992" y="55688"/>
                      <a:pt x="1407140" y="0"/>
                      <a:pt x="906496" y="0"/>
                    </a:cubicBezTo>
                    <a:close/>
                  </a:path>
                </a:pathLst>
              </a:custGeom>
              <a:solidFill>
                <a:srgbClr val="9DCD5A"/>
              </a:solidFill>
              <a:ln cap="sq">
                <a:noFill/>
                <a:prstDash val="solid"/>
                <a:miter/>
              </a:ln>
            </p:spPr>
            <p:txBody>
              <a:bodyPr/>
              <a:lstStyle/>
              <a:p>
                <a:endParaRPr lang="fr-FR" sz="2800" dirty="0"/>
              </a:p>
            </p:txBody>
          </p:sp>
          <p:sp>
            <p:nvSpPr>
              <p:cNvPr id="75" name="TextBox 14">
                <a:extLst>
                  <a:ext uri="{FF2B5EF4-FFF2-40B4-BE49-F238E27FC236}">
                    <a16:creationId xmlns:a16="http://schemas.microsoft.com/office/drawing/2014/main" id="{E1F27659-AB1E-73C9-3B69-0E7D02892628}"/>
                  </a:ext>
                </a:extLst>
              </p:cNvPr>
              <p:cNvSpPr txBox="1"/>
              <p:nvPr/>
            </p:nvSpPr>
            <p:spPr>
              <a:xfrm>
                <a:off x="169968" y="-5253"/>
                <a:ext cx="1473056" cy="230695"/>
              </a:xfrm>
              <a:prstGeom prst="rect">
                <a:avLst/>
              </a:prstGeom>
            </p:spPr>
            <p:txBody>
              <a:bodyPr lIns="50800" tIns="50800" rIns="50800" bIns="50800" rtlCol="0" anchor="ctr"/>
              <a:lstStyle/>
              <a:p>
                <a:pPr marL="0" lvl="0" indent="0" algn="ctr">
                  <a:lnSpc>
                    <a:spcPts val="1540"/>
                  </a:lnSpc>
                  <a:spcBef>
                    <a:spcPct val="0"/>
                  </a:spcBef>
                </a:pPr>
                <a:endParaRPr sz="2800" dirty="0"/>
              </a:p>
            </p:txBody>
          </p:sp>
        </p:grpSp>
        <p:grpSp>
          <p:nvGrpSpPr>
            <p:cNvPr id="61" name="مجموعة 60">
              <a:extLst>
                <a:ext uri="{FF2B5EF4-FFF2-40B4-BE49-F238E27FC236}">
                  <a16:creationId xmlns:a16="http://schemas.microsoft.com/office/drawing/2014/main" id="{22395EFA-0DE0-323F-9F21-22D724A7DC3A}"/>
                </a:ext>
              </a:extLst>
            </p:cNvPr>
            <p:cNvGrpSpPr/>
            <p:nvPr/>
          </p:nvGrpSpPr>
          <p:grpSpPr>
            <a:xfrm>
              <a:off x="593417" y="3925268"/>
              <a:ext cx="8563026" cy="905599"/>
              <a:chOff x="593417" y="3925268"/>
              <a:chExt cx="8563026" cy="905599"/>
            </a:xfrm>
          </p:grpSpPr>
          <p:grpSp>
            <p:nvGrpSpPr>
              <p:cNvPr id="62" name="Group 15">
                <a:extLst>
                  <a:ext uri="{FF2B5EF4-FFF2-40B4-BE49-F238E27FC236}">
                    <a16:creationId xmlns:a16="http://schemas.microsoft.com/office/drawing/2014/main" id="{B401B6A5-CCA4-A5D6-1068-25860E4ABDE0}"/>
                  </a:ext>
                </a:extLst>
              </p:cNvPr>
              <p:cNvGrpSpPr/>
              <p:nvPr/>
            </p:nvGrpSpPr>
            <p:grpSpPr>
              <a:xfrm rot="-10574760">
                <a:off x="6097650" y="3925268"/>
                <a:ext cx="3058793" cy="511520"/>
                <a:chOff x="0" y="0"/>
                <a:chExt cx="3505423" cy="586210"/>
              </a:xfrm>
            </p:grpSpPr>
            <p:sp>
              <p:nvSpPr>
                <p:cNvPr id="72" name="Freeform 16">
                  <a:extLst>
                    <a:ext uri="{FF2B5EF4-FFF2-40B4-BE49-F238E27FC236}">
                      <a16:creationId xmlns:a16="http://schemas.microsoft.com/office/drawing/2014/main" id="{558376FB-61F4-8D90-DA4D-A45BC8E66004}"/>
                    </a:ext>
                  </a:extLst>
                </p:cNvPr>
                <p:cNvSpPr/>
                <p:nvPr/>
              </p:nvSpPr>
              <p:spPr>
                <a:xfrm>
                  <a:off x="0" y="0"/>
                  <a:ext cx="3505423" cy="586210"/>
                </a:xfrm>
                <a:custGeom>
                  <a:avLst/>
                  <a:gdLst/>
                  <a:ahLst/>
                  <a:cxnLst/>
                  <a:rect l="l" t="t" r="r" b="b"/>
                  <a:pathLst>
                    <a:path w="3505423" h="586210">
                      <a:moveTo>
                        <a:pt x="203200" y="586210"/>
                      </a:moveTo>
                      <a:lnTo>
                        <a:pt x="3302223" y="586210"/>
                      </a:lnTo>
                      <a:lnTo>
                        <a:pt x="3505423" y="0"/>
                      </a:lnTo>
                      <a:lnTo>
                        <a:pt x="0" y="0"/>
                      </a:lnTo>
                      <a:lnTo>
                        <a:pt x="203200" y="586210"/>
                      </a:lnTo>
                      <a:close/>
                    </a:path>
                  </a:pathLst>
                </a:custGeom>
                <a:solidFill>
                  <a:srgbClr val="9DCD5A"/>
                </a:solidFill>
                <a:ln cap="sq">
                  <a:noFill/>
                  <a:prstDash val="solid"/>
                  <a:miter/>
                </a:ln>
              </p:spPr>
              <p:txBody>
                <a:bodyPr/>
                <a:lstStyle/>
                <a:p>
                  <a:endParaRPr lang="fr-FR" sz="2800" dirty="0"/>
                </a:p>
              </p:txBody>
            </p:sp>
            <p:sp>
              <p:nvSpPr>
                <p:cNvPr id="73" name="TextBox 17">
                  <a:extLst>
                    <a:ext uri="{FF2B5EF4-FFF2-40B4-BE49-F238E27FC236}">
                      <a16:creationId xmlns:a16="http://schemas.microsoft.com/office/drawing/2014/main" id="{9803C191-650C-281A-3850-5D01FEECA147}"/>
                    </a:ext>
                  </a:extLst>
                </p:cNvPr>
                <p:cNvSpPr txBox="1"/>
                <p:nvPr/>
              </p:nvSpPr>
              <p:spPr>
                <a:xfrm>
                  <a:off x="127000" y="-28575"/>
                  <a:ext cx="3251423" cy="614785"/>
                </a:xfrm>
                <a:prstGeom prst="rect">
                  <a:avLst/>
                </a:prstGeom>
              </p:spPr>
              <p:txBody>
                <a:bodyPr lIns="50800" tIns="50800" rIns="50800" bIns="50800" rtlCol="0" anchor="ctr"/>
                <a:lstStyle/>
                <a:p>
                  <a:pPr marL="0" lvl="0" indent="0" algn="ctr">
                    <a:lnSpc>
                      <a:spcPts val="1540"/>
                    </a:lnSpc>
                    <a:spcBef>
                      <a:spcPct val="0"/>
                    </a:spcBef>
                  </a:pPr>
                  <a:endParaRPr sz="2800" dirty="0"/>
                </a:p>
              </p:txBody>
            </p:sp>
          </p:grpSp>
          <p:grpSp>
            <p:nvGrpSpPr>
              <p:cNvPr id="63" name="Group 18">
                <a:extLst>
                  <a:ext uri="{FF2B5EF4-FFF2-40B4-BE49-F238E27FC236}">
                    <a16:creationId xmlns:a16="http://schemas.microsoft.com/office/drawing/2014/main" id="{AA1CBA2B-546B-22F9-2C2B-B27489F7E6E1}"/>
                  </a:ext>
                </a:extLst>
              </p:cNvPr>
              <p:cNvGrpSpPr/>
              <p:nvPr/>
            </p:nvGrpSpPr>
            <p:grpSpPr>
              <a:xfrm rot="-10574760">
                <a:off x="6080205" y="4237577"/>
                <a:ext cx="3058793" cy="418655"/>
                <a:chOff x="0" y="0"/>
                <a:chExt cx="1817526" cy="248764"/>
              </a:xfrm>
            </p:grpSpPr>
            <p:sp>
              <p:nvSpPr>
                <p:cNvPr id="70" name="Freeform 19">
                  <a:extLst>
                    <a:ext uri="{FF2B5EF4-FFF2-40B4-BE49-F238E27FC236}">
                      <a16:creationId xmlns:a16="http://schemas.microsoft.com/office/drawing/2014/main" id="{1A861C64-D285-8C18-4667-547C8E4DD066}"/>
                    </a:ext>
                  </a:extLst>
                </p:cNvPr>
                <p:cNvSpPr/>
                <p:nvPr/>
              </p:nvSpPr>
              <p:spPr>
                <a:xfrm>
                  <a:off x="0" y="0"/>
                  <a:ext cx="1817526" cy="248764"/>
                </a:xfrm>
                <a:custGeom>
                  <a:avLst/>
                  <a:gdLst/>
                  <a:ahLst/>
                  <a:cxnLst/>
                  <a:rect l="l" t="t" r="r" b="b"/>
                  <a:pathLst>
                    <a:path w="1817526" h="248764">
                      <a:moveTo>
                        <a:pt x="908763" y="0"/>
                      </a:moveTo>
                      <a:cubicBezTo>
                        <a:pt x="406867" y="0"/>
                        <a:pt x="0" y="55688"/>
                        <a:pt x="0" y="124382"/>
                      </a:cubicBezTo>
                      <a:cubicBezTo>
                        <a:pt x="0" y="193076"/>
                        <a:pt x="406867" y="248764"/>
                        <a:pt x="908763" y="248764"/>
                      </a:cubicBezTo>
                      <a:cubicBezTo>
                        <a:pt x="1410659" y="248764"/>
                        <a:pt x="1817526" y="193076"/>
                        <a:pt x="1817526" y="124382"/>
                      </a:cubicBezTo>
                      <a:cubicBezTo>
                        <a:pt x="1817526" y="55688"/>
                        <a:pt x="1410659" y="0"/>
                        <a:pt x="908763" y="0"/>
                      </a:cubicBezTo>
                      <a:close/>
                    </a:path>
                  </a:pathLst>
                </a:custGeom>
                <a:solidFill>
                  <a:srgbClr val="85BB3B"/>
                </a:solidFill>
              </p:spPr>
              <p:txBody>
                <a:bodyPr/>
                <a:lstStyle/>
                <a:p>
                  <a:endParaRPr lang="fr-FR" sz="2800" dirty="0"/>
                </a:p>
              </p:txBody>
            </p:sp>
            <p:sp>
              <p:nvSpPr>
                <p:cNvPr id="71" name="TextBox 20">
                  <a:extLst>
                    <a:ext uri="{FF2B5EF4-FFF2-40B4-BE49-F238E27FC236}">
                      <a16:creationId xmlns:a16="http://schemas.microsoft.com/office/drawing/2014/main" id="{4D949597-58BA-6D19-5E82-85FB59FB78EA}"/>
                    </a:ext>
                  </a:extLst>
                </p:cNvPr>
                <p:cNvSpPr txBox="1"/>
                <p:nvPr/>
              </p:nvSpPr>
              <p:spPr>
                <a:xfrm>
                  <a:off x="170393" y="-5253"/>
                  <a:ext cx="1476740" cy="230695"/>
                </a:xfrm>
                <a:prstGeom prst="rect">
                  <a:avLst/>
                </a:prstGeom>
              </p:spPr>
              <p:txBody>
                <a:bodyPr lIns="50800" tIns="50800" rIns="50800" bIns="50800" rtlCol="0" anchor="ctr"/>
                <a:lstStyle/>
                <a:p>
                  <a:pPr algn="ctr">
                    <a:lnSpc>
                      <a:spcPts val="1540"/>
                    </a:lnSpc>
                  </a:pPr>
                  <a:endParaRPr sz="2800" dirty="0"/>
                </a:p>
              </p:txBody>
            </p:sp>
          </p:grpSp>
          <p:sp>
            <p:nvSpPr>
              <p:cNvPr id="64" name="Freeform 21">
                <a:extLst>
                  <a:ext uri="{FF2B5EF4-FFF2-40B4-BE49-F238E27FC236}">
                    <a16:creationId xmlns:a16="http://schemas.microsoft.com/office/drawing/2014/main" id="{A37E3031-3A89-3574-4AE1-35D71560DD20}"/>
                  </a:ext>
                </a:extLst>
              </p:cNvPr>
              <p:cNvSpPr/>
              <p:nvPr/>
            </p:nvSpPr>
            <p:spPr>
              <a:xfrm rot="11025240">
                <a:off x="6497232" y="4186439"/>
                <a:ext cx="2408990" cy="475776"/>
              </a:xfrm>
              <a:custGeom>
                <a:avLst/>
                <a:gdLst/>
                <a:ahLst/>
                <a:cxnLst/>
                <a:rect l="l" t="t" r="r" b="b"/>
                <a:pathLst>
                  <a:path w="2408990" h="475776">
                    <a:moveTo>
                      <a:pt x="0" y="0"/>
                    </a:moveTo>
                    <a:lnTo>
                      <a:pt x="2408991" y="0"/>
                    </a:lnTo>
                    <a:lnTo>
                      <a:pt x="2408991" y="475776"/>
                    </a:lnTo>
                    <a:lnTo>
                      <a:pt x="0" y="475776"/>
                    </a:lnTo>
                    <a:lnTo>
                      <a:pt x="0" y="0"/>
                    </a:lnTo>
                    <a:close/>
                  </a:path>
                </a:pathLst>
              </a:custGeom>
              <a:blipFill>
                <a:blip r:embed="rId5">
                  <a:alphaModFix amt="28000"/>
                </a:blip>
                <a:stretch>
                  <a:fillRect/>
                </a:stretch>
              </a:blipFill>
            </p:spPr>
            <p:txBody>
              <a:bodyPr/>
              <a:lstStyle/>
              <a:p>
                <a:endParaRPr lang="fr-FR" sz="2800" dirty="0"/>
              </a:p>
            </p:txBody>
          </p:sp>
          <p:sp>
            <p:nvSpPr>
              <p:cNvPr id="65" name="AutoShape 64">
                <a:extLst>
                  <a:ext uri="{FF2B5EF4-FFF2-40B4-BE49-F238E27FC236}">
                    <a16:creationId xmlns:a16="http://schemas.microsoft.com/office/drawing/2014/main" id="{2B332627-896B-9345-0E2D-8C7933BD9B71}"/>
                  </a:ext>
                </a:extLst>
              </p:cNvPr>
              <p:cNvSpPr/>
              <p:nvPr/>
            </p:nvSpPr>
            <p:spPr>
              <a:xfrm>
                <a:off x="1691635" y="4062942"/>
                <a:ext cx="4492407" cy="0"/>
              </a:xfrm>
              <a:prstGeom prst="line">
                <a:avLst/>
              </a:prstGeom>
              <a:ln w="9525" cap="flat">
                <a:solidFill>
                  <a:srgbClr val="303C36"/>
                </a:solidFill>
                <a:prstDash val="solid"/>
                <a:headEnd type="oval" w="lg" len="lg"/>
                <a:tailEnd type="oval" w="lg" len="lg"/>
              </a:ln>
            </p:spPr>
            <p:txBody>
              <a:bodyPr/>
              <a:lstStyle/>
              <a:p>
                <a:endParaRPr lang="fr-FR" sz="2800" dirty="0"/>
              </a:p>
            </p:txBody>
          </p:sp>
          <p:grpSp>
            <p:nvGrpSpPr>
              <p:cNvPr id="66" name="Group 65">
                <a:extLst>
                  <a:ext uri="{FF2B5EF4-FFF2-40B4-BE49-F238E27FC236}">
                    <a16:creationId xmlns:a16="http://schemas.microsoft.com/office/drawing/2014/main" id="{645C0001-EA89-1C75-3EAB-A62C57844BD9}"/>
                  </a:ext>
                </a:extLst>
              </p:cNvPr>
              <p:cNvGrpSpPr/>
              <p:nvPr/>
            </p:nvGrpSpPr>
            <p:grpSpPr>
              <a:xfrm>
                <a:off x="1650504" y="4148667"/>
                <a:ext cx="47848" cy="682200"/>
                <a:chOff x="0" y="0"/>
                <a:chExt cx="17722" cy="252667"/>
              </a:xfrm>
            </p:grpSpPr>
            <p:sp>
              <p:nvSpPr>
                <p:cNvPr id="68" name="Freeform 66">
                  <a:extLst>
                    <a:ext uri="{FF2B5EF4-FFF2-40B4-BE49-F238E27FC236}">
                      <a16:creationId xmlns:a16="http://schemas.microsoft.com/office/drawing/2014/main" id="{D78EA8EE-F91E-8DD1-D128-0B8D9E08D31C}"/>
                    </a:ext>
                  </a:extLst>
                </p:cNvPr>
                <p:cNvSpPr/>
                <p:nvPr/>
              </p:nvSpPr>
              <p:spPr>
                <a:xfrm>
                  <a:off x="0" y="0"/>
                  <a:ext cx="17722" cy="252667"/>
                </a:xfrm>
                <a:custGeom>
                  <a:avLst/>
                  <a:gdLst/>
                  <a:ahLst/>
                  <a:cxnLst/>
                  <a:rect l="l" t="t" r="r" b="b"/>
                  <a:pathLst>
                    <a:path w="17722" h="252667">
                      <a:moveTo>
                        <a:pt x="0" y="0"/>
                      </a:moveTo>
                      <a:lnTo>
                        <a:pt x="17722" y="0"/>
                      </a:lnTo>
                      <a:lnTo>
                        <a:pt x="17722" y="252667"/>
                      </a:lnTo>
                      <a:lnTo>
                        <a:pt x="0" y="252667"/>
                      </a:lnTo>
                      <a:close/>
                    </a:path>
                  </a:pathLst>
                </a:custGeom>
                <a:solidFill>
                  <a:srgbClr val="9DCD5A"/>
                </a:solidFill>
                <a:ln cap="sq">
                  <a:noFill/>
                  <a:prstDash val="solid"/>
                  <a:miter/>
                </a:ln>
              </p:spPr>
              <p:txBody>
                <a:bodyPr/>
                <a:lstStyle/>
                <a:p>
                  <a:endParaRPr lang="fr-FR" sz="2800" dirty="0"/>
                </a:p>
              </p:txBody>
            </p:sp>
            <p:sp>
              <p:nvSpPr>
                <p:cNvPr id="69" name="TextBox 67">
                  <a:extLst>
                    <a:ext uri="{FF2B5EF4-FFF2-40B4-BE49-F238E27FC236}">
                      <a16:creationId xmlns:a16="http://schemas.microsoft.com/office/drawing/2014/main" id="{BA85C968-5807-0D36-9493-48B669B3929C}"/>
                    </a:ext>
                  </a:extLst>
                </p:cNvPr>
                <p:cNvSpPr txBox="1"/>
                <p:nvPr/>
              </p:nvSpPr>
              <p:spPr>
                <a:xfrm>
                  <a:off x="0" y="-28575"/>
                  <a:ext cx="17722" cy="281242"/>
                </a:xfrm>
                <a:prstGeom prst="rect">
                  <a:avLst/>
                </a:prstGeom>
              </p:spPr>
              <p:txBody>
                <a:bodyPr lIns="50800" tIns="50800" rIns="50800" bIns="50800" rtlCol="0" anchor="ctr"/>
                <a:lstStyle/>
                <a:p>
                  <a:pPr marL="0" lvl="0" indent="0" algn="ctr">
                    <a:lnSpc>
                      <a:spcPts val="1540"/>
                    </a:lnSpc>
                    <a:spcBef>
                      <a:spcPct val="0"/>
                    </a:spcBef>
                  </a:pPr>
                  <a:endParaRPr sz="2800" dirty="0"/>
                </a:p>
              </p:txBody>
            </p:sp>
          </p:grpSp>
          <p:sp>
            <p:nvSpPr>
              <p:cNvPr id="67" name="TextBox 84">
                <a:extLst>
                  <a:ext uri="{FF2B5EF4-FFF2-40B4-BE49-F238E27FC236}">
                    <a16:creationId xmlns:a16="http://schemas.microsoft.com/office/drawing/2014/main" id="{0C1F01E8-0EAE-BCE4-B6E3-763AFFD75676}"/>
                  </a:ext>
                </a:extLst>
              </p:cNvPr>
              <p:cNvSpPr txBox="1"/>
              <p:nvPr/>
            </p:nvSpPr>
            <p:spPr>
              <a:xfrm>
                <a:off x="593417" y="4163179"/>
                <a:ext cx="3842769" cy="319318"/>
              </a:xfrm>
              <a:prstGeom prst="rect">
                <a:avLst/>
              </a:prstGeom>
            </p:spPr>
            <p:txBody>
              <a:bodyPr wrap="square" lIns="0" tIns="0" rIns="0" bIns="0" rtlCol="0" anchor="t">
                <a:spAutoFit/>
              </a:bodyPr>
              <a:lstStyle/>
              <a:p>
                <a:pPr algn="r" rtl="1">
                  <a:lnSpc>
                    <a:spcPts val="2179"/>
                  </a:lnSpc>
                </a:pPr>
                <a:r>
                  <a:rPr lang="ar-AE" sz="2800" b="1" dirty="0">
                    <a:solidFill>
                      <a:srgbClr val="000000"/>
                    </a:solidFill>
                    <a:latin typeface="Adobe Arabic" panose="02040503050201020203" pitchFamily="18" charset="-78"/>
                    <a:ea typeface="Arimo Italics"/>
                    <a:cs typeface="Adobe Arabic" panose="02040503050201020203" pitchFamily="18" charset="-78"/>
                    <a:sym typeface="Arimo Italics"/>
                  </a:rPr>
                  <a:t>متكامل مع </a:t>
                </a:r>
                <a:r>
                  <a:rPr lang="fr-FR" sz="2800" b="1" dirty="0">
                    <a:solidFill>
                      <a:srgbClr val="000000"/>
                    </a:solidFill>
                    <a:latin typeface="Adobe Arabic" panose="02040503050201020203" pitchFamily="18" charset="-78"/>
                    <a:ea typeface="Arimo Italics"/>
                    <a:cs typeface="Adobe Arabic" panose="02040503050201020203" pitchFamily="18" charset="-78"/>
                    <a:sym typeface="Arimo Italics"/>
                  </a:rPr>
                  <a:t>Google Drive</a:t>
                </a:r>
                <a:endParaRPr lang="en-US" sz="2800" b="1" dirty="0">
                  <a:solidFill>
                    <a:srgbClr val="000000"/>
                  </a:solidFill>
                  <a:latin typeface="Adobe Arabic" panose="02040503050201020203" pitchFamily="18" charset="-78"/>
                  <a:ea typeface="Arimo Italics"/>
                  <a:cs typeface="Adobe Arabic" panose="02040503050201020203" pitchFamily="18" charset="-78"/>
                  <a:sym typeface="Arimo Italics"/>
                </a:endParaRPr>
              </a:p>
            </p:txBody>
          </p:sp>
        </p:grpSp>
      </p:grpSp>
      <p:grpSp>
        <p:nvGrpSpPr>
          <p:cNvPr id="76" name="مجموعة 75">
            <a:extLst>
              <a:ext uri="{FF2B5EF4-FFF2-40B4-BE49-F238E27FC236}">
                <a16:creationId xmlns:a16="http://schemas.microsoft.com/office/drawing/2014/main" id="{16315994-9573-987B-3F5C-CC732D4FF91C}"/>
              </a:ext>
            </a:extLst>
          </p:cNvPr>
          <p:cNvGrpSpPr/>
          <p:nvPr/>
        </p:nvGrpSpPr>
        <p:grpSpPr>
          <a:xfrm>
            <a:off x="3077604" y="5140103"/>
            <a:ext cx="6405282" cy="1157310"/>
            <a:chOff x="3067444" y="4774343"/>
            <a:chExt cx="6405282" cy="1157310"/>
          </a:xfrm>
        </p:grpSpPr>
        <p:grpSp>
          <p:nvGrpSpPr>
            <p:cNvPr id="77" name="Group 2">
              <a:extLst>
                <a:ext uri="{FF2B5EF4-FFF2-40B4-BE49-F238E27FC236}">
                  <a16:creationId xmlns:a16="http://schemas.microsoft.com/office/drawing/2014/main" id="{018ADE71-3100-B7EF-52A6-429CFDCC78DA}"/>
                </a:ext>
              </a:extLst>
            </p:cNvPr>
            <p:cNvGrpSpPr/>
            <p:nvPr/>
          </p:nvGrpSpPr>
          <p:grpSpPr>
            <a:xfrm rot="-10574760">
              <a:off x="5813781" y="4774343"/>
              <a:ext cx="3463892" cy="475286"/>
              <a:chOff x="0" y="0"/>
              <a:chExt cx="1812992" cy="248764"/>
            </a:xfrm>
          </p:grpSpPr>
          <p:sp>
            <p:nvSpPr>
              <p:cNvPr id="90" name="Freeform 3">
                <a:extLst>
                  <a:ext uri="{FF2B5EF4-FFF2-40B4-BE49-F238E27FC236}">
                    <a16:creationId xmlns:a16="http://schemas.microsoft.com/office/drawing/2014/main" id="{A6A774CA-6099-A628-7821-B18A6D5B650E}"/>
                  </a:ext>
                </a:extLst>
              </p:cNvPr>
              <p:cNvSpPr/>
              <p:nvPr/>
            </p:nvSpPr>
            <p:spPr>
              <a:xfrm>
                <a:off x="0" y="0"/>
                <a:ext cx="1812992" cy="248764"/>
              </a:xfrm>
              <a:custGeom>
                <a:avLst/>
                <a:gdLst/>
                <a:ahLst/>
                <a:cxnLst/>
                <a:rect l="l" t="t" r="r" b="b"/>
                <a:pathLst>
                  <a:path w="1812992" h="248764">
                    <a:moveTo>
                      <a:pt x="906496" y="0"/>
                    </a:moveTo>
                    <a:cubicBezTo>
                      <a:pt x="405852" y="0"/>
                      <a:pt x="0" y="55688"/>
                      <a:pt x="0" y="124382"/>
                    </a:cubicBezTo>
                    <a:cubicBezTo>
                      <a:pt x="0" y="193076"/>
                      <a:pt x="405852" y="248764"/>
                      <a:pt x="906496" y="248764"/>
                    </a:cubicBezTo>
                    <a:cubicBezTo>
                      <a:pt x="1407140" y="248764"/>
                      <a:pt x="1812992" y="193076"/>
                      <a:pt x="1812992" y="124382"/>
                    </a:cubicBezTo>
                    <a:cubicBezTo>
                      <a:pt x="1812992" y="55688"/>
                      <a:pt x="1407140" y="0"/>
                      <a:pt x="906496" y="0"/>
                    </a:cubicBezTo>
                    <a:close/>
                  </a:path>
                </a:pathLst>
              </a:custGeom>
              <a:solidFill>
                <a:srgbClr val="E19CDA"/>
              </a:solidFill>
              <a:ln cap="sq">
                <a:noFill/>
                <a:prstDash val="solid"/>
                <a:miter/>
              </a:ln>
            </p:spPr>
            <p:txBody>
              <a:bodyPr/>
              <a:lstStyle/>
              <a:p>
                <a:endParaRPr lang="fr-FR" sz="2800" dirty="0"/>
              </a:p>
            </p:txBody>
          </p:sp>
          <p:sp>
            <p:nvSpPr>
              <p:cNvPr id="91" name="TextBox 4">
                <a:extLst>
                  <a:ext uri="{FF2B5EF4-FFF2-40B4-BE49-F238E27FC236}">
                    <a16:creationId xmlns:a16="http://schemas.microsoft.com/office/drawing/2014/main" id="{737CEE34-006A-DE4D-AF20-87DBFC6F297C}"/>
                  </a:ext>
                </a:extLst>
              </p:cNvPr>
              <p:cNvSpPr txBox="1"/>
              <p:nvPr/>
            </p:nvSpPr>
            <p:spPr>
              <a:xfrm>
                <a:off x="169968" y="-5253"/>
                <a:ext cx="1473056" cy="230695"/>
              </a:xfrm>
              <a:prstGeom prst="rect">
                <a:avLst/>
              </a:prstGeom>
            </p:spPr>
            <p:txBody>
              <a:bodyPr lIns="50800" tIns="50800" rIns="50800" bIns="50800" rtlCol="0" anchor="ctr"/>
              <a:lstStyle/>
              <a:p>
                <a:pPr marL="0" lvl="0" indent="0" algn="ctr">
                  <a:lnSpc>
                    <a:spcPts val="1540"/>
                  </a:lnSpc>
                  <a:spcBef>
                    <a:spcPct val="0"/>
                  </a:spcBef>
                </a:pPr>
                <a:endParaRPr sz="2800" dirty="0"/>
              </a:p>
            </p:txBody>
          </p:sp>
        </p:grpSp>
        <p:grpSp>
          <p:nvGrpSpPr>
            <p:cNvPr id="78" name="Group 5">
              <a:extLst>
                <a:ext uri="{FF2B5EF4-FFF2-40B4-BE49-F238E27FC236}">
                  <a16:creationId xmlns:a16="http://schemas.microsoft.com/office/drawing/2014/main" id="{22171894-C401-0CE9-E586-22275F381F99}"/>
                </a:ext>
              </a:extLst>
            </p:cNvPr>
            <p:cNvGrpSpPr/>
            <p:nvPr/>
          </p:nvGrpSpPr>
          <p:grpSpPr>
            <a:xfrm rot="-10574760">
              <a:off x="5568237" y="4990954"/>
              <a:ext cx="3904489" cy="652946"/>
              <a:chOff x="0" y="0"/>
              <a:chExt cx="3505423" cy="586210"/>
            </a:xfrm>
          </p:grpSpPr>
          <p:sp>
            <p:nvSpPr>
              <p:cNvPr id="88" name="Freeform 6">
                <a:extLst>
                  <a:ext uri="{FF2B5EF4-FFF2-40B4-BE49-F238E27FC236}">
                    <a16:creationId xmlns:a16="http://schemas.microsoft.com/office/drawing/2014/main" id="{0E2DE19D-56B4-C027-C188-73EDBC24CEBE}"/>
                  </a:ext>
                </a:extLst>
              </p:cNvPr>
              <p:cNvSpPr/>
              <p:nvPr/>
            </p:nvSpPr>
            <p:spPr>
              <a:xfrm>
                <a:off x="0" y="0"/>
                <a:ext cx="3505423" cy="586210"/>
              </a:xfrm>
              <a:custGeom>
                <a:avLst/>
                <a:gdLst/>
                <a:ahLst/>
                <a:cxnLst/>
                <a:rect l="l" t="t" r="r" b="b"/>
                <a:pathLst>
                  <a:path w="3505423" h="586210">
                    <a:moveTo>
                      <a:pt x="203200" y="586210"/>
                    </a:moveTo>
                    <a:lnTo>
                      <a:pt x="3302223" y="586210"/>
                    </a:lnTo>
                    <a:lnTo>
                      <a:pt x="3505423" y="0"/>
                    </a:lnTo>
                    <a:lnTo>
                      <a:pt x="0" y="0"/>
                    </a:lnTo>
                    <a:lnTo>
                      <a:pt x="203200" y="586210"/>
                    </a:lnTo>
                    <a:close/>
                  </a:path>
                </a:pathLst>
              </a:custGeom>
              <a:solidFill>
                <a:srgbClr val="E19CDA"/>
              </a:solidFill>
              <a:ln cap="sq">
                <a:noFill/>
                <a:prstDash val="solid"/>
                <a:miter/>
              </a:ln>
            </p:spPr>
            <p:txBody>
              <a:bodyPr/>
              <a:lstStyle/>
              <a:p>
                <a:endParaRPr lang="fr-FR" sz="2800" dirty="0"/>
              </a:p>
            </p:txBody>
          </p:sp>
          <p:sp>
            <p:nvSpPr>
              <p:cNvPr id="89" name="TextBox 7">
                <a:extLst>
                  <a:ext uri="{FF2B5EF4-FFF2-40B4-BE49-F238E27FC236}">
                    <a16:creationId xmlns:a16="http://schemas.microsoft.com/office/drawing/2014/main" id="{45C1CEA7-F019-41BF-320D-921B4C4541E7}"/>
                  </a:ext>
                </a:extLst>
              </p:cNvPr>
              <p:cNvSpPr txBox="1"/>
              <p:nvPr/>
            </p:nvSpPr>
            <p:spPr>
              <a:xfrm>
                <a:off x="127000" y="-28575"/>
                <a:ext cx="3251423" cy="614785"/>
              </a:xfrm>
              <a:prstGeom prst="rect">
                <a:avLst/>
              </a:prstGeom>
            </p:spPr>
            <p:txBody>
              <a:bodyPr lIns="50800" tIns="50800" rIns="50800" bIns="50800" rtlCol="0" anchor="ctr"/>
              <a:lstStyle/>
              <a:p>
                <a:pPr marL="0" lvl="0" indent="0" algn="ctr">
                  <a:lnSpc>
                    <a:spcPts val="1540"/>
                  </a:lnSpc>
                  <a:spcBef>
                    <a:spcPct val="0"/>
                  </a:spcBef>
                </a:pPr>
                <a:endParaRPr sz="2800" dirty="0"/>
              </a:p>
            </p:txBody>
          </p:sp>
        </p:grpSp>
        <p:grpSp>
          <p:nvGrpSpPr>
            <p:cNvPr id="79" name="Group 8">
              <a:extLst>
                <a:ext uri="{FF2B5EF4-FFF2-40B4-BE49-F238E27FC236}">
                  <a16:creationId xmlns:a16="http://schemas.microsoft.com/office/drawing/2014/main" id="{D24462EE-8CE5-51EC-45DC-99E0DC084CE6}"/>
                </a:ext>
              </a:extLst>
            </p:cNvPr>
            <p:cNvGrpSpPr/>
            <p:nvPr/>
          </p:nvGrpSpPr>
          <p:grpSpPr>
            <a:xfrm rot="-10574760">
              <a:off x="5545969" y="5389611"/>
              <a:ext cx="3904489" cy="534405"/>
              <a:chOff x="0" y="0"/>
              <a:chExt cx="1817526" cy="248764"/>
            </a:xfrm>
          </p:grpSpPr>
          <p:sp>
            <p:nvSpPr>
              <p:cNvPr id="86" name="Freeform 9">
                <a:extLst>
                  <a:ext uri="{FF2B5EF4-FFF2-40B4-BE49-F238E27FC236}">
                    <a16:creationId xmlns:a16="http://schemas.microsoft.com/office/drawing/2014/main" id="{FD29BF8D-F661-5EB0-91B2-1A8B278DA807}"/>
                  </a:ext>
                </a:extLst>
              </p:cNvPr>
              <p:cNvSpPr/>
              <p:nvPr/>
            </p:nvSpPr>
            <p:spPr>
              <a:xfrm>
                <a:off x="0" y="0"/>
                <a:ext cx="1817526" cy="248764"/>
              </a:xfrm>
              <a:custGeom>
                <a:avLst/>
                <a:gdLst/>
                <a:ahLst/>
                <a:cxnLst/>
                <a:rect l="l" t="t" r="r" b="b"/>
                <a:pathLst>
                  <a:path w="1817526" h="248764">
                    <a:moveTo>
                      <a:pt x="908763" y="0"/>
                    </a:moveTo>
                    <a:cubicBezTo>
                      <a:pt x="406867" y="0"/>
                      <a:pt x="0" y="55688"/>
                      <a:pt x="0" y="124382"/>
                    </a:cubicBezTo>
                    <a:cubicBezTo>
                      <a:pt x="0" y="193076"/>
                      <a:pt x="406867" y="248764"/>
                      <a:pt x="908763" y="248764"/>
                    </a:cubicBezTo>
                    <a:cubicBezTo>
                      <a:pt x="1410659" y="248764"/>
                      <a:pt x="1817526" y="193076"/>
                      <a:pt x="1817526" y="124382"/>
                    </a:cubicBezTo>
                    <a:cubicBezTo>
                      <a:pt x="1817526" y="55688"/>
                      <a:pt x="1410659" y="0"/>
                      <a:pt x="908763" y="0"/>
                    </a:cubicBezTo>
                    <a:close/>
                  </a:path>
                </a:pathLst>
              </a:custGeom>
              <a:solidFill>
                <a:srgbClr val="D475CA"/>
              </a:solidFill>
              <a:ln cap="sq">
                <a:noFill/>
                <a:prstDash val="solid"/>
                <a:miter/>
              </a:ln>
            </p:spPr>
            <p:txBody>
              <a:bodyPr/>
              <a:lstStyle/>
              <a:p>
                <a:endParaRPr lang="fr-FR" sz="2800" dirty="0"/>
              </a:p>
            </p:txBody>
          </p:sp>
          <p:sp>
            <p:nvSpPr>
              <p:cNvPr id="87" name="TextBox 10">
                <a:extLst>
                  <a:ext uri="{FF2B5EF4-FFF2-40B4-BE49-F238E27FC236}">
                    <a16:creationId xmlns:a16="http://schemas.microsoft.com/office/drawing/2014/main" id="{5FE2A5C8-7A96-CCF3-FD70-285F923E9C85}"/>
                  </a:ext>
                </a:extLst>
              </p:cNvPr>
              <p:cNvSpPr txBox="1"/>
              <p:nvPr/>
            </p:nvSpPr>
            <p:spPr>
              <a:xfrm>
                <a:off x="170393" y="-5253"/>
                <a:ext cx="1476740" cy="230695"/>
              </a:xfrm>
              <a:prstGeom prst="rect">
                <a:avLst/>
              </a:prstGeom>
            </p:spPr>
            <p:txBody>
              <a:bodyPr lIns="50800" tIns="50800" rIns="50800" bIns="50800" rtlCol="0" anchor="ctr"/>
              <a:lstStyle/>
              <a:p>
                <a:pPr marL="0" lvl="0" indent="0" algn="ctr">
                  <a:lnSpc>
                    <a:spcPts val="1540"/>
                  </a:lnSpc>
                  <a:spcBef>
                    <a:spcPct val="0"/>
                  </a:spcBef>
                </a:pPr>
                <a:endParaRPr sz="2800" dirty="0"/>
              </a:p>
            </p:txBody>
          </p:sp>
        </p:grpSp>
        <p:sp>
          <p:nvSpPr>
            <p:cNvPr id="80" name="Freeform 11">
              <a:extLst>
                <a:ext uri="{FF2B5EF4-FFF2-40B4-BE49-F238E27FC236}">
                  <a16:creationId xmlns:a16="http://schemas.microsoft.com/office/drawing/2014/main" id="{8B1F3F68-C287-46C6-D710-4A770A202803}"/>
                </a:ext>
              </a:extLst>
            </p:cNvPr>
            <p:cNvSpPr/>
            <p:nvPr/>
          </p:nvSpPr>
          <p:spPr>
            <a:xfrm rot="11025240">
              <a:off x="6078296" y="5324335"/>
              <a:ext cx="3075028" cy="607318"/>
            </a:xfrm>
            <a:custGeom>
              <a:avLst/>
              <a:gdLst/>
              <a:ahLst/>
              <a:cxnLst/>
              <a:rect l="l" t="t" r="r" b="b"/>
              <a:pathLst>
                <a:path w="3075028" h="607318">
                  <a:moveTo>
                    <a:pt x="0" y="0"/>
                  </a:moveTo>
                  <a:lnTo>
                    <a:pt x="3075028" y="0"/>
                  </a:lnTo>
                  <a:lnTo>
                    <a:pt x="3075028" y="607318"/>
                  </a:lnTo>
                  <a:lnTo>
                    <a:pt x="0" y="607318"/>
                  </a:lnTo>
                  <a:lnTo>
                    <a:pt x="0" y="0"/>
                  </a:lnTo>
                  <a:close/>
                </a:path>
              </a:pathLst>
            </a:custGeom>
            <a:blipFill>
              <a:blip r:embed="rId5">
                <a:alphaModFix amt="28000"/>
              </a:blip>
              <a:stretch>
                <a:fillRect/>
              </a:stretch>
            </a:blipFill>
          </p:spPr>
          <p:txBody>
            <a:bodyPr/>
            <a:lstStyle/>
            <a:p>
              <a:endParaRPr lang="fr-FR" sz="2800" dirty="0"/>
            </a:p>
          </p:txBody>
        </p:sp>
        <p:sp>
          <p:nvSpPr>
            <p:cNvPr id="81" name="AutoShape 68">
              <a:extLst>
                <a:ext uri="{FF2B5EF4-FFF2-40B4-BE49-F238E27FC236}">
                  <a16:creationId xmlns:a16="http://schemas.microsoft.com/office/drawing/2014/main" id="{3B0ECE0D-85C3-96B3-5E93-BA98B5EAB741}"/>
                </a:ext>
              </a:extLst>
            </p:cNvPr>
            <p:cNvSpPr/>
            <p:nvPr/>
          </p:nvSpPr>
          <p:spPr>
            <a:xfrm>
              <a:off x="3329492" y="5072592"/>
              <a:ext cx="2314543" cy="0"/>
            </a:xfrm>
            <a:prstGeom prst="line">
              <a:avLst/>
            </a:prstGeom>
            <a:ln w="9525" cap="flat">
              <a:solidFill>
                <a:srgbClr val="303C36"/>
              </a:solidFill>
              <a:prstDash val="solid"/>
              <a:headEnd type="oval" w="lg" len="lg"/>
              <a:tailEnd type="oval" w="lg" len="lg"/>
            </a:ln>
          </p:spPr>
          <p:txBody>
            <a:bodyPr/>
            <a:lstStyle/>
            <a:p>
              <a:endParaRPr lang="fr-FR" sz="2800" dirty="0"/>
            </a:p>
          </p:txBody>
        </p:sp>
        <p:grpSp>
          <p:nvGrpSpPr>
            <p:cNvPr id="82" name="Group 69">
              <a:extLst>
                <a:ext uri="{FF2B5EF4-FFF2-40B4-BE49-F238E27FC236}">
                  <a16:creationId xmlns:a16="http://schemas.microsoft.com/office/drawing/2014/main" id="{7BA07737-BCAC-762D-132A-F5A706BB26AE}"/>
                </a:ext>
              </a:extLst>
            </p:cNvPr>
            <p:cNvGrpSpPr/>
            <p:nvPr/>
          </p:nvGrpSpPr>
          <p:grpSpPr>
            <a:xfrm>
              <a:off x="3328939" y="5158317"/>
              <a:ext cx="47848" cy="682200"/>
              <a:chOff x="0" y="0"/>
              <a:chExt cx="17722" cy="252667"/>
            </a:xfrm>
          </p:grpSpPr>
          <p:sp>
            <p:nvSpPr>
              <p:cNvPr id="84" name="Freeform 70">
                <a:extLst>
                  <a:ext uri="{FF2B5EF4-FFF2-40B4-BE49-F238E27FC236}">
                    <a16:creationId xmlns:a16="http://schemas.microsoft.com/office/drawing/2014/main" id="{67F83341-85A3-B860-CD16-B6EA59C3A9B0}"/>
                  </a:ext>
                </a:extLst>
              </p:cNvPr>
              <p:cNvSpPr/>
              <p:nvPr/>
            </p:nvSpPr>
            <p:spPr>
              <a:xfrm>
                <a:off x="0" y="0"/>
                <a:ext cx="17722" cy="252667"/>
              </a:xfrm>
              <a:custGeom>
                <a:avLst/>
                <a:gdLst/>
                <a:ahLst/>
                <a:cxnLst/>
                <a:rect l="l" t="t" r="r" b="b"/>
                <a:pathLst>
                  <a:path w="17722" h="252667">
                    <a:moveTo>
                      <a:pt x="0" y="0"/>
                    </a:moveTo>
                    <a:lnTo>
                      <a:pt x="17722" y="0"/>
                    </a:lnTo>
                    <a:lnTo>
                      <a:pt x="17722" y="252667"/>
                    </a:lnTo>
                    <a:lnTo>
                      <a:pt x="0" y="252667"/>
                    </a:lnTo>
                    <a:close/>
                  </a:path>
                </a:pathLst>
              </a:custGeom>
              <a:solidFill>
                <a:srgbClr val="E19CDA"/>
              </a:solidFill>
              <a:ln cap="sq">
                <a:noFill/>
                <a:prstDash val="solid"/>
                <a:miter/>
              </a:ln>
            </p:spPr>
            <p:txBody>
              <a:bodyPr/>
              <a:lstStyle/>
              <a:p>
                <a:endParaRPr lang="fr-FR" sz="2800" dirty="0"/>
              </a:p>
            </p:txBody>
          </p:sp>
          <p:sp>
            <p:nvSpPr>
              <p:cNvPr id="85" name="TextBox 71">
                <a:extLst>
                  <a:ext uri="{FF2B5EF4-FFF2-40B4-BE49-F238E27FC236}">
                    <a16:creationId xmlns:a16="http://schemas.microsoft.com/office/drawing/2014/main" id="{1AFBDB81-D9B3-7DC7-09C8-4B464737D631}"/>
                  </a:ext>
                </a:extLst>
              </p:cNvPr>
              <p:cNvSpPr txBox="1"/>
              <p:nvPr/>
            </p:nvSpPr>
            <p:spPr>
              <a:xfrm>
                <a:off x="0" y="-28575"/>
                <a:ext cx="17722" cy="281242"/>
              </a:xfrm>
              <a:prstGeom prst="rect">
                <a:avLst/>
              </a:prstGeom>
            </p:spPr>
            <p:txBody>
              <a:bodyPr lIns="50800" tIns="50800" rIns="50800" bIns="50800" rtlCol="0" anchor="ctr"/>
              <a:lstStyle/>
              <a:p>
                <a:pPr marL="0" lvl="0" indent="0" algn="ctr">
                  <a:lnSpc>
                    <a:spcPts val="1540"/>
                  </a:lnSpc>
                  <a:spcBef>
                    <a:spcPct val="0"/>
                  </a:spcBef>
                </a:pPr>
                <a:endParaRPr sz="2800" dirty="0"/>
              </a:p>
            </p:txBody>
          </p:sp>
        </p:grpSp>
        <p:sp>
          <p:nvSpPr>
            <p:cNvPr id="83" name="TextBox 85">
              <a:extLst>
                <a:ext uri="{FF2B5EF4-FFF2-40B4-BE49-F238E27FC236}">
                  <a16:creationId xmlns:a16="http://schemas.microsoft.com/office/drawing/2014/main" id="{5DFEBB63-3BEF-199C-C9F3-D229EADEF496}"/>
                </a:ext>
              </a:extLst>
            </p:cNvPr>
            <p:cNvSpPr txBox="1"/>
            <p:nvPr/>
          </p:nvSpPr>
          <p:spPr>
            <a:xfrm>
              <a:off x="3067444" y="5151978"/>
              <a:ext cx="2218848" cy="319318"/>
            </a:xfrm>
            <a:prstGeom prst="rect">
              <a:avLst/>
            </a:prstGeom>
          </p:spPr>
          <p:txBody>
            <a:bodyPr wrap="square" lIns="0" tIns="0" rIns="0" bIns="0" rtlCol="0" anchor="t">
              <a:spAutoFit/>
            </a:bodyPr>
            <a:lstStyle/>
            <a:p>
              <a:pPr algn="ctr" rtl="1">
                <a:lnSpc>
                  <a:spcPts val="2179"/>
                </a:lnSpc>
              </a:pPr>
              <a:r>
                <a:rPr lang="ar-AE" sz="2800" b="1" dirty="0">
                  <a:solidFill>
                    <a:srgbClr val="000000"/>
                  </a:solidFill>
                  <a:latin typeface="Adobe Arabic" panose="02040503050201020203" pitchFamily="18" charset="-78"/>
                  <a:ea typeface="Arimo Italics"/>
                  <a:cs typeface="Adobe Arabic" panose="02040503050201020203" pitchFamily="18" charset="-78"/>
                  <a:sym typeface="Arimo Italics"/>
                </a:rPr>
                <a:t>مكتبات جاهزة</a:t>
              </a:r>
              <a:endParaRPr lang="en-US" sz="2800" b="1" dirty="0">
                <a:solidFill>
                  <a:srgbClr val="000000"/>
                </a:solidFill>
                <a:latin typeface="Adobe Arabic" panose="02040503050201020203" pitchFamily="18" charset="-78"/>
                <a:ea typeface="Arimo Italics"/>
                <a:cs typeface="Adobe Arabic" panose="02040503050201020203" pitchFamily="18" charset="-78"/>
                <a:sym typeface="Arimo Italics"/>
              </a:endParaRPr>
            </a:p>
          </p:txBody>
        </p:sp>
      </p:grpSp>
    </p:spTree>
    <p:extLst>
      <p:ext uri="{BB962C8B-B14F-4D97-AF65-F5344CB8AC3E}">
        <p14:creationId xmlns:p14="http://schemas.microsoft.com/office/powerpoint/2010/main" val="16863457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randombar(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randombar(horizontal)">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randombar(horizontal)">
                                      <p:cBhvr>
                                        <p:cTn id="22" dur="500"/>
                                        <p:tgtEl>
                                          <p:spTgt spid="5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randombar(horizontal)">
                                      <p:cBhvr>
                                        <p:cTn id="2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3AE2E-40B1-9A07-9AE0-558B8F5E6B4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00A3533-8411-BC0B-5921-1DEC34CB45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20F65BC-2467-2E91-D28A-266FC4112C04}"/>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استخدام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Google Colab </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لتحليل البيانات الرقمية</a:t>
            </a:r>
          </a:p>
        </p:txBody>
      </p:sp>
      <p:grpSp>
        <p:nvGrpSpPr>
          <p:cNvPr id="4" name="Group 36">
            <a:extLst>
              <a:ext uri="{FF2B5EF4-FFF2-40B4-BE49-F238E27FC236}">
                <a16:creationId xmlns:a16="http://schemas.microsoft.com/office/drawing/2014/main" id="{E6560917-5E18-DCFB-1076-F21BC69A0BF3}"/>
              </a:ext>
            </a:extLst>
          </p:cNvPr>
          <p:cNvGrpSpPr/>
          <p:nvPr/>
        </p:nvGrpSpPr>
        <p:grpSpPr>
          <a:xfrm>
            <a:off x="1778000" y="888859"/>
            <a:ext cx="9933541" cy="895350"/>
            <a:chOff x="2103747" y="997952"/>
            <a:chExt cx="9933541" cy="895350"/>
          </a:xfrm>
        </p:grpSpPr>
        <p:sp>
          <p:nvSpPr>
            <p:cNvPr id="5" name="TextBox 3">
              <a:extLst>
                <a:ext uri="{FF2B5EF4-FFF2-40B4-BE49-F238E27FC236}">
                  <a16:creationId xmlns:a16="http://schemas.microsoft.com/office/drawing/2014/main" id="{2D44E644-6233-B6F2-7F60-4A6893EC99BA}"/>
                </a:ext>
              </a:extLst>
            </p:cNvPr>
            <p:cNvSpPr txBox="1"/>
            <p:nvPr/>
          </p:nvSpPr>
          <p:spPr>
            <a:xfrm>
              <a:off x="2103747" y="1119604"/>
              <a:ext cx="88857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مزايا استخدام </a:t>
              </a:r>
              <a:r>
                <a:rPr lang="fr-FR" sz="4000" b="1" dirty="0">
                  <a:solidFill>
                    <a:srgbClr val="006666"/>
                  </a:solidFill>
                  <a:latin typeface="Adobe Arabic" panose="02040503050201020203" pitchFamily="18" charset="-78"/>
                  <a:cs typeface="Adobe Arabic" panose="02040503050201020203" pitchFamily="18" charset="-78"/>
                </a:rPr>
                <a:t>Google Colab</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7BC94E31-A3C9-0D2E-A395-868B9FFDC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2">
            <a:extLst>
              <a:ext uri="{FF2B5EF4-FFF2-40B4-BE49-F238E27FC236}">
                <a16:creationId xmlns:a16="http://schemas.microsoft.com/office/drawing/2014/main" id="{43CB7C05-DEE7-F39B-FAEB-878FBE0928D1}"/>
              </a:ext>
            </a:extLst>
          </p:cNvPr>
          <p:cNvSpPr txBox="1"/>
          <p:nvPr/>
        </p:nvSpPr>
        <p:spPr>
          <a:xfrm>
            <a:off x="4872591" y="2074479"/>
            <a:ext cx="702777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chemeClr val="tx1"/>
                </a:solidFill>
              </a:rPr>
              <a:t>كيفية البدء:</a:t>
            </a:r>
            <a:endParaRPr lang="ar-SA" b="1" dirty="0">
              <a:solidFill>
                <a:schemeClr val="tx1"/>
              </a:solidFill>
            </a:endParaRPr>
          </a:p>
        </p:txBody>
      </p:sp>
      <p:sp>
        <p:nvSpPr>
          <p:cNvPr id="8" name="TextBox 2">
            <a:extLst>
              <a:ext uri="{FF2B5EF4-FFF2-40B4-BE49-F238E27FC236}">
                <a16:creationId xmlns:a16="http://schemas.microsoft.com/office/drawing/2014/main" id="{4CE7EE90-9A60-C4CB-8F4F-531DD68334A1}"/>
              </a:ext>
            </a:extLst>
          </p:cNvPr>
          <p:cNvSpPr txBox="1"/>
          <p:nvPr/>
        </p:nvSpPr>
        <p:spPr>
          <a:xfrm>
            <a:off x="4872590" y="2879392"/>
            <a:ext cx="702777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chemeClr val="tx1"/>
                </a:solidFill>
              </a:rPr>
              <a:t>افتح متصفّحك وانتقل إلى: </a:t>
            </a:r>
            <a:r>
              <a:rPr lang="fr-FR" b="1" dirty="0">
                <a:solidFill>
                  <a:schemeClr val="tx1"/>
                </a:solidFill>
              </a:rPr>
              <a:t>colab.research.google.com</a:t>
            </a:r>
            <a:endParaRPr lang="ar-SA" b="1" dirty="0">
              <a:solidFill>
                <a:schemeClr val="tx1"/>
              </a:solidFill>
            </a:endParaRPr>
          </a:p>
        </p:txBody>
      </p:sp>
      <p:sp>
        <p:nvSpPr>
          <p:cNvPr id="92" name="TextBox 2">
            <a:extLst>
              <a:ext uri="{FF2B5EF4-FFF2-40B4-BE49-F238E27FC236}">
                <a16:creationId xmlns:a16="http://schemas.microsoft.com/office/drawing/2014/main" id="{C10F2B34-E1D4-FD18-1A0D-4C4BCC735C03}"/>
              </a:ext>
            </a:extLst>
          </p:cNvPr>
          <p:cNvSpPr txBox="1"/>
          <p:nvPr/>
        </p:nvSpPr>
        <p:spPr>
          <a:xfrm>
            <a:off x="4872589" y="3684306"/>
            <a:ext cx="702777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chemeClr val="tx1"/>
                </a:solidFill>
              </a:rPr>
              <a:t>سجّل الدخول بحساب </a:t>
            </a:r>
            <a:r>
              <a:rPr lang="fr-FR" b="1" dirty="0">
                <a:solidFill>
                  <a:schemeClr val="tx1"/>
                </a:solidFill>
              </a:rPr>
              <a:t>Google </a:t>
            </a:r>
            <a:r>
              <a:rPr lang="ar-AE" b="1" dirty="0">
                <a:solidFill>
                  <a:schemeClr val="tx1"/>
                </a:solidFill>
              </a:rPr>
              <a:t>الخاصّ بك.</a:t>
            </a:r>
            <a:endParaRPr lang="ar-SA" b="1" dirty="0">
              <a:solidFill>
                <a:schemeClr val="tx1"/>
              </a:solidFill>
            </a:endParaRPr>
          </a:p>
        </p:txBody>
      </p:sp>
      <p:sp>
        <p:nvSpPr>
          <p:cNvPr id="93" name="TextBox 2">
            <a:extLst>
              <a:ext uri="{FF2B5EF4-FFF2-40B4-BE49-F238E27FC236}">
                <a16:creationId xmlns:a16="http://schemas.microsoft.com/office/drawing/2014/main" id="{0B6B026B-DF4A-6B78-96F8-DAB959972F8F}"/>
              </a:ext>
            </a:extLst>
          </p:cNvPr>
          <p:cNvSpPr txBox="1"/>
          <p:nvPr/>
        </p:nvSpPr>
        <p:spPr>
          <a:xfrm>
            <a:off x="4872588" y="4489219"/>
            <a:ext cx="702777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chemeClr val="tx1"/>
                </a:solidFill>
              </a:rPr>
              <a:t>اختر "ملف جديد" (</a:t>
            </a:r>
            <a:r>
              <a:rPr lang="fr-FR" b="1" dirty="0">
                <a:solidFill>
                  <a:schemeClr val="tx1"/>
                </a:solidFill>
              </a:rPr>
              <a:t>New Notebook</a:t>
            </a:r>
            <a:r>
              <a:rPr lang="ar-AE" b="1" dirty="0">
                <a:solidFill>
                  <a:schemeClr val="tx1"/>
                </a:solidFill>
              </a:rPr>
              <a:t>).</a:t>
            </a:r>
            <a:endParaRPr lang="ar-SA" b="1" dirty="0">
              <a:solidFill>
                <a:schemeClr val="tx1"/>
              </a:solidFill>
            </a:endParaRPr>
          </a:p>
        </p:txBody>
      </p:sp>
      <p:sp>
        <p:nvSpPr>
          <p:cNvPr id="94" name="TextBox 2">
            <a:extLst>
              <a:ext uri="{FF2B5EF4-FFF2-40B4-BE49-F238E27FC236}">
                <a16:creationId xmlns:a16="http://schemas.microsoft.com/office/drawing/2014/main" id="{9AE2B615-5EEB-53E6-52BF-D5238B6DE51B}"/>
              </a:ext>
            </a:extLst>
          </p:cNvPr>
          <p:cNvSpPr txBox="1"/>
          <p:nvPr/>
        </p:nvSpPr>
        <p:spPr>
          <a:xfrm>
            <a:off x="2393551" y="5294132"/>
            <a:ext cx="9506809"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chemeClr val="tx1"/>
                </a:solidFill>
              </a:rPr>
              <a:t>ستظهر لك واجهة تشبه دفتر الملاحظات مع خلايا (</a:t>
            </a:r>
            <a:r>
              <a:rPr lang="fr-FR" b="1" dirty="0">
                <a:solidFill>
                  <a:schemeClr val="tx1"/>
                </a:solidFill>
              </a:rPr>
              <a:t>Cells</a:t>
            </a:r>
            <a:r>
              <a:rPr lang="ar-AE" b="1" dirty="0">
                <a:solidFill>
                  <a:schemeClr val="tx1"/>
                </a:solidFill>
              </a:rPr>
              <a:t>)</a:t>
            </a:r>
            <a:r>
              <a:rPr lang="fr-FR" b="1" dirty="0">
                <a:solidFill>
                  <a:schemeClr val="tx1"/>
                </a:solidFill>
              </a:rPr>
              <a:t> </a:t>
            </a:r>
            <a:r>
              <a:rPr lang="ar-AE" b="1" dirty="0">
                <a:solidFill>
                  <a:schemeClr val="tx1"/>
                </a:solidFill>
              </a:rPr>
              <a:t>يمكنك كتابة الأكواد فيها.</a:t>
            </a:r>
            <a:endParaRPr lang="ar-SA" b="1" dirty="0">
              <a:solidFill>
                <a:schemeClr val="tx1"/>
              </a:solidFill>
            </a:endParaRPr>
          </a:p>
        </p:txBody>
      </p:sp>
      <p:pic>
        <p:nvPicPr>
          <p:cNvPr id="95" name="صورة 94">
            <a:extLst>
              <a:ext uri="{FF2B5EF4-FFF2-40B4-BE49-F238E27FC236}">
                <a16:creationId xmlns:a16="http://schemas.microsoft.com/office/drawing/2014/main" id="{5E53301A-4AC1-5F86-2A97-F6BFC0564581}"/>
              </a:ext>
            </a:extLst>
          </p:cNvPr>
          <p:cNvPicPr>
            <a:picLocks noChangeAspect="1"/>
          </p:cNvPicPr>
          <p:nvPr/>
        </p:nvPicPr>
        <p:blipFill>
          <a:blip r:embed="rId6"/>
          <a:stretch>
            <a:fillRect/>
          </a:stretch>
        </p:blipFill>
        <p:spPr>
          <a:xfrm>
            <a:off x="132868" y="794711"/>
            <a:ext cx="5261304" cy="4627265"/>
          </a:xfrm>
          <a:prstGeom prst="rect">
            <a:avLst/>
          </a:prstGeom>
        </p:spPr>
      </p:pic>
    </p:spTree>
    <p:extLst>
      <p:ext uri="{BB962C8B-B14F-4D97-AF65-F5344CB8AC3E}">
        <p14:creationId xmlns:p14="http://schemas.microsoft.com/office/powerpoint/2010/main" val="34145908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D53E4-C741-2CD7-4362-BB0ECCC84D7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4878037-D0FE-C77E-853A-34F0639118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6A7414A-94CA-CBD4-6901-C8A6417AFBA1}"/>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استخدام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Google Colab </a:t>
            </a:r>
            <a:r>
              <a:rPr lang="ar-AE"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لتحليل البيانات الرقمية</a:t>
            </a:r>
          </a:p>
        </p:txBody>
      </p:sp>
      <p:grpSp>
        <p:nvGrpSpPr>
          <p:cNvPr id="4" name="Group 36">
            <a:extLst>
              <a:ext uri="{FF2B5EF4-FFF2-40B4-BE49-F238E27FC236}">
                <a16:creationId xmlns:a16="http://schemas.microsoft.com/office/drawing/2014/main" id="{A0327CDD-0798-B97E-281D-83868AA96EFE}"/>
              </a:ext>
            </a:extLst>
          </p:cNvPr>
          <p:cNvGrpSpPr/>
          <p:nvPr/>
        </p:nvGrpSpPr>
        <p:grpSpPr>
          <a:xfrm>
            <a:off x="1778000" y="888859"/>
            <a:ext cx="9933541" cy="895350"/>
            <a:chOff x="2103747" y="997952"/>
            <a:chExt cx="9933541" cy="895350"/>
          </a:xfrm>
        </p:grpSpPr>
        <p:sp>
          <p:nvSpPr>
            <p:cNvPr id="5" name="TextBox 3">
              <a:extLst>
                <a:ext uri="{FF2B5EF4-FFF2-40B4-BE49-F238E27FC236}">
                  <a16:creationId xmlns:a16="http://schemas.microsoft.com/office/drawing/2014/main" id="{FE383F2D-9740-6C7C-F5F4-DCED28DC9E4D}"/>
                </a:ext>
              </a:extLst>
            </p:cNvPr>
            <p:cNvSpPr txBox="1"/>
            <p:nvPr/>
          </p:nvSpPr>
          <p:spPr>
            <a:xfrm>
              <a:off x="2103747" y="1119604"/>
              <a:ext cx="8885791"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أساسيات </a:t>
              </a:r>
              <a:r>
                <a:rPr lang="fr-FR" sz="4000" b="1" dirty="0">
                  <a:solidFill>
                    <a:srgbClr val="006666"/>
                  </a:solidFill>
                  <a:latin typeface="Adobe Arabic" panose="02040503050201020203" pitchFamily="18" charset="-78"/>
                  <a:cs typeface="Adobe Arabic" panose="02040503050201020203" pitchFamily="18" charset="-78"/>
                </a:rPr>
                <a:t>Python </a:t>
              </a:r>
              <a:r>
                <a:rPr lang="ar-SA" sz="4000" b="1" dirty="0">
                  <a:solidFill>
                    <a:srgbClr val="006666"/>
                  </a:solidFill>
                  <a:latin typeface="Adobe Arabic" panose="02040503050201020203" pitchFamily="18" charset="-78"/>
                  <a:cs typeface="Adobe Arabic" panose="02040503050201020203" pitchFamily="18" charset="-78"/>
                </a:rPr>
                <a:t>للمبتدئين في تحليل البيانات</a:t>
              </a:r>
            </a:p>
          </p:txBody>
        </p:sp>
        <p:pic>
          <p:nvPicPr>
            <p:cNvPr id="6" name="Picture 2" descr="Idea ">
              <a:extLst>
                <a:ext uri="{FF2B5EF4-FFF2-40B4-BE49-F238E27FC236}">
                  <a16:creationId xmlns:a16="http://schemas.microsoft.com/office/drawing/2014/main" id="{11F1C85A-1B3A-108A-30C6-B3D645A04A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2">
            <a:extLst>
              <a:ext uri="{FF2B5EF4-FFF2-40B4-BE49-F238E27FC236}">
                <a16:creationId xmlns:a16="http://schemas.microsoft.com/office/drawing/2014/main" id="{0D871865-02B8-9467-E663-9DF175EDDB21}"/>
              </a:ext>
            </a:extLst>
          </p:cNvPr>
          <p:cNvSpPr txBox="1"/>
          <p:nvPr/>
        </p:nvSpPr>
        <p:spPr>
          <a:xfrm>
            <a:off x="0" y="1059855"/>
            <a:ext cx="437180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chemeClr val="tx1"/>
                </a:solidFill>
              </a:rPr>
              <a:t>العمليات الأساسية في </a:t>
            </a:r>
            <a:r>
              <a:rPr lang="en-US" b="1" dirty="0">
                <a:solidFill>
                  <a:schemeClr val="tx1"/>
                </a:solidFill>
              </a:rPr>
              <a:t>:</a:t>
            </a:r>
            <a:r>
              <a:rPr lang="fr-FR" b="1" dirty="0">
                <a:solidFill>
                  <a:schemeClr val="tx1"/>
                </a:solidFill>
              </a:rPr>
              <a:t>Python</a:t>
            </a:r>
            <a:endParaRPr lang="ar-SA" b="1" dirty="0">
              <a:solidFill>
                <a:schemeClr val="tx1"/>
              </a:solidFill>
            </a:endParaRPr>
          </a:p>
        </p:txBody>
      </p:sp>
      <p:pic>
        <p:nvPicPr>
          <p:cNvPr id="12" name="صورة 11">
            <a:extLst>
              <a:ext uri="{FF2B5EF4-FFF2-40B4-BE49-F238E27FC236}">
                <a16:creationId xmlns:a16="http://schemas.microsoft.com/office/drawing/2014/main" id="{F766DC88-B468-DAEB-88EE-74C3715899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57197" y="1784209"/>
            <a:ext cx="9206594" cy="4757856"/>
          </a:xfrm>
          <a:prstGeom prst="rect">
            <a:avLst/>
          </a:prstGeom>
        </p:spPr>
      </p:pic>
    </p:spTree>
    <p:extLst>
      <p:ext uri="{BB962C8B-B14F-4D97-AF65-F5344CB8AC3E}">
        <p14:creationId xmlns:p14="http://schemas.microsoft.com/office/powerpoint/2010/main" val="29909395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584BC-446E-EB1A-93C5-86C882CE44EC}"/>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873FF03C-C815-49B6-66D4-142273658977}"/>
              </a:ext>
            </a:extLst>
          </p:cNvPr>
          <p:cNvSpPr txBox="1"/>
          <p:nvPr/>
        </p:nvSpPr>
        <p:spPr>
          <a:xfrm>
            <a:off x="1002401" y="2515657"/>
            <a:ext cx="5009702" cy="2357568"/>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endParaRPr lang="ar-EG" dirty="0"/>
          </a:p>
          <a:p>
            <a:endParaRPr lang="ar-EG" dirty="0"/>
          </a:p>
          <a:p>
            <a:r>
              <a:rPr lang="ar-EG" dirty="0"/>
              <a:t>تحليل بيانات استبيان رضا العملاء باستخدام </a:t>
            </a:r>
            <a:r>
              <a:rPr lang="fr-FR" dirty="0"/>
              <a:t>ChatGPT </a:t>
            </a:r>
            <a:r>
              <a:rPr lang="ar-EG" dirty="0"/>
              <a:t>و</a:t>
            </a:r>
            <a:r>
              <a:rPr lang="fr-FR" dirty="0"/>
              <a:t>Google Colab</a:t>
            </a:r>
          </a:p>
        </p:txBody>
      </p:sp>
      <p:sp>
        <p:nvSpPr>
          <p:cNvPr id="8" name="TextBox 7">
            <a:extLst>
              <a:ext uri="{FF2B5EF4-FFF2-40B4-BE49-F238E27FC236}">
                <a16:creationId xmlns:a16="http://schemas.microsoft.com/office/drawing/2014/main" id="{E40E30F1-0DB2-276E-674A-641393005C4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EDB253E8-AEAA-84E6-AE2B-21E4DFF29A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F74475E1-1955-535B-D0BA-121594C745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25551701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8730E-AD74-3C69-B8D1-9BD1F7637EA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C785A96-8D6E-1620-C81A-D68E9009025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E300652A-E7E2-7718-98D6-A33C2F8ED5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D1F5EFB3-32AE-047C-A562-DBECE16F04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9500" y="1460812"/>
            <a:ext cx="4762500" cy="4762500"/>
          </a:xfrm>
          <a:prstGeom prst="rect">
            <a:avLst/>
          </a:prstGeom>
        </p:spPr>
      </p:pic>
      <p:sp>
        <p:nvSpPr>
          <p:cNvPr id="2" name="TextBox 2">
            <a:extLst>
              <a:ext uri="{FF2B5EF4-FFF2-40B4-BE49-F238E27FC236}">
                <a16:creationId xmlns:a16="http://schemas.microsoft.com/office/drawing/2014/main" id="{D4466619-9206-4B0D-4779-7C76D1EB2C69}"/>
              </a:ext>
            </a:extLst>
          </p:cNvPr>
          <p:cNvSpPr txBox="1"/>
          <p:nvPr/>
        </p:nvSpPr>
        <p:spPr>
          <a:xfrm>
            <a:off x="1640299" y="907455"/>
            <a:ext cx="437180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b="1" dirty="0">
                <a:solidFill>
                  <a:schemeClr val="tx1"/>
                </a:solidFill>
              </a:rPr>
              <a:t>مجموعة البيانات النموذجية:</a:t>
            </a:r>
            <a:endParaRPr lang="ar-SA" b="1" dirty="0">
              <a:solidFill>
                <a:schemeClr val="tx1"/>
              </a:solidFill>
            </a:endParaRPr>
          </a:p>
        </p:txBody>
      </p:sp>
      <p:graphicFrame>
        <p:nvGraphicFramePr>
          <p:cNvPr id="4" name="جدول 3">
            <a:extLst>
              <a:ext uri="{FF2B5EF4-FFF2-40B4-BE49-F238E27FC236}">
                <a16:creationId xmlns:a16="http://schemas.microsoft.com/office/drawing/2014/main" id="{92BA7265-34ED-846E-A34E-0A54C81BB9B4}"/>
              </a:ext>
            </a:extLst>
          </p:cNvPr>
          <p:cNvGraphicFramePr>
            <a:graphicFrameLocks noGrp="1"/>
          </p:cNvGraphicFramePr>
          <p:nvPr>
            <p:extLst>
              <p:ext uri="{D42A27DB-BD31-4B8C-83A1-F6EECF244321}">
                <p14:modId xmlns:p14="http://schemas.microsoft.com/office/powerpoint/2010/main" val="4083098035"/>
              </p:ext>
            </p:extLst>
          </p:nvPr>
        </p:nvGraphicFramePr>
        <p:xfrm>
          <a:off x="0" y="1547896"/>
          <a:ext cx="7775170" cy="5150374"/>
        </p:xfrm>
        <a:graphic>
          <a:graphicData uri="http://schemas.openxmlformats.org/drawingml/2006/table">
            <a:tbl>
              <a:tblPr rtl="1" firstRow="1" firstCol="1" bandRow="1"/>
              <a:tblGrid>
                <a:gridCol w="976473">
                  <a:extLst>
                    <a:ext uri="{9D8B030D-6E8A-4147-A177-3AD203B41FA5}">
                      <a16:colId xmlns:a16="http://schemas.microsoft.com/office/drawing/2014/main" val="1640124495"/>
                    </a:ext>
                  </a:extLst>
                </a:gridCol>
                <a:gridCol w="1229310">
                  <a:extLst>
                    <a:ext uri="{9D8B030D-6E8A-4147-A177-3AD203B41FA5}">
                      <a16:colId xmlns:a16="http://schemas.microsoft.com/office/drawing/2014/main" val="4089091895"/>
                    </a:ext>
                  </a:extLst>
                </a:gridCol>
                <a:gridCol w="1150844">
                  <a:extLst>
                    <a:ext uri="{9D8B030D-6E8A-4147-A177-3AD203B41FA5}">
                      <a16:colId xmlns:a16="http://schemas.microsoft.com/office/drawing/2014/main" val="3753083697"/>
                    </a:ext>
                  </a:extLst>
                </a:gridCol>
                <a:gridCol w="1229310">
                  <a:extLst>
                    <a:ext uri="{9D8B030D-6E8A-4147-A177-3AD203B41FA5}">
                      <a16:colId xmlns:a16="http://schemas.microsoft.com/office/drawing/2014/main" val="3561957330"/>
                    </a:ext>
                  </a:extLst>
                </a:gridCol>
                <a:gridCol w="1020067">
                  <a:extLst>
                    <a:ext uri="{9D8B030D-6E8A-4147-A177-3AD203B41FA5}">
                      <a16:colId xmlns:a16="http://schemas.microsoft.com/office/drawing/2014/main" val="114983799"/>
                    </a:ext>
                  </a:extLst>
                </a:gridCol>
                <a:gridCol w="2169166">
                  <a:extLst>
                    <a:ext uri="{9D8B030D-6E8A-4147-A177-3AD203B41FA5}">
                      <a16:colId xmlns:a16="http://schemas.microsoft.com/office/drawing/2014/main" val="785931429"/>
                    </a:ext>
                  </a:extLst>
                </a:gridCol>
              </a:tblGrid>
              <a:tr h="307327">
                <a:tc>
                  <a:txBody>
                    <a:bodyPr/>
                    <a:lstStyle/>
                    <a:p>
                      <a:pPr marL="0" marR="0" algn="ctr" rtl="1">
                        <a:lnSpc>
                          <a:spcPct val="115000"/>
                        </a:lnSpc>
                        <a:buNone/>
                      </a:pPr>
                      <a:r>
                        <a:rPr lang="ar-SA" sz="20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رقم العميل</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0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سرعة التوصيل</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0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جودة الطعام</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0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خدمة العملاء</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0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التطبيق</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rtl="1">
                        <a:lnSpc>
                          <a:spcPct val="115000"/>
                        </a:lnSpc>
                        <a:buNone/>
                      </a:pPr>
                      <a:r>
                        <a:rPr lang="ar-SA" sz="20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الاقتراحات</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756207531"/>
                  </a:ext>
                </a:extLst>
              </a:tr>
              <a:tr h="865284">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r>
                        <a:rPr lang="ar-SA"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التطبيق يحتاج لتحسين، أحياناً يتعطّل أثناء الطلب</a:t>
                      </a: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69928960"/>
                  </a:ext>
                </a:extLst>
              </a:tr>
              <a:tr h="582875">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r>
                        <a:rPr lang="ar-SA"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الخدمة ممتازة! استمرّوا على هذا المستوى</a:t>
                      </a: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20846991"/>
                  </a:ext>
                </a:extLst>
              </a:tr>
              <a:tr h="865284">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r>
                        <a:rPr lang="ar-SA"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التوصيل بطيء جداً، انتظرت ساعة كاملة. الطعام وصل بارداً</a:t>
                      </a: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470903"/>
                  </a:ext>
                </a:extLst>
              </a:tr>
              <a:tr h="865284">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r>
                        <a:rPr lang="ar-SA"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كلّ شيء جيّد، لكن أتمنّى توفير المزيد من الخيارات الصحّية</a:t>
                      </a: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18822442"/>
                  </a:ext>
                </a:extLst>
              </a:tr>
              <a:tr h="865284">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rtl="1">
                        <a:lnSpc>
                          <a:spcPct val="115000"/>
                        </a:lnSpc>
                        <a:buNone/>
                      </a:pP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r>
                        <a:rPr lang="ar-SA"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التطبيق معقّد ويصعب التعامل معه، خاصّة لكبار السنّ</a:t>
                      </a:r>
                      <a:r>
                        <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fr-FR"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9028" marR="9028" marT="9028" marB="90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67031629"/>
                  </a:ext>
                </a:extLst>
              </a:tr>
            </a:tbl>
          </a:graphicData>
        </a:graphic>
      </p:graphicFrame>
    </p:spTree>
    <p:extLst>
      <p:ext uri="{BB962C8B-B14F-4D97-AF65-F5344CB8AC3E}">
        <p14:creationId xmlns:p14="http://schemas.microsoft.com/office/powerpoint/2010/main" val="257432088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E68F1209-4BBC-359A-EEA2-FC6DD42F4976}"/>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7CD35C26-1F7F-9038-4DF9-0FF603F2F99C}"/>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99" name="Rectangle: Rounded Corners 98">
            <a:extLst>
              <a:ext uri="{FF2B5EF4-FFF2-40B4-BE49-F238E27FC236}">
                <a16:creationId xmlns:a16="http://schemas.microsoft.com/office/drawing/2014/main" id="{8467DA8D-BE85-C91A-509D-21DB3840E06E}"/>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nvGrpSpPr>
          <p:cNvPr id="50" name="Group 49">
            <a:extLst>
              <a:ext uri="{FF2B5EF4-FFF2-40B4-BE49-F238E27FC236}">
                <a16:creationId xmlns:a16="http://schemas.microsoft.com/office/drawing/2014/main" id="{154F6654-4454-7E98-0B35-E6E515F356A1}"/>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9663EC28-96D3-7C1E-DE6D-AFDFDB1E2D7E}"/>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7" name="Rectangle: Rounded Corners 46">
              <a:extLst>
                <a:ext uri="{FF2B5EF4-FFF2-40B4-BE49-F238E27FC236}">
                  <a16:creationId xmlns:a16="http://schemas.microsoft.com/office/drawing/2014/main" id="{09CEAC88-57D5-D918-B748-024CD1A45544}"/>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8" name="Rectangle: Rounded Corners 47">
              <a:extLst>
                <a:ext uri="{FF2B5EF4-FFF2-40B4-BE49-F238E27FC236}">
                  <a16:creationId xmlns:a16="http://schemas.microsoft.com/office/drawing/2014/main" id="{8F3D5624-61E8-1971-AF97-3F8412CECA19}"/>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49" name="Rectangle: Rounded Corners 48">
              <a:extLst>
                <a:ext uri="{FF2B5EF4-FFF2-40B4-BE49-F238E27FC236}">
                  <a16:creationId xmlns:a16="http://schemas.microsoft.com/office/drawing/2014/main" id="{FCC43527-1012-9205-C0CA-27CB24C82D28}"/>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pic>
        <p:nvPicPr>
          <p:cNvPr id="9" name="Picture 8">
            <a:extLst>
              <a:ext uri="{FF2B5EF4-FFF2-40B4-BE49-F238E27FC236}">
                <a16:creationId xmlns:a16="http://schemas.microsoft.com/office/drawing/2014/main" id="{632E15B7-06A6-CCD7-17E9-EA9C0785D254}"/>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69CF2865-21D7-ADF0-CCFB-EBFC931B7322}"/>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7" name="Freeform: Shape 6">
            <a:extLst>
              <a:ext uri="{FF2B5EF4-FFF2-40B4-BE49-F238E27FC236}">
                <a16:creationId xmlns:a16="http://schemas.microsoft.com/office/drawing/2014/main" id="{2D5CBD9B-0944-0398-1ACE-C4DD7148A223}"/>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6" name="Oval 15">
            <a:extLst>
              <a:ext uri="{FF2B5EF4-FFF2-40B4-BE49-F238E27FC236}">
                <a16:creationId xmlns:a16="http://schemas.microsoft.com/office/drawing/2014/main" id="{D73FA948-F5E4-FB09-B61D-D9074E02589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12" name="TextBox 111">
            <a:extLst>
              <a:ext uri="{FF2B5EF4-FFF2-40B4-BE49-F238E27FC236}">
                <a16:creationId xmlns:a16="http://schemas.microsoft.com/office/drawing/2014/main" id="{4D206565-FAAD-F14D-D496-C38990F44E9C}"/>
              </a:ext>
            </a:extLst>
          </p:cNvPr>
          <p:cNvSpPr txBox="1"/>
          <p:nvPr/>
        </p:nvSpPr>
        <p:spPr>
          <a:xfrm>
            <a:off x="8841877" y="647536"/>
            <a:ext cx="3167751" cy="1200329"/>
          </a:xfrm>
          <a:prstGeom prst="rect">
            <a:avLst/>
          </a:prstGeom>
          <a:noFill/>
        </p:spPr>
        <p:txBody>
          <a:bodyPr wrap="square" rtlCol="0">
            <a:spAutoFit/>
            <a:scene3d>
              <a:camera prst="isometricLeftDown"/>
              <a:lightRig rig="threePt" dir="t"/>
            </a:scene3d>
            <a:sp3d extrusionH="31750" prstMaterial="metal"/>
          </a:bodyPr>
          <a:lstStyle/>
          <a:p>
            <a:pPr lvl="0" algn="ctr"/>
            <a:r>
              <a:rPr lang="ar-SY" sz="3600" dirty="0">
                <a:solidFill>
                  <a:prstClr val="black"/>
                </a:solidFill>
                <a:latin typeface="Adobe Arabic" panose="02040503050201020203" pitchFamily="18" charset="-78"/>
                <a:cs typeface="Adobe Arabic" panose="02040503050201020203" pitchFamily="18" charset="-78"/>
              </a:rPr>
              <a:t>أدوات الذكاء الاصطناعي في تحليل البيانات</a:t>
            </a:r>
            <a:endParaRPr kumimoji="0" lang="en-US" sz="3600" b="0"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endParaRPr>
          </a:p>
        </p:txBody>
      </p:sp>
      <p:grpSp>
        <p:nvGrpSpPr>
          <p:cNvPr id="28" name="Group 27">
            <a:extLst>
              <a:ext uri="{FF2B5EF4-FFF2-40B4-BE49-F238E27FC236}">
                <a16:creationId xmlns:a16="http://schemas.microsoft.com/office/drawing/2014/main" id="{C59D54B9-EEAD-C22F-90D4-BEA3AF825EFB}"/>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F9EA1D6D-0B68-BB1A-71B6-2467EE47F8AF}"/>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252377C3-9C2B-E0DB-57CB-C9BC7EDC5792}"/>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80" name="Rectangle: Rounded Corners 79">
                <a:extLst>
                  <a:ext uri="{FF2B5EF4-FFF2-40B4-BE49-F238E27FC236}">
                    <a16:creationId xmlns:a16="http://schemas.microsoft.com/office/drawing/2014/main" id="{2D7664D3-BF27-010A-53C5-56BCFBC48B64}"/>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sp>
          <p:nvSpPr>
            <p:cNvPr id="125" name="TextBox 124">
              <a:extLst>
                <a:ext uri="{FF2B5EF4-FFF2-40B4-BE49-F238E27FC236}">
                  <a16:creationId xmlns:a16="http://schemas.microsoft.com/office/drawing/2014/main" id="{7C80BE37-C0DE-7B83-4CB8-B4FA0704BE23}"/>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AE"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الثاني</a:t>
              </a:r>
              <a:endPar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EEECEFEE-9F18-C664-4901-0BD6CC292B21}"/>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EC6E3A80-C7B6-B0A7-7723-4357B8E3F56E}"/>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1" name="Oval 10">
              <a:extLst>
                <a:ext uri="{FF2B5EF4-FFF2-40B4-BE49-F238E27FC236}">
                  <a16:creationId xmlns:a16="http://schemas.microsoft.com/office/drawing/2014/main" id="{1481115F-3554-F144-33C4-654C0C45196F}"/>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2" name="Oval 11">
              <a:extLst>
                <a:ext uri="{FF2B5EF4-FFF2-40B4-BE49-F238E27FC236}">
                  <a16:creationId xmlns:a16="http://schemas.microsoft.com/office/drawing/2014/main" id="{0D8C5A2F-974F-8C2B-49DE-E322F29E0231}"/>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3" name="Oval 12">
              <a:extLst>
                <a:ext uri="{FF2B5EF4-FFF2-40B4-BE49-F238E27FC236}">
                  <a16:creationId xmlns:a16="http://schemas.microsoft.com/office/drawing/2014/main" id="{D034050F-2A7F-F238-F12E-49278E24DE91}"/>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4" name="Oval 13">
              <a:extLst>
                <a:ext uri="{FF2B5EF4-FFF2-40B4-BE49-F238E27FC236}">
                  <a16:creationId xmlns:a16="http://schemas.microsoft.com/office/drawing/2014/main" id="{6D23FE88-65FF-01C5-577A-E7F9C3D03212}"/>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15" name="Oval 14">
              <a:extLst>
                <a:ext uri="{FF2B5EF4-FFF2-40B4-BE49-F238E27FC236}">
                  <a16:creationId xmlns:a16="http://schemas.microsoft.com/office/drawing/2014/main" id="{602AD17F-7C9A-8327-A827-EFCBB4CAC5B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grpSp>
        <p:nvGrpSpPr>
          <p:cNvPr id="130" name="Group 129">
            <a:extLst>
              <a:ext uri="{FF2B5EF4-FFF2-40B4-BE49-F238E27FC236}">
                <a16:creationId xmlns:a16="http://schemas.microsoft.com/office/drawing/2014/main" id="{70B7AD7A-8F72-670F-3B23-0547A29B12A3}"/>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244AC6AF-E7C6-DBCE-2DC5-F35A2F0DD60A}"/>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pic>
          <p:nvPicPr>
            <p:cNvPr id="30" name="Graphic 29" descr="Checkmark with solid fill">
              <a:extLst>
                <a:ext uri="{FF2B5EF4-FFF2-40B4-BE49-F238E27FC236}">
                  <a16:creationId xmlns:a16="http://schemas.microsoft.com/office/drawing/2014/main" id="{B44AAFE1-D13B-7A73-EC0A-6EFE4DAB6F9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643B2B46-38A0-627E-00CD-A19DC79A454D}"/>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E8A544E5-EBEE-E97E-D7F7-68694B654CD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E288C1F9-BC48-A1D6-AA6A-2B756E7CFBE2}"/>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8" name="Arrow: Chevron 7">
                <a:extLst>
                  <a:ext uri="{FF2B5EF4-FFF2-40B4-BE49-F238E27FC236}">
                    <a16:creationId xmlns:a16="http://schemas.microsoft.com/office/drawing/2014/main" id="{1F496627-6F45-7FDE-F3A3-7AA0465BF054}"/>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Arial Unicode MS"/>
                  <a:cs typeface="+mn-cs"/>
                </a:endParaRPr>
              </a:p>
            </p:txBody>
          </p:sp>
        </p:grpSp>
        <p:pic>
          <p:nvPicPr>
            <p:cNvPr id="5" name="Picture 4">
              <a:extLst>
                <a:ext uri="{FF2B5EF4-FFF2-40B4-BE49-F238E27FC236}">
                  <a16:creationId xmlns:a16="http://schemas.microsoft.com/office/drawing/2014/main" id="{9CAED88B-420B-BBFF-E91B-92EA6FDE8609}"/>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F3A98BD9-C47C-4562-60E1-E2171E5CF0DF}"/>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F630BCB5-A502-0190-98E8-24C224AAAD14}"/>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233E167D-04FE-B0CE-9392-6B3819A3576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sp>
            <p:nvSpPr>
              <p:cNvPr id="34" name="Rectangle: Rounded Corners 33">
                <a:extLst>
                  <a:ext uri="{FF2B5EF4-FFF2-40B4-BE49-F238E27FC236}">
                    <a16:creationId xmlns:a16="http://schemas.microsoft.com/office/drawing/2014/main" id="{5B5E850B-9DBB-862C-3F4E-62F90919FB5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Arial Unicode MS"/>
                  <a:cs typeface="+mn-cs"/>
                </a:endParaRPr>
              </a:p>
            </p:txBody>
          </p:sp>
        </p:grpSp>
        <p:sp>
          <p:nvSpPr>
            <p:cNvPr id="32" name="TextBox 31">
              <a:extLst>
                <a:ext uri="{FF2B5EF4-FFF2-40B4-BE49-F238E27FC236}">
                  <a16:creationId xmlns:a16="http://schemas.microsoft.com/office/drawing/2014/main" id="{B1A780CA-D225-5FC5-0E1B-E698CCC2131C}"/>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SA"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الجلسة </a:t>
              </a:r>
              <a:r>
                <a:rPr kumimoji="0" lang="ar-AE"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الثانية</a:t>
              </a:r>
              <a:endPar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F36035CA-F381-C192-85E7-7C6AA4813724}"/>
              </a:ext>
            </a:extLst>
          </p:cNvPr>
          <p:cNvGrpSpPr/>
          <p:nvPr/>
        </p:nvGrpSpPr>
        <p:grpSpPr>
          <a:xfrm>
            <a:off x="106146" y="167087"/>
            <a:ext cx="5792394" cy="584775"/>
            <a:chOff x="-210387" y="1302787"/>
            <a:chExt cx="5792394" cy="584775"/>
          </a:xfrm>
        </p:grpSpPr>
        <p:sp>
          <p:nvSpPr>
            <p:cNvPr id="18" name="TextBox 17">
              <a:extLst>
                <a:ext uri="{FF2B5EF4-FFF2-40B4-BE49-F238E27FC236}">
                  <a16:creationId xmlns:a16="http://schemas.microsoft.com/office/drawing/2014/main" id="{C6109E6F-932D-054C-300A-3BFDC26B6C60}"/>
                </a:ext>
              </a:extLst>
            </p:cNvPr>
            <p:cNvSpPr txBox="1"/>
            <p:nvPr/>
          </p:nvSpPr>
          <p:spPr>
            <a:xfrm>
              <a:off x="-210387" y="1302787"/>
              <a:ext cx="5059120" cy="584775"/>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مقدمة في </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Power BI </a:t>
              </a: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وبيئة العمل الخاصة به.</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39" name="Picture 38">
              <a:extLst>
                <a:ext uri="{FF2B5EF4-FFF2-40B4-BE49-F238E27FC236}">
                  <a16:creationId xmlns:a16="http://schemas.microsoft.com/office/drawing/2014/main" id="{6E07E3A3-6232-DF3A-DD65-5A91C04138A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id="{5B3D74D8-7D1B-AC7E-B2F4-2257D49F8538}"/>
              </a:ext>
            </a:extLst>
          </p:cNvPr>
          <p:cNvGrpSpPr/>
          <p:nvPr/>
        </p:nvGrpSpPr>
        <p:grpSpPr>
          <a:xfrm>
            <a:off x="537837" y="1086521"/>
            <a:ext cx="5436794" cy="584775"/>
            <a:chOff x="145213" y="1021450"/>
            <a:chExt cx="5436794" cy="584775"/>
          </a:xfrm>
        </p:grpSpPr>
        <p:sp>
          <p:nvSpPr>
            <p:cNvPr id="58" name="TextBox 57">
              <a:extLst>
                <a:ext uri="{FF2B5EF4-FFF2-40B4-BE49-F238E27FC236}">
                  <a16:creationId xmlns:a16="http://schemas.microsoft.com/office/drawing/2014/main" id="{4FAB5A67-CF15-9337-1846-D909F71C1324}"/>
                </a:ext>
              </a:extLst>
            </p:cNvPr>
            <p:cNvSpPr txBox="1"/>
            <p:nvPr/>
          </p:nvSpPr>
          <p:spPr>
            <a:xfrm>
              <a:off x="145213" y="1021450"/>
              <a:ext cx="4703520" cy="584775"/>
            </a:xfrm>
            <a:prstGeom prst="rect">
              <a:avLst/>
            </a:prstGeom>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استيراد البيانات وتنظيفها ومعالجتها.</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59" name="Picture 58">
              <a:extLst>
                <a:ext uri="{FF2B5EF4-FFF2-40B4-BE49-F238E27FC236}">
                  <a16:creationId xmlns:a16="http://schemas.microsoft.com/office/drawing/2014/main" id="{42733CB1-602C-671B-BB72-E78B05CD422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063608"/>
              <a:ext cx="514068" cy="514068"/>
            </a:xfrm>
            <a:prstGeom prst="rect">
              <a:avLst/>
            </a:prstGeom>
          </p:spPr>
        </p:pic>
      </p:grpSp>
      <p:grpSp>
        <p:nvGrpSpPr>
          <p:cNvPr id="60" name="Group 59">
            <a:extLst>
              <a:ext uri="{FF2B5EF4-FFF2-40B4-BE49-F238E27FC236}">
                <a16:creationId xmlns:a16="http://schemas.microsoft.com/office/drawing/2014/main" id="{A0A0C91E-C6D1-C1AD-E5CF-1C755D33AF63}"/>
              </a:ext>
            </a:extLst>
          </p:cNvPr>
          <p:cNvGrpSpPr/>
          <p:nvPr/>
        </p:nvGrpSpPr>
        <p:grpSpPr>
          <a:xfrm>
            <a:off x="-88436" y="2039840"/>
            <a:ext cx="6005754" cy="584775"/>
            <a:chOff x="-423747" y="1308833"/>
            <a:chExt cx="6005754" cy="584775"/>
          </a:xfrm>
        </p:grpSpPr>
        <p:sp>
          <p:nvSpPr>
            <p:cNvPr id="61" name="TextBox 60">
              <a:extLst>
                <a:ext uri="{FF2B5EF4-FFF2-40B4-BE49-F238E27FC236}">
                  <a16:creationId xmlns:a16="http://schemas.microsoft.com/office/drawing/2014/main" id="{A1ECFD4F-6F60-51F0-E9FD-7D2D59E0B2AE}"/>
                </a:ext>
              </a:extLst>
            </p:cNvPr>
            <p:cNvSpPr txBox="1"/>
            <p:nvPr/>
          </p:nvSpPr>
          <p:spPr>
            <a:xfrm>
              <a:off x="-423747" y="1308833"/>
              <a:ext cx="5272480" cy="584775"/>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إنشاء لوحات معلومات تفاعلية </a:t>
              </a:r>
              <a:r>
                <a:rPr lang="ar-AE" sz="3200" b="1" dirty="0">
                  <a:solidFill>
                    <a:prstClr val="white"/>
                  </a:solidFill>
                  <a:latin typeface="Adobe Arabic" panose="02040503050201020203" pitchFamily="18" charset="-78"/>
                  <a:ea typeface="Arial Unicode MS"/>
                  <a:cs typeface="Adobe Arabic" panose="02040503050201020203" pitchFamily="18" charset="-78"/>
                </a:rPr>
                <a:t>(</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Dashboards</a:t>
              </a:r>
              <a:r>
                <a:rPr lang="ar-AE" sz="3200" b="1" dirty="0">
                  <a:solidFill>
                    <a:prstClr val="white"/>
                  </a:solidFill>
                  <a:latin typeface="Adobe Arabic" panose="02040503050201020203" pitchFamily="18" charset="-78"/>
                  <a:ea typeface="Arial Unicode MS"/>
                  <a:cs typeface="Adobe Arabic" panose="02040503050201020203" pitchFamily="18" charset="-78"/>
                </a:rPr>
                <a:t>)</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62" name="Picture 61">
              <a:extLst>
                <a:ext uri="{FF2B5EF4-FFF2-40B4-BE49-F238E27FC236}">
                  <a16:creationId xmlns:a16="http://schemas.microsoft.com/office/drawing/2014/main" id="{FE5FCE6D-11DB-A95C-D3CE-DA9E7F71151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44187"/>
              <a:ext cx="514068" cy="514068"/>
            </a:xfrm>
            <a:prstGeom prst="rect">
              <a:avLst/>
            </a:prstGeom>
          </p:spPr>
        </p:pic>
      </p:grpSp>
      <p:grpSp>
        <p:nvGrpSpPr>
          <p:cNvPr id="63" name="Group 62">
            <a:extLst>
              <a:ext uri="{FF2B5EF4-FFF2-40B4-BE49-F238E27FC236}">
                <a16:creationId xmlns:a16="http://schemas.microsoft.com/office/drawing/2014/main" id="{8EF31FA7-812C-7565-36AB-AEC559B9B50B}"/>
              </a:ext>
            </a:extLst>
          </p:cNvPr>
          <p:cNvGrpSpPr/>
          <p:nvPr/>
        </p:nvGrpSpPr>
        <p:grpSpPr>
          <a:xfrm>
            <a:off x="-126102" y="2828444"/>
            <a:ext cx="6005754" cy="1077218"/>
            <a:chOff x="-423747" y="1208409"/>
            <a:chExt cx="6005754" cy="1077218"/>
          </a:xfrm>
        </p:grpSpPr>
        <p:sp>
          <p:nvSpPr>
            <p:cNvPr id="64" name="TextBox 63">
              <a:extLst>
                <a:ext uri="{FF2B5EF4-FFF2-40B4-BE49-F238E27FC236}">
                  <a16:creationId xmlns:a16="http://schemas.microsoft.com/office/drawing/2014/main" id="{2AD9D8F8-7517-C5B1-4531-6F7E87C80E30}"/>
                </a:ext>
              </a:extLst>
            </p:cNvPr>
            <p:cNvSpPr txBox="1"/>
            <p:nvPr/>
          </p:nvSpPr>
          <p:spPr>
            <a:xfrm>
              <a:off x="-423747" y="1208409"/>
              <a:ext cx="5272480" cy="1077218"/>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إضافة عناصر مدعومة بالذكاء الاصطناعي (</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Q&amp;A </a:t>
              </a:r>
              <a:r>
                <a:rPr kumimoji="0" lang="ar-SY"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و</a:t>
              </a:r>
              <a:r>
                <a:rPr kumimoji="0" lang="fr-FR"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Smart Narrative</a:t>
              </a:r>
              <a:r>
                <a:rPr kumimoji="0" lang="ar-AE"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a:t>
              </a:r>
              <a:endParaRPr kumimoji="0" lang="en-US" sz="32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65" name="Picture 64">
              <a:extLst>
                <a:ext uri="{FF2B5EF4-FFF2-40B4-BE49-F238E27FC236}">
                  <a16:creationId xmlns:a16="http://schemas.microsoft.com/office/drawing/2014/main" id="{666BA195-2F6B-1BDB-980E-F8461B9BD4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39274175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1.875E-6 -4.44444E-6 L 0.02213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7E994D-B6BA-BD1D-7493-7CA67C78C27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57BB4DC-6C7C-04B1-59A9-ADD8F30AA2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18DFC240-5BC0-C4E8-139D-8A486E2E751F}"/>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الجلسة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مربع نص 3">
            <a:extLst>
              <a:ext uri="{FF2B5EF4-FFF2-40B4-BE49-F238E27FC236}">
                <a16:creationId xmlns:a16="http://schemas.microsoft.com/office/drawing/2014/main" id="{AEEE983B-A2C4-1AAF-A0A8-0D0DEFE68AD2}"/>
              </a:ext>
            </a:extLst>
          </p:cNvPr>
          <p:cNvSpPr txBox="1"/>
          <p:nvPr/>
        </p:nvSpPr>
        <p:spPr>
          <a:xfrm>
            <a:off x="3810000" y="924999"/>
            <a:ext cx="8183154" cy="5543056"/>
          </a:xfrm>
          <a:prstGeom prst="rect">
            <a:avLst/>
          </a:prstGeom>
          <a:noFill/>
        </p:spPr>
        <p:txBody>
          <a:bodyPr wrap="square">
            <a:spAutoFit/>
          </a:bodyPr>
          <a:lstStyle/>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مرحباً بكم في الجلسة الثانية من اليوم الثاني، حيث نستكشف معاً عالم تحليل البيانات البصرية باستخدام أداة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Power BI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المتطوّرة. </a:t>
            </a:r>
          </a:p>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في عصر البيانات الضخمة، لم تعُد الأرقام والجداول كافية لإيصال الرسائل واتّخاذ القرارات الاستراتيجية. لقد أصبح التحليل البصري للبيانات ضرورة ملحّة لتحويل المعلومات المعقّدة إلى رؤى واضحة وقابلة للفهم الفوري.</a:t>
            </a:r>
          </a:p>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يُعتبر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Power BI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من أقوى أدوات تحليل البيانات وتصوّرها المتاحة حالياً، حيث يجمع بين السهولة في الاستخدام والقدرات المتقدّمة المدعومة بالذكاء الاصطناعي. وفقاً لتقرير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Gartner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لعام 2024، فإنّ </a:t>
            </a:r>
            <a:r>
              <a:rPr lang="fr-FR"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Power BI </a:t>
            </a: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يتصدّر قائمة أدوات تحليل البيانات من حيث الاستخدام العالمي بنسبة تتجاوز 38% من المؤسّسات.</a:t>
            </a:r>
          </a:p>
          <a:p>
            <a:pPr algn="r" rtl="1">
              <a:lnSpc>
                <a:spcPct val="115000"/>
              </a:lnSpc>
              <a:buNone/>
            </a:pPr>
            <a:r>
              <a:rPr lang="ar-SA" sz="28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في هذه الجلسة، سنتعلّم كيفية تحويل البيانات الخام إلى لوحات معلومات تفاعلية تساعد على اتّخاذ قرارات مدروسة ومبنية على الحقائق.</a:t>
            </a:r>
          </a:p>
        </p:txBody>
      </p:sp>
      <p:pic>
        <p:nvPicPr>
          <p:cNvPr id="5" name="Picture 8" descr="Power bl ">
            <a:extLst>
              <a:ext uri="{FF2B5EF4-FFF2-40B4-BE49-F238E27FC236}">
                <a16:creationId xmlns:a16="http://schemas.microsoft.com/office/drawing/2014/main" id="{33110BDA-A56A-46D7-6A05-657A51602E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1702" y="2204719"/>
            <a:ext cx="2735156" cy="2733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8086745"/>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92146-E920-4E75-DAF9-5F5606ECCBD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89ED804-D2A0-D7EF-287C-47E9AD982481}"/>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نشاط العصف الذهني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31A0FE4-BF42-9E50-30AE-B2A0C1B404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4319014D-2196-CD82-B3EF-4670F225CF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96C840B8-2C1B-D56D-E8FA-B121C5EF74B1}"/>
              </a:ext>
            </a:extLst>
          </p:cNvPr>
          <p:cNvSpPr txBox="1"/>
          <p:nvPr/>
        </p:nvSpPr>
        <p:spPr>
          <a:xfrm>
            <a:off x="651806" y="2631216"/>
            <a:ext cx="5444194" cy="2357568"/>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AE" dirty="0"/>
              <a:t>"</a:t>
            </a:r>
            <a:r>
              <a:rPr lang="ar-SA" dirty="0"/>
              <a:t>ما التحدّيات التي تواجهها المؤسّسات عند محاولة فهم البيانات واتّخاذ القرارات بناءً عليها؟ وكيف يمكن للتصوّر البصري للبيانات أن يساعد في حلّ هذه التحدّيات؟"</a:t>
            </a:r>
            <a:endParaRPr lang="en-US" dirty="0"/>
          </a:p>
        </p:txBody>
      </p:sp>
    </p:spTree>
    <p:extLst>
      <p:ext uri="{BB962C8B-B14F-4D97-AF65-F5344CB8AC3E}">
        <p14:creationId xmlns:p14="http://schemas.microsoft.com/office/powerpoint/2010/main" val="8854537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FF095-D4E8-4F45-4492-F129C4BD6EB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58E09B8-5D44-BD3C-20A3-A5664099D8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89E78222-4E30-1EC9-3117-4932944CB2BE}"/>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في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وبيئة العمل الخاصّة به</a:t>
            </a:r>
          </a:p>
        </p:txBody>
      </p:sp>
      <p:grpSp>
        <p:nvGrpSpPr>
          <p:cNvPr id="4" name="Group 36">
            <a:extLst>
              <a:ext uri="{FF2B5EF4-FFF2-40B4-BE49-F238E27FC236}">
                <a16:creationId xmlns:a16="http://schemas.microsoft.com/office/drawing/2014/main" id="{63000959-4C2F-5C51-1A13-5CBC9AFD2272}"/>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8881A653-8FDC-CBCD-25C6-5AAB7C1A374F}"/>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ما هو </a:t>
              </a:r>
              <a:r>
                <a:rPr lang="fr-FR" sz="4000" b="1" dirty="0">
                  <a:solidFill>
                    <a:srgbClr val="006666"/>
                  </a:solidFill>
                  <a:latin typeface="Adobe Arabic" panose="02040503050201020203" pitchFamily="18" charset="-78"/>
                  <a:cs typeface="Adobe Arabic" panose="02040503050201020203" pitchFamily="18" charset="-78"/>
                </a:rPr>
                <a:t>Power BI؟</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D0F61A86-5A06-CD52-EF12-9F8C0096FF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7">
            <a:extLst>
              <a:ext uri="{FF2B5EF4-FFF2-40B4-BE49-F238E27FC236}">
                <a16:creationId xmlns:a16="http://schemas.microsoft.com/office/drawing/2014/main" id="{CCF374B8-5477-58F5-AE72-800A6056409D}"/>
              </a:ext>
            </a:extLst>
          </p:cNvPr>
          <p:cNvSpPr txBox="1"/>
          <p:nvPr/>
        </p:nvSpPr>
        <p:spPr>
          <a:xfrm>
            <a:off x="3625375" y="2894249"/>
            <a:ext cx="7386728"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dirty="0"/>
              <a:t>Power </a:t>
            </a:r>
            <a:r>
              <a:rPr lang="en-US" dirty="0"/>
              <a:t>BI </a:t>
            </a:r>
            <a:r>
              <a:rPr lang="fr-FR" dirty="0"/>
              <a:t> </a:t>
            </a:r>
            <a:r>
              <a:rPr lang="ar-AE" dirty="0"/>
              <a:t>هو مجموعة من الخدمات البرمجية والتطبيقات والموصّلات التي تعمل معاً لتحويل مصادر البيانات غير المترابطة إلى رؤى متماسكة وتفاعلية وجذابة بصرياً. تمّ تطويره من قبل شركة </a:t>
            </a:r>
            <a:r>
              <a:rPr lang="fr-FR" dirty="0"/>
              <a:t>Microsoft، </a:t>
            </a:r>
            <a:r>
              <a:rPr lang="ar-AE" dirty="0"/>
              <a:t>ويُعدّ أحد أقوى أدوات تحليل الأعمال (</a:t>
            </a:r>
            <a:r>
              <a:rPr lang="fr-FR" dirty="0"/>
              <a:t>Business Intelligence </a:t>
            </a:r>
            <a:r>
              <a:rPr lang="ar-AE" dirty="0"/>
              <a:t>)</a:t>
            </a:r>
            <a:r>
              <a:rPr lang="fr-FR" dirty="0"/>
              <a:t> </a:t>
            </a:r>
            <a:r>
              <a:rPr lang="ar-AE" dirty="0"/>
              <a:t>المتاحة حالياً.</a:t>
            </a:r>
          </a:p>
        </p:txBody>
      </p:sp>
      <p:pic>
        <p:nvPicPr>
          <p:cNvPr id="8" name="Picture 8" descr="Power bl ">
            <a:extLst>
              <a:ext uri="{FF2B5EF4-FFF2-40B4-BE49-F238E27FC236}">
                <a16:creationId xmlns:a16="http://schemas.microsoft.com/office/drawing/2014/main" id="{CF2CA8FC-A9DC-CCE4-509A-4CB1F198FCF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25915" y="2184402"/>
            <a:ext cx="2258403" cy="2256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06966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8A472A-00A4-F35B-B8A1-8AF2BE4AFAD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71E13EC-E006-529A-6616-97B1E308E3DA}"/>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926FAB7-C38A-2A29-A4AE-8804AF0078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17A1B730-4FC6-FAC3-8EC8-FB1BDFB8B9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2" name="TextBox 7">
            <a:extLst>
              <a:ext uri="{FF2B5EF4-FFF2-40B4-BE49-F238E27FC236}">
                <a16:creationId xmlns:a16="http://schemas.microsoft.com/office/drawing/2014/main" id="{C6723FC1-15B9-A9F2-CAB0-477667096E54}"/>
              </a:ext>
            </a:extLst>
          </p:cNvPr>
          <p:cNvSpPr txBox="1"/>
          <p:nvPr/>
        </p:nvSpPr>
        <p:spPr>
          <a:xfrm>
            <a:off x="378226" y="945707"/>
            <a:ext cx="66935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وسائل التواصل الاجتماعي: عندما نتصفّح فيسبوك أو إنستغرام، تُحلّل الخوارزميّات سلوكنا (</a:t>
            </a:r>
            <a:r>
              <a:rPr lang="ar-SA" dirty="0" err="1">
                <a:solidFill>
                  <a:schemeClr val="tx1"/>
                </a:solidFill>
              </a:rPr>
              <a:t>الإعجابات</a:t>
            </a:r>
            <a:r>
              <a:rPr lang="ar-SA" dirty="0">
                <a:solidFill>
                  <a:schemeClr val="tx1"/>
                </a:solidFill>
              </a:rPr>
              <a:t>، المشاركات، الوقت المستغرق) لتقديم محتوى مُخصّص. الذكاء الاصطناعي يتنبّأ بما قد يهمّنا.</a:t>
            </a:r>
          </a:p>
        </p:txBody>
      </p:sp>
      <p:sp>
        <p:nvSpPr>
          <p:cNvPr id="7" name="TextBox 7">
            <a:extLst>
              <a:ext uri="{FF2B5EF4-FFF2-40B4-BE49-F238E27FC236}">
                <a16:creationId xmlns:a16="http://schemas.microsoft.com/office/drawing/2014/main" id="{8799C17F-C97B-A44B-BB84-57594EBB7B8A}"/>
              </a:ext>
            </a:extLst>
          </p:cNvPr>
          <p:cNvSpPr txBox="1"/>
          <p:nvPr/>
        </p:nvSpPr>
        <p:spPr>
          <a:xfrm>
            <a:off x="378226" y="3279747"/>
            <a:ext cx="66935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تطبيقات التنقّل (</a:t>
            </a:r>
            <a:r>
              <a:rPr lang="fr-FR" dirty="0"/>
              <a:t> (Google Maps </a:t>
            </a:r>
            <a:r>
              <a:rPr lang="ar-SA" dirty="0"/>
              <a:t>يُحلّل التطبيق بيانات حركة المرور في الوقت الفعلي ليقترح أسرع طريق. الذكاء الاصطناعي يتعلّم من أنماط الحركة المروريّة.</a:t>
            </a:r>
            <a:endParaRPr lang="ar-AE" dirty="0"/>
          </a:p>
        </p:txBody>
      </p:sp>
      <p:sp>
        <p:nvSpPr>
          <p:cNvPr id="4" name="TextBox 7">
            <a:extLst>
              <a:ext uri="{FF2B5EF4-FFF2-40B4-BE49-F238E27FC236}">
                <a16:creationId xmlns:a16="http://schemas.microsoft.com/office/drawing/2014/main" id="{170071A1-ADF5-B59D-EDF0-B75E18B972A5}"/>
              </a:ext>
            </a:extLst>
          </p:cNvPr>
          <p:cNvSpPr txBox="1"/>
          <p:nvPr/>
        </p:nvSpPr>
        <p:spPr>
          <a:xfrm>
            <a:off x="378226" y="5174591"/>
            <a:ext cx="66935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التسوّق الإلكتروني: عندما نتلقّى توصيات بمنتجات "قد تعجبك"، فإنّ الذكاء الاصطناعي يُحلّل سجلّ مشترياتنا وتصفّحنا ويُقارنها بأنماط المستخدمين الآخرين.</a:t>
            </a:r>
            <a:endParaRPr lang="ar-AE" dirty="0"/>
          </a:p>
        </p:txBody>
      </p:sp>
    </p:spTree>
    <p:extLst>
      <p:ext uri="{BB962C8B-B14F-4D97-AF65-F5344CB8AC3E}">
        <p14:creationId xmlns:p14="http://schemas.microsoft.com/office/powerpoint/2010/main" val="14351109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A4E95-11AA-7E63-3F6D-691433CF55F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C80011F-2BE8-D94C-8263-7103D2B70E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BB83C66-D9A3-CD80-6B2C-76FF8C211748}"/>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في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وبيئة العمل الخاصّة به</a:t>
            </a:r>
          </a:p>
        </p:txBody>
      </p:sp>
      <p:grpSp>
        <p:nvGrpSpPr>
          <p:cNvPr id="4" name="Group 36">
            <a:extLst>
              <a:ext uri="{FF2B5EF4-FFF2-40B4-BE49-F238E27FC236}">
                <a16:creationId xmlns:a16="http://schemas.microsoft.com/office/drawing/2014/main" id="{292D2ECA-62B6-F5B7-9C02-43428BEE59C8}"/>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0A7B1DF1-12C1-5A85-E6EA-6FAC0771C15A}"/>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مكوّنات </a:t>
              </a:r>
              <a:r>
                <a:rPr lang="fr-FR" sz="4000" b="1" dirty="0">
                  <a:solidFill>
                    <a:srgbClr val="006666"/>
                  </a:solidFill>
                  <a:latin typeface="Adobe Arabic" panose="02040503050201020203" pitchFamily="18" charset="-78"/>
                  <a:cs typeface="Adobe Arabic" panose="02040503050201020203" pitchFamily="18" charset="-78"/>
                </a:rPr>
                <a:t>Power BI </a:t>
              </a:r>
              <a:r>
                <a:rPr lang="ar-SA" sz="4000" b="1" dirty="0">
                  <a:solidFill>
                    <a:srgbClr val="006666"/>
                  </a:solidFill>
                  <a:latin typeface="Adobe Arabic" panose="02040503050201020203" pitchFamily="18" charset="-78"/>
                  <a:cs typeface="Adobe Arabic" panose="02040503050201020203" pitchFamily="18" charset="-78"/>
                </a:rPr>
                <a:t>الرئيسية:</a:t>
              </a:r>
            </a:p>
          </p:txBody>
        </p:sp>
        <p:pic>
          <p:nvPicPr>
            <p:cNvPr id="6" name="Picture 2" descr="Idea ">
              <a:extLst>
                <a:ext uri="{FF2B5EF4-FFF2-40B4-BE49-F238E27FC236}">
                  <a16:creationId xmlns:a16="http://schemas.microsoft.com/office/drawing/2014/main" id="{77E13A35-E925-F1F3-375A-1E7DD0B644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مجموعة 10">
            <a:extLst>
              <a:ext uri="{FF2B5EF4-FFF2-40B4-BE49-F238E27FC236}">
                <a16:creationId xmlns:a16="http://schemas.microsoft.com/office/drawing/2014/main" id="{56585488-E15F-43E5-7A6C-AEA5B1ECB86B}"/>
              </a:ext>
            </a:extLst>
          </p:cNvPr>
          <p:cNvGrpSpPr/>
          <p:nvPr/>
        </p:nvGrpSpPr>
        <p:grpSpPr>
          <a:xfrm>
            <a:off x="632694" y="1910254"/>
            <a:ext cx="10993033" cy="1442720"/>
            <a:chOff x="386080" y="1986280"/>
            <a:chExt cx="10993033" cy="1442720"/>
          </a:xfrm>
        </p:grpSpPr>
        <p:sp>
          <p:nvSpPr>
            <p:cNvPr id="9" name="TextBox 7">
              <a:extLst>
                <a:ext uri="{FF2B5EF4-FFF2-40B4-BE49-F238E27FC236}">
                  <a16:creationId xmlns:a16="http://schemas.microsoft.com/office/drawing/2014/main" id="{148F89FD-DBD1-8886-5B14-C3B4D1D38E14}"/>
                </a:ext>
              </a:extLst>
            </p:cNvPr>
            <p:cNvSpPr txBox="1"/>
            <p:nvPr/>
          </p:nvSpPr>
          <p:spPr>
            <a:xfrm>
              <a:off x="1828800" y="2185753"/>
              <a:ext cx="955031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b="1" dirty="0">
                  <a:solidFill>
                    <a:srgbClr val="C00000"/>
                  </a:solidFill>
                </a:rPr>
                <a:t>Power BI Desktop </a:t>
              </a:r>
              <a:r>
                <a:rPr lang="ar-AE" dirty="0"/>
                <a:t> هو التطبيق المكتبي المجاني الذي يُستخدم لإنشاء التقارير ولوحات المعلومات. يحتوي على جميع الأدوات اللازمة لاستيراد البيانات ومعالجتها وتصميم التصوّرات البصرية.</a:t>
              </a:r>
            </a:p>
          </p:txBody>
        </p:sp>
        <p:pic>
          <p:nvPicPr>
            <p:cNvPr id="10" name="Picture 14" descr="Microsoft Power BI Desktop - Features, Reviews &amp; Pricing (November 2025)">
              <a:extLst>
                <a:ext uri="{FF2B5EF4-FFF2-40B4-BE49-F238E27FC236}">
                  <a16:creationId xmlns:a16="http://schemas.microsoft.com/office/drawing/2014/main" id="{7AAE2AF4-99E7-81DB-3908-E4EFB6D8346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6080" y="1986280"/>
              <a:ext cx="1442720" cy="1442720"/>
            </a:xfrm>
            <a:prstGeom prst="rect">
              <a:avLst/>
            </a:prstGeom>
            <a:noFill/>
          </p:spPr>
        </p:pic>
      </p:grpSp>
      <p:grpSp>
        <p:nvGrpSpPr>
          <p:cNvPr id="17" name="مجموعة 16">
            <a:extLst>
              <a:ext uri="{FF2B5EF4-FFF2-40B4-BE49-F238E27FC236}">
                <a16:creationId xmlns:a16="http://schemas.microsoft.com/office/drawing/2014/main" id="{CC9F16F3-DA44-AE50-26AB-2F4FECAB83F2}"/>
              </a:ext>
            </a:extLst>
          </p:cNvPr>
          <p:cNvGrpSpPr/>
          <p:nvPr/>
        </p:nvGrpSpPr>
        <p:grpSpPr>
          <a:xfrm>
            <a:off x="413866" y="3678492"/>
            <a:ext cx="11175747" cy="1322120"/>
            <a:chOff x="376931" y="4222234"/>
            <a:chExt cx="11175747" cy="1322120"/>
          </a:xfrm>
        </p:grpSpPr>
        <p:sp>
          <p:nvSpPr>
            <p:cNvPr id="13" name="TextBox 7">
              <a:extLst>
                <a:ext uri="{FF2B5EF4-FFF2-40B4-BE49-F238E27FC236}">
                  <a16:creationId xmlns:a16="http://schemas.microsoft.com/office/drawing/2014/main" id="{14335540-D437-33BD-3D9E-327DE710186B}"/>
                </a:ext>
              </a:extLst>
            </p:cNvPr>
            <p:cNvSpPr txBox="1"/>
            <p:nvPr/>
          </p:nvSpPr>
          <p:spPr>
            <a:xfrm>
              <a:off x="2976880" y="4226386"/>
              <a:ext cx="8575798"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b="1" dirty="0">
                  <a:solidFill>
                    <a:srgbClr val="C00000"/>
                  </a:solidFill>
                </a:rPr>
                <a:t>Power BI Service </a:t>
              </a:r>
              <a:r>
                <a:rPr lang="ar-AE" b="1" dirty="0">
                  <a:solidFill>
                    <a:srgbClr val="C00000"/>
                  </a:solidFill>
                </a:rPr>
                <a:t> </a:t>
              </a:r>
              <a:r>
                <a:rPr lang="ar-AE" dirty="0">
                  <a:solidFill>
                    <a:schemeClr val="tx1"/>
                  </a:solidFill>
                </a:rPr>
                <a:t>هي الخدمة السحابية التي تتيح مشاركة التقارير والتعاون عليها. يمكن من خلالها نشر التقارير وإنشاء لوحات معلومات يمكن الوصول إليها من أيّ مكان.</a:t>
              </a:r>
            </a:p>
          </p:txBody>
        </p:sp>
        <p:pic>
          <p:nvPicPr>
            <p:cNvPr id="15" name="Picture 16" descr="Power BI Service: convierte tus datos en decisiones ganadoras">
              <a:extLst>
                <a:ext uri="{FF2B5EF4-FFF2-40B4-BE49-F238E27FC236}">
                  <a16:creationId xmlns:a16="http://schemas.microsoft.com/office/drawing/2014/main" id="{08B22086-5161-659B-B3D3-B1FCF3683D3E}"/>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6931" y="4222234"/>
              <a:ext cx="2351288" cy="1322120"/>
            </a:xfrm>
            <a:prstGeom prst="rect">
              <a:avLst/>
            </a:prstGeom>
            <a:noFill/>
          </p:spPr>
        </p:pic>
      </p:grpSp>
      <p:grpSp>
        <p:nvGrpSpPr>
          <p:cNvPr id="23" name="مجموعة 22">
            <a:extLst>
              <a:ext uri="{FF2B5EF4-FFF2-40B4-BE49-F238E27FC236}">
                <a16:creationId xmlns:a16="http://schemas.microsoft.com/office/drawing/2014/main" id="{BD7FFDC2-BE29-A373-149C-B375AEA28842}"/>
              </a:ext>
            </a:extLst>
          </p:cNvPr>
          <p:cNvGrpSpPr/>
          <p:nvPr/>
        </p:nvGrpSpPr>
        <p:grpSpPr>
          <a:xfrm>
            <a:off x="794337" y="5199162"/>
            <a:ext cx="10795276" cy="1296654"/>
            <a:chOff x="794337" y="5259713"/>
            <a:chExt cx="10795276" cy="1296654"/>
          </a:xfrm>
        </p:grpSpPr>
        <p:sp>
          <p:nvSpPr>
            <p:cNvPr id="20" name="TextBox 7">
              <a:extLst>
                <a:ext uri="{FF2B5EF4-FFF2-40B4-BE49-F238E27FC236}">
                  <a16:creationId xmlns:a16="http://schemas.microsoft.com/office/drawing/2014/main" id="{CC7E5803-C233-DFC9-7A77-1DD43C91F13B}"/>
                </a:ext>
              </a:extLst>
            </p:cNvPr>
            <p:cNvSpPr txBox="1"/>
            <p:nvPr/>
          </p:nvSpPr>
          <p:spPr>
            <a:xfrm>
              <a:off x="3013815" y="5340299"/>
              <a:ext cx="8575798"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b="1" dirty="0">
                  <a:solidFill>
                    <a:srgbClr val="C00000"/>
                  </a:solidFill>
                </a:rPr>
                <a:t>Power BI Mobile </a:t>
              </a:r>
              <a:r>
                <a:rPr lang="ar-AE" b="1" dirty="0">
                  <a:solidFill>
                    <a:srgbClr val="C00000"/>
                  </a:solidFill>
                </a:rPr>
                <a:t> </a:t>
              </a:r>
              <a:r>
                <a:rPr lang="ar-AE" dirty="0">
                  <a:solidFill>
                    <a:schemeClr val="tx1"/>
                  </a:solidFill>
                </a:rPr>
                <a:t>تطبيقات الهاتف المحمول التي تتيح الوصول إلى التقارير ولوحات المعلومات أثناء التنقّل على أجهزة </a:t>
              </a:r>
              <a:r>
                <a:rPr lang="fr-FR" dirty="0">
                  <a:solidFill>
                    <a:schemeClr val="tx1"/>
                  </a:solidFill>
                </a:rPr>
                <a:t>iOS </a:t>
              </a:r>
              <a:r>
                <a:rPr lang="ar-AE" dirty="0">
                  <a:solidFill>
                    <a:schemeClr val="tx1"/>
                  </a:solidFill>
                </a:rPr>
                <a:t>و</a:t>
              </a:r>
              <a:r>
                <a:rPr lang="fr-FR" dirty="0">
                  <a:solidFill>
                    <a:schemeClr val="tx1"/>
                  </a:solidFill>
                </a:rPr>
                <a:t>Android </a:t>
              </a:r>
              <a:r>
                <a:rPr lang="ar-AE" dirty="0">
                  <a:solidFill>
                    <a:schemeClr val="tx1"/>
                  </a:solidFill>
                </a:rPr>
                <a:t>و</a:t>
              </a:r>
              <a:r>
                <a:rPr lang="fr-FR" dirty="0">
                  <a:solidFill>
                    <a:schemeClr val="tx1"/>
                  </a:solidFill>
                </a:rPr>
                <a:t>Windows</a:t>
              </a:r>
            </a:p>
          </p:txBody>
        </p:sp>
        <p:pic>
          <p:nvPicPr>
            <p:cNvPr id="22" name="Picture 18" descr="Get started with the Power BI mobile app on Android devices - Power BI |  Microsoft Learn">
              <a:extLst>
                <a:ext uri="{FF2B5EF4-FFF2-40B4-BE49-F238E27FC236}">
                  <a16:creationId xmlns:a16="http://schemas.microsoft.com/office/drawing/2014/main" id="{02A8E611-5D40-451C-43D9-9DDAD778DFB5}"/>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94337" y="5259713"/>
              <a:ext cx="1119434" cy="129665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063462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CA9AA-B85B-1715-0431-460285AF30A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C2F1049-7F64-91B2-D666-B500A3A95A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86BBCB5A-2D45-C2BA-38AC-2AC14FE77AFF}"/>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في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وبيئة العمل الخاصّة به</a:t>
            </a:r>
          </a:p>
        </p:txBody>
      </p:sp>
      <p:grpSp>
        <p:nvGrpSpPr>
          <p:cNvPr id="4" name="Group 36">
            <a:extLst>
              <a:ext uri="{FF2B5EF4-FFF2-40B4-BE49-F238E27FC236}">
                <a16:creationId xmlns:a16="http://schemas.microsoft.com/office/drawing/2014/main" id="{BA248673-FF9D-55C4-DB16-4A901EC281AF}"/>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C13C390D-46E4-460B-B284-003EE91D994B}"/>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ماذا يمكنني أن أفعل مع خدمة </a:t>
              </a:r>
              <a:r>
                <a:rPr lang="fr-FR" sz="4000" b="1" dirty="0">
                  <a:solidFill>
                    <a:srgbClr val="006666"/>
                  </a:solidFill>
                  <a:latin typeface="Adobe Arabic" panose="02040503050201020203" pitchFamily="18" charset="-78"/>
                  <a:cs typeface="Adobe Arabic" panose="02040503050201020203" pitchFamily="18" charset="-78"/>
                </a:rPr>
                <a:t>Power BI </a:t>
              </a:r>
              <a:r>
                <a:rPr lang="ar-AE" sz="4000" b="1" dirty="0">
                  <a:solidFill>
                    <a:srgbClr val="006666"/>
                  </a:solidFill>
                  <a:latin typeface="Adobe Arabic" panose="02040503050201020203" pitchFamily="18" charset="-78"/>
                  <a:cs typeface="Adobe Arabic" panose="02040503050201020203" pitchFamily="18" charset="-78"/>
                </a:rPr>
                <a:t> </a:t>
              </a:r>
              <a:r>
                <a:rPr lang="ar-SA" sz="4000" b="1" dirty="0">
                  <a:solidFill>
                    <a:srgbClr val="006666"/>
                  </a:solidFill>
                  <a:latin typeface="Adobe Arabic" panose="02040503050201020203" pitchFamily="18" charset="-78"/>
                  <a:cs typeface="Adobe Arabic" panose="02040503050201020203" pitchFamily="18" charset="-78"/>
                </a:rPr>
                <a:t>كمستهلك</a:t>
              </a:r>
            </a:p>
          </p:txBody>
        </p:sp>
        <p:pic>
          <p:nvPicPr>
            <p:cNvPr id="6" name="Picture 2" descr="Idea ">
              <a:extLst>
                <a:ext uri="{FF2B5EF4-FFF2-40B4-BE49-F238E27FC236}">
                  <a16:creationId xmlns:a16="http://schemas.microsoft.com/office/drawing/2014/main" id="{95E009DF-C642-4CF5-43D9-4E08FFF800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صورة 1">
            <a:extLst>
              <a:ext uri="{FF2B5EF4-FFF2-40B4-BE49-F238E27FC236}">
                <a16:creationId xmlns:a16="http://schemas.microsoft.com/office/drawing/2014/main" id="{AD2D415E-5DE0-63CB-8860-2469215F435A}"/>
              </a:ext>
            </a:extLst>
          </p:cNvPr>
          <p:cNvPicPr>
            <a:picLocks noChangeAspect="1"/>
          </p:cNvPicPr>
          <p:nvPr/>
        </p:nvPicPr>
        <p:blipFill>
          <a:blip r:embed="rId5"/>
          <a:stretch>
            <a:fillRect/>
          </a:stretch>
        </p:blipFill>
        <p:spPr>
          <a:xfrm>
            <a:off x="1402080" y="2011680"/>
            <a:ext cx="9123680" cy="4561840"/>
          </a:xfrm>
          <a:prstGeom prst="rect">
            <a:avLst/>
          </a:prstGeom>
        </p:spPr>
      </p:pic>
    </p:spTree>
    <p:extLst>
      <p:ext uri="{BB962C8B-B14F-4D97-AF65-F5344CB8AC3E}">
        <p14:creationId xmlns:p14="http://schemas.microsoft.com/office/powerpoint/2010/main" val="19700604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57670-7AB9-BCD4-FED9-E08CB6B89DC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83D46E4-36FC-B571-4EA2-8BD360F587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768BCEA-E9FB-9090-A1ED-D604C1B10520}"/>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في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وبيئة العمل الخاصّة به</a:t>
            </a:r>
          </a:p>
        </p:txBody>
      </p:sp>
      <p:grpSp>
        <p:nvGrpSpPr>
          <p:cNvPr id="4" name="Group 36">
            <a:extLst>
              <a:ext uri="{FF2B5EF4-FFF2-40B4-BE49-F238E27FC236}">
                <a16:creationId xmlns:a16="http://schemas.microsoft.com/office/drawing/2014/main" id="{A9DE1B50-73B8-E7CC-BB5E-0B0CEDFAC560}"/>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D1323F6B-2A93-7198-81A9-554C9BEC97B9}"/>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استكشاف </a:t>
              </a:r>
              <a:r>
                <a:rPr lang="fr-FR" sz="4000" b="1" dirty="0">
                  <a:solidFill>
                    <a:srgbClr val="006666"/>
                  </a:solidFill>
                  <a:latin typeface="Adobe Arabic" panose="02040503050201020203" pitchFamily="18" charset="-78"/>
                  <a:cs typeface="Adobe Arabic" panose="02040503050201020203" pitchFamily="18" charset="-78"/>
                </a:rPr>
                <a:t>Power BI Desktop</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CE1B309E-B64A-155C-3349-6B4084B19B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1" descr="تناقش هذه الصفحة &quot;بدء تشغيل واجهة المستخدم Power BI واستكشافها&quot;.">
            <a:extLst>
              <a:ext uri="{FF2B5EF4-FFF2-40B4-BE49-F238E27FC236}">
                <a16:creationId xmlns:a16="http://schemas.microsoft.com/office/drawing/2014/main" id="{883F2392-9B11-DAC0-EC8E-C6062457DFA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69773" y="1945227"/>
            <a:ext cx="9652454" cy="3902262"/>
          </a:xfrm>
          <a:prstGeom prst="rect">
            <a:avLst/>
          </a:prstGeom>
          <a:noFill/>
          <a:ln>
            <a:noFill/>
          </a:ln>
        </p:spPr>
      </p:pic>
    </p:spTree>
    <p:extLst>
      <p:ext uri="{BB962C8B-B14F-4D97-AF65-F5344CB8AC3E}">
        <p14:creationId xmlns:p14="http://schemas.microsoft.com/office/powerpoint/2010/main" val="1337626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CCB3E-4D67-C89E-CAB2-97FB22D9887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C867AF5-D51C-152F-3607-A37F1BF86D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8578FA59-AF38-117F-7918-95C991A1923E}"/>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في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وبيئة العمل الخاصّة به</a:t>
            </a:r>
          </a:p>
        </p:txBody>
      </p:sp>
      <p:grpSp>
        <p:nvGrpSpPr>
          <p:cNvPr id="4" name="Group 36">
            <a:extLst>
              <a:ext uri="{FF2B5EF4-FFF2-40B4-BE49-F238E27FC236}">
                <a16:creationId xmlns:a16="http://schemas.microsoft.com/office/drawing/2014/main" id="{D177E143-38A7-DBDE-D478-F6ED19E196AD}"/>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4EA8315C-C77E-4667-0BF8-2F2DC7BB2F56}"/>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استكشاف بيئة إنشاء التقرير</a:t>
              </a:r>
            </a:p>
          </p:txBody>
        </p:sp>
        <p:pic>
          <p:nvPicPr>
            <p:cNvPr id="6" name="Picture 2" descr="Idea ">
              <a:extLst>
                <a:ext uri="{FF2B5EF4-FFF2-40B4-BE49-F238E27FC236}">
                  <a16:creationId xmlns:a16="http://schemas.microsoft.com/office/drawing/2014/main" id="{C03E3428-C171-49A7-1D69-D264B50923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صورة 1">
            <a:extLst>
              <a:ext uri="{FF2B5EF4-FFF2-40B4-BE49-F238E27FC236}">
                <a16:creationId xmlns:a16="http://schemas.microsoft.com/office/drawing/2014/main" id="{69AF82AB-B8C4-07F2-5FB6-BD9FCCA347B9}"/>
              </a:ext>
            </a:extLst>
          </p:cNvPr>
          <p:cNvPicPr>
            <a:picLocks noChangeAspect="1"/>
          </p:cNvPicPr>
          <p:nvPr/>
        </p:nvPicPr>
        <p:blipFill>
          <a:blip r:embed="rId5"/>
          <a:stretch>
            <a:fillRect/>
          </a:stretch>
        </p:blipFill>
        <p:spPr>
          <a:xfrm>
            <a:off x="2099459" y="1628145"/>
            <a:ext cx="7993082" cy="4914896"/>
          </a:xfrm>
          <a:prstGeom prst="rect">
            <a:avLst/>
          </a:prstGeom>
        </p:spPr>
      </p:pic>
    </p:spTree>
    <p:extLst>
      <p:ext uri="{BB962C8B-B14F-4D97-AF65-F5344CB8AC3E}">
        <p14:creationId xmlns:p14="http://schemas.microsoft.com/office/powerpoint/2010/main" val="18397768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474CC-28AE-6C90-E138-6130688FA91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3DDD8B4-8FE0-9671-F5A2-966E7EA2E5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AD96F6A-F3FB-70DE-3833-A697252D40BC}"/>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في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وبيئة العمل الخاصّة به</a:t>
            </a:r>
          </a:p>
        </p:txBody>
      </p:sp>
      <p:grpSp>
        <p:nvGrpSpPr>
          <p:cNvPr id="4" name="Group 36">
            <a:extLst>
              <a:ext uri="{FF2B5EF4-FFF2-40B4-BE49-F238E27FC236}">
                <a16:creationId xmlns:a16="http://schemas.microsoft.com/office/drawing/2014/main" id="{337AA776-424D-111C-FEE2-4C68ECEF0E67}"/>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B962095C-BB96-DAF3-7FE8-7E90DA487DD8}"/>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استكشاف بيئة إنشاء التقرير</a:t>
              </a:r>
            </a:p>
          </p:txBody>
        </p:sp>
        <p:pic>
          <p:nvPicPr>
            <p:cNvPr id="6" name="Picture 2" descr="Idea ">
              <a:extLst>
                <a:ext uri="{FF2B5EF4-FFF2-40B4-BE49-F238E27FC236}">
                  <a16:creationId xmlns:a16="http://schemas.microsoft.com/office/drawing/2014/main" id="{3CA07DF5-FF8F-2E3C-EF27-969162C2B3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مربع نص 8">
            <a:extLst>
              <a:ext uri="{FF2B5EF4-FFF2-40B4-BE49-F238E27FC236}">
                <a16:creationId xmlns:a16="http://schemas.microsoft.com/office/drawing/2014/main" id="{4BE2FDAC-6F2C-56F7-5040-9984998C31B3}"/>
              </a:ext>
            </a:extLst>
          </p:cNvPr>
          <p:cNvSpPr txBox="1"/>
          <p:nvPr/>
        </p:nvSpPr>
        <p:spPr>
          <a:xfrm>
            <a:off x="6471919" y="2533370"/>
            <a:ext cx="5117693" cy="2923877"/>
          </a:xfrm>
          <a:prstGeom prst="rect">
            <a:avLst/>
          </a:prstGeom>
          <a:noFill/>
        </p:spPr>
        <p:txBody>
          <a:bodyPr wrap="square">
            <a:spAutoFit/>
          </a:bodyPr>
          <a:lstStyle/>
          <a:p>
            <a:pPr marL="0" marR="0" algn="just" rtl="1">
              <a:lnSpc>
                <a:spcPct val="115000"/>
              </a:lnSpc>
              <a:buNone/>
            </a:pPr>
            <a:r>
              <a:rPr lang="ar-SA" sz="3200" b="1" kern="100" dirty="0">
                <a:solidFill>
                  <a:srgbClr val="C00000"/>
                </a:solidFill>
                <a:effectLst/>
                <a:latin typeface="Adobe Arabic" panose="02040503050201020203" pitchFamily="18" charset="-78"/>
                <a:ea typeface="Times New Roman" panose="02020603050405020304" pitchFamily="18" charset="0"/>
                <a:cs typeface="Adobe Arabic" panose="02040503050201020203" pitchFamily="18" charset="-78"/>
              </a:rPr>
              <a:t>تلميح:</a:t>
            </a:r>
            <a:endParaRPr lang="fr-FR" sz="3200" b="1"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endParaRPr>
          </a:p>
          <a:p>
            <a:pPr marL="0" marR="0" algn="just" rtl="1">
              <a:lnSpc>
                <a:spcPct val="115000"/>
              </a:lnSpc>
              <a:buNone/>
            </a:pPr>
            <a:r>
              <a:rPr lang="ar-SA" sz="3200" kern="100" dirty="0">
                <a:solidFill>
                  <a:srgbClr val="000000"/>
                </a:solidFill>
                <a:effectLst/>
                <a:latin typeface="Adobe Arabic" panose="02040503050201020203" pitchFamily="18" charset="-78"/>
                <a:ea typeface="Times New Roman" panose="02020603050405020304" pitchFamily="18" charset="0"/>
                <a:cs typeface="Adobe Arabic" panose="02040503050201020203" pitchFamily="18" charset="-78"/>
              </a:rPr>
              <a:t>يمكنك طي جزء المرئيات والحقول لتوفير مساحة أكبر في طريقة عرض </a:t>
            </a:r>
            <a:r>
              <a:rPr lang="en-US" sz="3200" kern="100" dirty="0">
                <a:solidFill>
                  <a:srgbClr val="000000"/>
                </a:solidFill>
                <a:effectLst/>
                <a:latin typeface="Adobe Arabic" panose="02040503050201020203" pitchFamily="18" charset="-78"/>
                <a:ea typeface="Times New Roman" panose="02020603050405020304" pitchFamily="18" charset="0"/>
                <a:cs typeface="Adobe Arabic" panose="02040503050201020203" pitchFamily="18" charset="-78"/>
              </a:rPr>
              <a:t>Report </a:t>
            </a:r>
            <a:r>
              <a:rPr lang="ar-SA" sz="3200" kern="100" dirty="0">
                <a:solidFill>
                  <a:srgbClr val="000000"/>
                </a:solidFill>
                <a:effectLst/>
                <a:latin typeface="Adobe Arabic" panose="02040503050201020203" pitchFamily="18" charset="-78"/>
                <a:ea typeface="Times New Roman" panose="02020603050405020304" pitchFamily="18" charset="0"/>
                <a:cs typeface="Adobe Arabic" panose="02040503050201020203" pitchFamily="18" charset="-78"/>
              </a:rPr>
              <a:t>عن طريق تحديد السهم الصغير، كما هو موضح في لقطة الشاشة التالية.</a:t>
            </a:r>
            <a:endParaRPr lang="fr-FR"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10" name="صورة 9">
            <a:extLst>
              <a:ext uri="{FF2B5EF4-FFF2-40B4-BE49-F238E27FC236}">
                <a16:creationId xmlns:a16="http://schemas.microsoft.com/office/drawing/2014/main" id="{CA46F528-3CB8-5744-6141-B73EE87E688B}"/>
              </a:ext>
            </a:extLst>
          </p:cNvPr>
          <p:cNvPicPr>
            <a:picLocks noChangeAspect="1"/>
          </p:cNvPicPr>
          <p:nvPr/>
        </p:nvPicPr>
        <p:blipFill>
          <a:blip r:embed="rId5"/>
          <a:stretch>
            <a:fillRect/>
          </a:stretch>
        </p:blipFill>
        <p:spPr>
          <a:xfrm>
            <a:off x="365263" y="1718397"/>
            <a:ext cx="5730737" cy="4084674"/>
          </a:xfrm>
          <a:prstGeom prst="rect">
            <a:avLst/>
          </a:prstGeom>
        </p:spPr>
      </p:pic>
    </p:spTree>
    <p:extLst>
      <p:ext uri="{BB962C8B-B14F-4D97-AF65-F5344CB8AC3E}">
        <p14:creationId xmlns:p14="http://schemas.microsoft.com/office/powerpoint/2010/main" val="6371996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748F9-5971-B8A0-847F-D42CC7314AB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E5ED672-5451-740E-537D-45BEE73181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B0B9B38-D091-B5F3-5280-95C58D6EA670}"/>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في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وبيئة العمل الخاصّة به</a:t>
            </a:r>
          </a:p>
        </p:txBody>
      </p:sp>
      <p:grpSp>
        <p:nvGrpSpPr>
          <p:cNvPr id="4" name="Group 36">
            <a:extLst>
              <a:ext uri="{FF2B5EF4-FFF2-40B4-BE49-F238E27FC236}">
                <a16:creationId xmlns:a16="http://schemas.microsoft.com/office/drawing/2014/main" id="{51072E9B-7108-7C0B-9770-140F1FD034F0}"/>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3C8E0CCB-AE9D-8A8E-0717-7AB852615441}"/>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إنشاء عنصر مرئي:</a:t>
              </a:r>
            </a:p>
          </p:txBody>
        </p:sp>
        <p:pic>
          <p:nvPicPr>
            <p:cNvPr id="6" name="Picture 2" descr="Idea ">
              <a:extLst>
                <a:ext uri="{FF2B5EF4-FFF2-40B4-BE49-F238E27FC236}">
                  <a16:creationId xmlns:a16="http://schemas.microsoft.com/office/drawing/2014/main" id="{43CA061B-6F3F-FB79-EA7D-94EF34527A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صورة 1">
            <a:extLst>
              <a:ext uri="{FF2B5EF4-FFF2-40B4-BE49-F238E27FC236}">
                <a16:creationId xmlns:a16="http://schemas.microsoft.com/office/drawing/2014/main" id="{8CB44574-5ACD-E257-4C18-167BC25B7EB8}"/>
              </a:ext>
            </a:extLst>
          </p:cNvPr>
          <p:cNvPicPr>
            <a:picLocks noChangeAspect="1"/>
          </p:cNvPicPr>
          <p:nvPr/>
        </p:nvPicPr>
        <p:blipFill>
          <a:blip r:embed="rId5"/>
          <a:stretch>
            <a:fillRect/>
          </a:stretch>
        </p:blipFill>
        <p:spPr>
          <a:xfrm>
            <a:off x="1959239" y="1784209"/>
            <a:ext cx="8273522" cy="4550438"/>
          </a:xfrm>
          <a:prstGeom prst="rect">
            <a:avLst/>
          </a:prstGeom>
        </p:spPr>
      </p:pic>
    </p:spTree>
    <p:extLst>
      <p:ext uri="{BB962C8B-B14F-4D97-AF65-F5344CB8AC3E}">
        <p14:creationId xmlns:p14="http://schemas.microsoft.com/office/powerpoint/2010/main" val="11738031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275F9-3CE2-5654-AA10-8A1D7341FD7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F5E9200-3E99-A293-82CB-084FDA0B2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6D8F9132-2132-3AFF-C4C4-85A075C02D1D}"/>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مقدّمة في </a:t>
            </a:r>
            <a:r>
              <a:rPr lang="fr-FR"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Power BI </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وبيئة العمل الخاصّة به</a:t>
            </a:r>
          </a:p>
        </p:txBody>
      </p:sp>
      <p:grpSp>
        <p:nvGrpSpPr>
          <p:cNvPr id="4" name="Group 36">
            <a:extLst>
              <a:ext uri="{FF2B5EF4-FFF2-40B4-BE49-F238E27FC236}">
                <a16:creationId xmlns:a16="http://schemas.microsoft.com/office/drawing/2014/main" id="{2B4FE37A-B847-5462-26E0-29D38841BC28}"/>
              </a:ext>
            </a:extLst>
          </p:cNvPr>
          <p:cNvGrpSpPr/>
          <p:nvPr/>
        </p:nvGrpSpPr>
        <p:grpSpPr>
          <a:xfrm>
            <a:off x="2779494" y="888859"/>
            <a:ext cx="8932047" cy="895350"/>
            <a:chOff x="3105241" y="997952"/>
            <a:chExt cx="8932047" cy="895350"/>
          </a:xfrm>
        </p:grpSpPr>
        <p:sp>
          <p:nvSpPr>
            <p:cNvPr id="5" name="TextBox 3">
              <a:extLst>
                <a:ext uri="{FF2B5EF4-FFF2-40B4-BE49-F238E27FC236}">
                  <a16:creationId xmlns:a16="http://schemas.microsoft.com/office/drawing/2014/main" id="{640C64B4-756D-944F-AEE2-C3AE94B9E8D3}"/>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الحصول على البيانات من </a:t>
              </a:r>
              <a:r>
                <a:rPr lang="fr-FR" sz="4000" b="1" dirty="0">
                  <a:solidFill>
                    <a:srgbClr val="006666"/>
                  </a:solidFill>
                  <a:latin typeface="Adobe Arabic" panose="02040503050201020203" pitchFamily="18" charset="-78"/>
                  <a:cs typeface="Adobe Arabic" panose="02040503050201020203" pitchFamily="18" charset="-78"/>
                </a:rPr>
                <a:t>Excel</a:t>
              </a:r>
              <a:r>
                <a:rPr lang="ar-AE" sz="4000" b="1" dirty="0">
                  <a:solidFill>
                    <a:srgbClr val="006666"/>
                  </a:solidFill>
                  <a:latin typeface="Adobe Arabic" panose="02040503050201020203" pitchFamily="18" charset="-78"/>
                  <a:cs typeface="Adobe Arabic" panose="02040503050201020203" pitchFamily="18" charset="-78"/>
                </a:rPr>
                <a:t>:</a:t>
              </a:r>
              <a:endParaRPr lang="ar-SA" sz="4000" b="1" dirty="0">
                <a:solidFill>
                  <a:srgbClr val="006666"/>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86766441-EEFE-C1F0-25DF-7DD5C9A622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13" descr="تناقش هذه الصفحة &quot;استيراد البيانات من Excel&quot;.">
            <a:extLst>
              <a:ext uri="{FF2B5EF4-FFF2-40B4-BE49-F238E27FC236}">
                <a16:creationId xmlns:a16="http://schemas.microsoft.com/office/drawing/2014/main" id="{C4A3BB56-E502-B191-F04E-7B45B117705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76291" y="2221313"/>
            <a:ext cx="8439418" cy="3421210"/>
          </a:xfrm>
          <a:prstGeom prst="rect">
            <a:avLst/>
          </a:prstGeom>
          <a:noFill/>
          <a:ln>
            <a:noFill/>
          </a:ln>
        </p:spPr>
      </p:pic>
    </p:spTree>
    <p:extLst>
      <p:ext uri="{BB962C8B-B14F-4D97-AF65-F5344CB8AC3E}">
        <p14:creationId xmlns:p14="http://schemas.microsoft.com/office/powerpoint/2010/main" val="3675132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34E89-C1A2-4BCB-228C-7D13CCC24DC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64EFA94-AF4E-EF10-BB43-DA9F5217FA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14D11F29-A6F8-39FD-1861-379B43534814}"/>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pic>
        <p:nvPicPr>
          <p:cNvPr id="2" name="صورة 1">
            <a:extLst>
              <a:ext uri="{FF2B5EF4-FFF2-40B4-BE49-F238E27FC236}">
                <a16:creationId xmlns:a16="http://schemas.microsoft.com/office/drawing/2014/main" id="{9EC9E237-2AA5-B313-D0B5-36907F1FB65D}"/>
              </a:ext>
            </a:extLst>
          </p:cNvPr>
          <p:cNvPicPr>
            <a:picLocks noChangeAspect="1"/>
          </p:cNvPicPr>
          <p:nvPr/>
        </p:nvPicPr>
        <p:blipFill>
          <a:blip r:embed="rId4"/>
          <a:stretch>
            <a:fillRect/>
          </a:stretch>
        </p:blipFill>
        <p:spPr>
          <a:xfrm>
            <a:off x="349007" y="2428239"/>
            <a:ext cx="11493986" cy="3484882"/>
          </a:xfrm>
          <a:prstGeom prst="rect">
            <a:avLst/>
          </a:prstGeom>
        </p:spPr>
      </p:pic>
      <p:sp>
        <p:nvSpPr>
          <p:cNvPr id="9" name="TextBox 7">
            <a:extLst>
              <a:ext uri="{FF2B5EF4-FFF2-40B4-BE49-F238E27FC236}">
                <a16:creationId xmlns:a16="http://schemas.microsoft.com/office/drawing/2014/main" id="{F77516F9-0A7B-35F1-E4F2-094DFA5EB379}"/>
              </a:ext>
            </a:extLst>
          </p:cNvPr>
          <p:cNvSpPr txBox="1"/>
          <p:nvPr/>
        </p:nvSpPr>
        <p:spPr>
          <a:xfrm>
            <a:off x="802640" y="978507"/>
            <a:ext cx="1016882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أينما كنت تحتفظ بالملفات الخاصة بك، </a:t>
            </a:r>
            <a:r>
              <a:rPr lang="fr-FR" dirty="0"/>
              <a:t>Power BI </a:t>
            </a:r>
            <a:r>
              <a:rPr lang="ar-AE" dirty="0"/>
              <a:t>يجعل استيرادها بسيطة. في </a:t>
            </a:r>
            <a:r>
              <a:rPr lang="fr-FR" dirty="0"/>
              <a:t>Power BI، </a:t>
            </a:r>
            <a:r>
              <a:rPr lang="ar-AE" dirty="0"/>
              <a:t>يمكنك الانتقال  </a:t>
            </a:r>
            <a:r>
              <a:rPr lang="fr-FR" dirty="0"/>
              <a:t>Get Data &gt; Files &gt; Local File </a:t>
            </a:r>
            <a:r>
              <a:rPr lang="ar-AE" dirty="0"/>
              <a:t>لتحديد ملف </a:t>
            </a:r>
            <a:r>
              <a:rPr lang="fr-FR" dirty="0"/>
              <a:t>Excel </a:t>
            </a:r>
            <a:r>
              <a:rPr lang="ar-AE" dirty="0"/>
              <a:t>الذي تريده.</a:t>
            </a:r>
          </a:p>
        </p:txBody>
      </p:sp>
    </p:spTree>
    <p:extLst>
      <p:ext uri="{BB962C8B-B14F-4D97-AF65-F5344CB8AC3E}">
        <p14:creationId xmlns:p14="http://schemas.microsoft.com/office/powerpoint/2010/main" val="18702070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6E367F-78CF-494F-3412-A087E8AE2CA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4992800-1873-A65C-C206-A2D464F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234972BF-39B5-2C3D-FFED-6A41108074A1}"/>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sp>
        <p:nvSpPr>
          <p:cNvPr id="4" name="TextBox 7">
            <a:extLst>
              <a:ext uri="{FF2B5EF4-FFF2-40B4-BE49-F238E27FC236}">
                <a16:creationId xmlns:a16="http://schemas.microsoft.com/office/drawing/2014/main" id="{F2E74251-C42F-9BC6-9E41-7F569059EDFF}"/>
              </a:ext>
            </a:extLst>
          </p:cNvPr>
          <p:cNvSpPr txBox="1"/>
          <p:nvPr/>
        </p:nvSpPr>
        <p:spPr>
          <a:xfrm>
            <a:off x="1524000" y="896363"/>
            <a:ext cx="1016882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بعد النقر فوق ملف </a:t>
            </a:r>
            <a:r>
              <a:rPr lang="fr-FR" dirty="0"/>
              <a:t>Local </a:t>
            </a:r>
            <a:r>
              <a:rPr lang="ar-AE" dirty="0"/>
              <a:t>لديك خياران. يمكنك استيراد بيانات </a:t>
            </a:r>
            <a:r>
              <a:rPr lang="fr-FR" dirty="0"/>
              <a:t>Excel </a:t>
            </a:r>
            <a:r>
              <a:rPr lang="ar-AE" dirty="0"/>
              <a:t>إلى </a:t>
            </a:r>
            <a:r>
              <a:rPr lang="fr-FR" dirty="0"/>
              <a:t>Power BI </a:t>
            </a:r>
            <a:r>
              <a:rPr lang="ar-AE" dirty="0"/>
              <a:t>أو يمكنك تحميل ملف </a:t>
            </a:r>
            <a:r>
              <a:rPr lang="fr-FR" dirty="0"/>
              <a:t>Excel </a:t>
            </a:r>
            <a:r>
              <a:rPr lang="ar-AE" dirty="0"/>
              <a:t>إلى </a:t>
            </a:r>
            <a:r>
              <a:rPr lang="fr-FR" dirty="0"/>
              <a:t>Power BI</a:t>
            </a:r>
            <a:r>
              <a:rPr lang="ar-AE" dirty="0"/>
              <a:t>.</a:t>
            </a:r>
          </a:p>
        </p:txBody>
      </p:sp>
      <p:sp>
        <p:nvSpPr>
          <p:cNvPr id="5" name="TextBox 7">
            <a:extLst>
              <a:ext uri="{FF2B5EF4-FFF2-40B4-BE49-F238E27FC236}">
                <a16:creationId xmlns:a16="http://schemas.microsoft.com/office/drawing/2014/main" id="{24212DB8-D2AD-C282-E1C4-BD51640CB99F}"/>
              </a:ext>
            </a:extLst>
          </p:cNvPr>
          <p:cNvSpPr txBox="1"/>
          <p:nvPr/>
        </p:nvSpPr>
        <p:spPr>
          <a:xfrm>
            <a:off x="193040" y="1895503"/>
            <a:ext cx="11499783"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سيتم توصيل الاستيراد بالبيانات في المصنف الخاص بك حتى تتمكن من إنشاء تقارير </a:t>
            </a:r>
            <a:r>
              <a:rPr lang="fr-FR" dirty="0"/>
              <a:t>Power BI </a:t>
            </a:r>
            <a:r>
              <a:rPr lang="ar-AE" dirty="0"/>
              <a:t>ولوحات المعلومات. </a:t>
            </a:r>
          </a:p>
          <a:p>
            <a:r>
              <a:rPr lang="ar-AE" dirty="0"/>
              <a:t>"</a:t>
            </a:r>
            <a:r>
              <a:rPr lang="fr-FR" dirty="0"/>
              <a:t>" Upload </a:t>
            </a:r>
            <a:r>
              <a:rPr lang="ar-AE" dirty="0"/>
              <a:t>سترفع ملف </a:t>
            </a:r>
            <a:r>
              <a:rPr lang="fr-FR" dirty="0"/>
              <a:t>Excel </a:t>
            </a:r>
            <a:r>
              <a:rPr lang="ar-AE" dirty="0"/>
              <a:t>خاصتك إلى </a:t>
            </a:r>
            <a:r>
              <a:rPr lang="fr-FR" dirty="0"/>
              <a:t>Power BI </a:t>
            </a:r>
            <a:r>
              <a:rPr lang="ar-AE" dirty="0"/>
              <a:t>حتى تتمكن من عرضه والتفاعل معه كما تفعل في </a:t>
            </a:r>
            <a:r>
              <a:rPr lang="fr-FR" dirty="0"/>
              <a:t>Excel Online</a:t>
            </a:r>
            <a:endParaRPr lang="ar-AE" dirty="0"/>
          </a:p>
        </p:txBody>
      </p:sp>
      <p:pic>
        <p:nvPicPr>
          <p:cNvPr id="6" name="Picture 15" descr="لقطة شاشة من نافذة الاستيراد أو التحميل.">
            <a:extLst>
              <a:ext uri="{FF2B5EF4-FFF2-40B4-BE49-F238E27FC236}">
                <a16:creationId xmlns:a16="http://schemas.microsoft.com/office/drawing/2014/main" id="{F433BCB0-F2D7-387D-C869-5ED572B7A96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35013" y="3096965"/>
            <a:ext cx="10038080" cy="3588316"/>
          </a:xfrm>
          <a:prstGeom prst="rect">
            <a:avLst/>
          </a:prstGeom>
          <a:noFill/>
          <a:ln>
            <a:noFill/>
          </a:ln>
        </p:spPr>
      </p:pic>
    </p:spTree>
    <p:extLst>
      <p:ext uri="{BB962C8B-B14F-4D97-AF65-F5344CB8AC3E}">
        <p14:creationId xmlns:p14="http://schemas.microsoft.com/office/powerpoint/2010/main" val="6069727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7927D-5866-28E2-CC8E-5A9018EA148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3B06F06-8130-DC7D-97A1-9C663F0B8E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958804D-1223-74CC-29E8-AF3683598697}"/>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C0B95377-17DF-B798-8546-173B3D7DAF03}"/>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BEBD764D-A7FA-E2B6-AD6F-6DAD14171E2D}"/>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كيفية إنشاء التقارير:</a:t>
              </a:r>
            </a:p>
          </p:txBody>
        </p:sp>
        <p:pic>
          <p:nvPicPr>
            <p:cNvPr id="9" name="Picture 2" descr="Idea ">
              <a:extLst>
                <a:ext uri="{FF2B5EF4-FFF2-40B4-BE49-F238E27FC236}">
                  <a16:creationId xmlns:a16="http://schemas.microsoft.com/office/drawing/2014/main" id="{7C6503C6-6656-FA84-69B6-CABD9C41F3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7">
            <a:extLst>
              <a:ext uri="{FF2B5EF4-FFF2-40B4-BE49-F238E27FC236}">
                <a16:creationId xmlns:a16="http://schemas.microsoft.com/office/drawing/2014/main" id="{A68DBC61-A575-8C46-CEEB-CF0DD0A644CB}"/>
              </a:ext>
            </a:extLst>
          </p:cNvPr>
          <p:cNvSpPr txBox="1"/>
          <p:nvPr/>
        </p:nvSpPr>
        <p:spPr>
          <a:xfrm>
            <a:off x="7151527" y="2733649"/>
            <a:ext cx="4438086"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بعد استيراد بيانات المصنف، يتم إنشاء مجموعة بيانات في </a:t>
            </a:r>
            <a:r>
              <a:rPr lang="fr-FR" dirty="0"/>
              <a:t>Power BI </a:t>
            </a:r>
            <a:r>
              <a:rPr lang="ar-AE" dirty="0"/>
              <a:t>وستظهر ضمن </a:t>
            </a:r>
            <a:r>
              <a:rPr lang="fr-FR" dirty="0"/>
              <a:t>Datasets</a:t>
            </a:r>
            <a:r>
              <a:rPr lang="ar-AE" dirty="0"/>
              <a:t>.</a:t>
            </a:r>
          </a:p>
        </p:txBody>
      </p:sp>
      <p:pic>
        <p:nvPicPr>
          <p:cNvPr id="11" name="صورة 10">
            <a:extLst>
              <a:ext uri="{FF2B5EF4-FFF2-40B4-BE49-F238E27FC236}">
                <a16:creationId xmlns:a16="http://schemas.microsoft.com/office/drawing/2014/main" id="{C6C1160D-D524-6AA2-6515-192CA7CE8331}"/>
              </a:ext>
            </a:extLst>
          </p:cNvPr>
          <p:cNvPicPr>
            <a:picLocks noChangeAspect="1"/>
          </p:cNvPicPr>
          <p:nvPr/>
        </p:nvPicPr>
        <p:blipFill>
          <a:blip r:embed="rId6"/>
          <a:stretch>
            <a:fillRect/>
          </a:stretch>
        </p:blipFill>
        <p:spPr>
          <a:xfrm>
            <a:off x="602387" y="787941"/>
            <a:ext cx="6139364" cy="5780144"/>
          </a:xfrm>
          <a:prstGeom prst="rect">
            <a:avLst/>
          </a:prstGeom>
        </p:spPr>
      </p:pic>
    </p:spTree>
    <p:extLst>
      <p:ext uri="{BB962C8B-B14F-4D97-AF65-F5344CB8AC3E}">
        <p14:creationId xmlns:p14="http://schemas.microsoft.com/office/powerpoint/2010/main" val="12777505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F3587-AFC2-6E31-C897-376E45C1D36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095F7A8-ADFC-E65F-5F70-9588E56D124E}"/>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5A49348-8623-27D9-E94D-D04CB9C856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364B2E80-5F50-B048-DB9F-40CC107345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2" name="TextBox 7">
            <a:extLst>
              <a:ext uri="{FF2B5EF4-FFF2-40B4-BE49-F238E27FC236}">
                <a16:creationId xmlns:a16="http://schemas.microsoft.com/office/drawing/2014/main" id="{0B57E87D-2A1D-75F7-1DFB-DF828C94149C}"/>
              </a:ext>
            </a:extLst>
          </p:cNvPr>
          <p:cNvSpPr txBox="1"/>
          <p:nvPr/>
        </p:nvSpPr>
        <p:spPr>
          <a:xfrm>
            <a:off x="378226" y="945707"/>
            <a:ext cx="66935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تطبيقات الصحّة واللياقة: تطبيقات مثل </a:t>
            </a:r>
            <a:r>
              <a:rPr lang="fr-FR" dirty="0">
                <a:solidFill>
                  <a:schemeClr val="tx1"/>
                </a:solidFill>
              </a:rPr>
              <a:t>Apple Health </a:t>
            </a:r>
            <a:r>
              <a:rPr lang="ar-SA" dirty="0">
                <a:solidFill>
                  <a:schemeClr val="tx1"/>
                </a:solidFill>
              </a:rPr>
              <a:t>تجمع بيانات الخطوات، ضربات القلب، والنوم، وتُقدّم رؤى صحّيّة شخصيّة باستخدام تقنيّات الذكاء الاصطناعي.</a:t>
            </a:r>
          </a:p>
        </p:txBody>
      </p:sp>
      <p:sp>
        <p:nvSpPr>
          <p:cNvPr id="7" name="TextBox 7">
            <a:extLst>
              <a:ext uri="{FF2B5EF4-FFF2-40B4-BE49-F238E27FC236}">
                <a16:creationId xmlns:a16="http://schemas.microsoft.com/office/drawing/2014/main" id="{997671F9-09E0-E374-141C-7DE5673355FD}"/>
              </a:ext>
            </a:extLst>
          </p:cNvPr>
          <p:cNvSpPr txBox="1"/>
          <p:nvPr/>
        </p:nvSpPr>
        <p:spPr>
          <a:xfrm>
            <a:off x="378226" y="3279747"/>
            <a:ext cx="669354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خدمات البثّ (</a:t>
            </a:r>
            <a:r>
              <a:rPr lang="fr-FR" dirty="0"/>
              <a:t> (Netflix, Spotify </a:t>
            </a:r>
            <a:r>
              <a:rPr lang="ar-SA" dirty="0"/>
              <a:t>تُحلّل هذه المنصّات تفضيلاتنا وتوقيت مشاهدتنا أو استماعنا لتقترح محتوى ملائماً، مستخدمةً خوارزميّات التعلّم الآلي.</a:t>
            </a:r>
            <a:endParaRPr lang="ar-AE" dirty="0"/>
          </a:p>
        </p:txBody>
      </p:sp>
      <p:sp>
        <p:nvSpPr>
          <p:cNvPr id="4" name="TextBox 7">
            <a:extLst>
              <a:ext uri="{FF2B5EF4-FFF2-40B4-BE49-F238E27FC236}">
                <a16:creationId xmlns:a16="http://schemas.microsoft.com/office/drawing/2014/main" id="{0675CA25-C13F-72D0-BDA0-DBD246003066}"/>
              </a:ext>
            </a:extLst>
          </p:cNvPr>
          <p:cNvSpPr txBox="1"/>
          <p:nvPr/>
        </p:nvSpPr>
        <p:spPr>
          <a:xfrm>
            <a:off x="378226" y="5174591"/>
            <a:ext cx="669354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البريد الإلكتروني: تصفية الرسائل المزعجة (</a:t>
            </a:r>
            <a:r>
              <a:rPr lang="fr-FR" dirty="0"/>
              <a:t> (Spam </a:t>
            </a:r>
            <a:r>
              <a:rPr lang="ar-SA" dirty="0"/>
              <a:t>تعتمد على الذكاء الاصطناعي الذي يتعلّم تمييز الرسائل غير المرغوبة.</a:t>
            </a:r>
            <a:endParaRPr lang="ar-AE" dirty="0"/>
          </a:p>
        </p:txBody>
      </p:sp>
    </p:spTree>
    <p:extLst>
      <p:ext uri="{BB962C8B-B14F-4D97-AF65-F5344CB8AC3E}">
        <p14:creationId xmlns:p14="http://schemas.microsoft.com/office/powerpoint/2010/main" val="12255750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5E282-8B16-691E-D620-98201F2E149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18956B9-2F68-2AFF-8FBC-8D8D19573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158B3F46-2C78-07B2-BF08-F169625268A4}"/>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8CDEADF4-F2F0-8D5B-BA6E-6A50F40967D0}"/>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B767AFA1-DD11-42FE-FE94-E98E72E2F39B}"/>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كيفية إنشاء التقارير:</a:t>
              </a:r>
            </a:p>
          </p:txBody>
        </p:sp>
        <p:pic>
          <p:nvPicPr>
            <p:cNvPr id="9" name="Picture 2" descr="Idea ">
              <a:extLst>
                <a:ext uri="{FF2B5EF4-FFF2-40B4-BE49-F238E27FC236}">
                  <a16:creationId xmlns:a16="http://schemas.microsoft.com/office/drawing/2014/main" id="{B677D6F2-00C8-8A9C-04BA-3874ADCC14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7">
            <a:extLst>
              <a:ext uri="{FF2B5EF4-FFF2-40B4-BE49-F238E27FC236}">
                <a16:creationId xmlns:a16="http://schemas.microsoft.com/office/drawing/2014/main" id="{9C85F4E1-8FB0-5329-79AF-1983EC033C29}"/>
              </a:ext>
            </a:extLst>
          </p:cNvPr>
          <p:cNvSpPr txBox="1"/>
          <p:nvPr/>
        </p:nvSpPr>
        <p:spPr>
          <a:xfrm>
            <a:off x="7151527" y="2188619"/>
            <a:ext cx="4438086" cy="378052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الآن، يمكنك البدء في استكشاف بياناتك من خلال إنشاء تقارير ولوحات معلومات. حدد أيقونة (...) الموجودة بجوار مجموعة البيانات، ثم حدد إنشاء تقرير. تظهر لوحة تقرير فارغة جديدة. على الجانب الأيمن، ضمن </a:t>
            </a:r>
            <a:r>
              <a:rPr lang="fr-FR" dirty="0"/>
              <a:t>Fields </a:t>
            </a:r>
            <a:r>
              <a:rPr lang="ar-AE" dirty="0"/>
              <a:t>هي الجداول والأعمدة. حدد الحقول التي تريد إنشاء مرئيات جديدة لها على اللوحة.</a:t>
            </a:r>
          </a:p>
        </p:txBody>
      </p:sp>
      <p:pic>
        <p:nvPicPr>
          <p:cNvPr id="4" name="Picture 17" descr="لقطة شاشة لجزء «Fields» ولوحة عرض «Report».">
            <a:extLst>
              <a:ext uri="{FF2B5EF4-FFF2-40B4-BE49-F238E27FC236}">
                <a16:creationId xmlns:a16="http://schemas.microsoft.com/office/drawing/2014/main" id="{9D68761E-F74B-92F7-D947-6C3650FA187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56669" y="888859"/>
            <a:ext cx="6742458" cy="5360500"/>
          </a:xfrm>
          <a:prstGeom prst="rect">
            <a:avLst/>
          </a:prstGeom>
          <a:noFill/>
          <a:ln>
            <a:noFill/>
          </a:ln>
        </p:spPr>
      </p:pic>
    </p:spTree>
    <p:extLst>
      <p:ext uri="{BB962C8B-B14F-4D97-AF65-F5344CB8AC3E}">
        <p14:creationId xmlns:p14="http://schemas.microsoft.com/office/powerpoint/2010/main" val="39468488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3E3AA-CA9B-B6E7-2D18-B183DD7C347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4B9BE63-CE49-BFCC-D9F5-F332FA414E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578E4DA-2E4F-F13E-3B51-DFD450BD75DB}"/>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ACC17933-A5DD-7CA3-EFA6-1AE084F1AB8D}"/>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51893A88-447E-7E69-6347-F55D4DA37ECB}"/>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تحويل البيانات لتضمينها في تقرير:</a:t>
              </a:r>
            </a:p>
          </p:txBody>
        </p:sp>
        <p:pic>
          <p:nvPicPr>
            <p:cNvPr id="9" name="Picture 2" descr="Idea ">
              <a:extLst>
                <a:ext uri="{FF2B5EF4-FFF2-40B4-BE49-F238E27FC236}">
                  <a16:creationId xmlns:a16="http://schemas.microsoft.com/office/drawing/2014/main" id="{D5829F0F-1A95-F297-D199-F52AC79935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7">
            <a:extLst>
              <a:ext uri="{FF2B5EF4-FFF2-40B4-BE49-F238E27FC236}">
                <a16:creationId xmlns:a16="http://schemas.microsoft.com/office/drawing/2014/main" id="{09722D73-49D0-211E-2F24-F1597A79AC23}"/>
              </a:ext>
            </a:extLst>
          </p:cNvPr>
          <p:cNvSpPr txBox="1"/>
          <p:nvPr/>
        </p:nvSpPr>
        <p:spPr>
          <a:xfrm>
            <a:off x="7151527" y="2188619"/>
            <a:ext cx="4438086" cy="3422091"/>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في بعض الأحيان، قد تحتوي البيانات على بيانات إضافية أو تحتوي على بيانات بتنسيق غير صحيح.</a:t>
            </a:r>
          </a:p>
          <a:p>
            <a:r>
              <a:rPr lang="ar-AE" dirty="0"/>
              <a:t> يتضمن </a:t>
            </a:r>
            <a:r>
              <a:rPr lang="fr-FR" dirty="0"/>
              <a:t>Power BI Desktop </a:t>
            </a:r>
            <a:r>
              <a:rPr lang="ar-AE" dirty="0"/>
              <a:t>أداة </a:t>
            </a:r>
            <a:r>
              <a:rPr lang="fr-FR" dirty="0"/>
              <a:t>Power Query Editor  </a:t>
            </a:r>
            <a:r>
              <a:rPr lang="ar-AE" dirty="0"/>
              <a:t>والتي يمكن أن تساعدك في تشكيل البيانات وتحويلها بحيث تكون جاهزة للنماذج والمرئيات.</a:t>
            </a:r>
          </a:p>
        </p:txBody>
      </p:sp>
      <p:pic>
        <p:nvPicPr>
          <p:cNvPr id="5" name="صورة 4">
            <a:extLst>
              <a:ext uri="{FF2B5EF4-FFF2-40B4-BE49-F238E27FC236}">
                <a16:creationId xmlns:a16="http://schemas.microsoft.com/office/drawing/2014/main" id="{88DF9F5D-920C-90D0-92C7-446999582BB3}"/>
              </a:ext>
            </a:extLst>
          </p:cNvPr>
          <p:cNvPicPr>
            <a:picLocks noChangeAspect="1"/>
          </p:cNvPicPr>
          <p:nvPr/>
        </p:nvPicPr>
        <p:blipFill>
          <a:blip r:embed="rId6"/>
          <a:stretch>
            <a:fillRect/>
          </a:stretch>
        </p:blipFill>
        <p:spPr>
          <a:xfrm>
            <a:off x="0" y="2345602"/>
            <a:ext cx="6911476" cy="2794002"/>
          </a:xfrm>
          <a:prstGeom prst="rect">
            <a:avLst/>
          </a:prstGeom>
        </p:spPr>
      </p:pic>
    </p:spTree>
    <p:extLst>
      <p:ext uri="{BB962C8B-B14F-4D97-AF65-F5344CB8AC3E}">
        <p14:creationId xmlns:p14="http://schemas.microsoft.com/office/powerpoint/2010/main" val="18651310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22D79B-4112-1E9F-B4F8-C4DC2F2D6D0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D04BB60-5990-EE05-984F-ACBCECABAA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938E0B8-2C5D-A0EC-CD2F-D7F8DCB12260}"/>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FC51C4C4-D1FD-6D9C-64F5-1627515EF591}"/>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03858009-C56B-A30B-0AF6-728FA2A23588}"/>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تشغيل محرر استعلام الطاقة:</a:t>
              </a:r>
            </a:p>
          </p:txBody>
        </p:sp>
        <p:pic>
          <p:nvPicPr>
            <p:cNvPr id="9" name="Picture 2" descr="Idea ">
              <a:extLst>
                <a:ext uri="{FF2B5EF4-FFF2-40B4-BE49-F238E27FC236}">
                  <a16:creationId xmlns:a16="http://schemas.microsoft.com/office/drawing/2014/main" id="{9244141C-7959-B165-9E38-7491D5B1BB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7">
            <a:extLst>
              <a:ext uri="{FF2B5EF4-FFF2-40B4-BE49-F238E27FC236}">
                <a16:creationId xmlns:a16="http://schemas.microsoft.com/office/drawing/2014/main" id="{8DB56C59-F781-EDF9-5515-7351C33A2B78}"/>
              </a:ext>
            </a:extLst>
          </p:cNvPr>
          <p:cNvSpPr txBox="1"/>
          <p:nvPr/>
        </p:nvSpPr>
        <p:spPr>
          <a:xfrm>
            <a:off x="792480" y="2188619"/>
            <a:ext cx="1079713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للبدء، اختر تحويل البيانات من نافذة المتصفح لتشغيل محرر </a:t>
            </a:r>
            <a:r>
              <a:rPr lang="fr-FR" dirty="0"/>
              <a:t>Power Query </a:t>
            </a:r>
            <a:r>
              <a:rPr lang="ar-AE" dirty="0"/>
              <a:t>يمكنك أيضًا تشغيل </a:t>
            </a:r>
            <a:r>
              <a:rPr lang="fr-FR" dirty="0"/>
              <a:t>Power Query Editor</a:t>
            </a:r>
            <a:r>
              <a:rPr lang="ar-AE" dirty="0"/>
              <a:t>مباشرة من </a:t>
            </a:r>
            <a:r>
              <a:rPr lang="fr-FR" dirty="0"/>
              <a:t>Power BI Desktop </a:t>
            </a:r>
            <a:r>
              <a:rPr lang="ar-AE" dirty="0"/>
              <a:t>باستخدام الزر </a:t>
            </a:r>
            <a:r>
              <a:rPr lang="fr-FR" dirty="0"/>
              <a:t>Transform data</a:t>
            </a:r>
            <a:r>
              <a:rPr lang="ar-AE" dirty="0"/>
              <a:t>على شريط </a:t>
            </a:r>
            <a:r>
              <a:rPr lang="fr-FR" dirty="0"/>
              <a:t>Home</a:t>
            </a:r>
            <a:r>
              <a:rPr lang="ar-AE" dirty="0"/>
              <a:t>.</a:t>
            </a:r>
          </a:p>
        </p:txBody>
      </p:sp>
      <p:pic>
        <p:nvPicPr>
          <p:cNvPr id="6" name="صورة 5">
            <a:extLst>
              <a:ext uri="{FF2B5EF4-FFF2-40B4-BE49-F238E27FC236}">
                <a16:creationId xmlns:a16="http://schemas.microsoft.com/office/drawing/2014/main" id="{F650F998-0C53-BBD5-6C32-4568CE7AF248}"/>
              </a:ext>
            </a:extLst>
          </p:cNvPr>
          <p:cNvPicPr>
            <a:picLocks noChangeAspect="1"/>
          </p:cNvPicPr>
          <p:nvPr/>
        </p:nvPicPr>
        <p:blipFill>
          <a:blip r:embed="rId6"/>
          <a:stretch>
            <a:fillRect/>
          </a:stretch>
        </p:blipFill>
        <p:spPr>
          <a:xfrm>
            <a:off x="1182173" y="3470315"/>
            <a:ext cx="9827654" cy="2331454"/>
          </a:xfrm>
          <a:prstGeom prst="rect">
            <a:avLst/>
          </a:prstGeom>
        </p:spPr>
      </p:pic>
    </p:spTree>
    <p:extLst>
      <p:ext uri="{BB962C8B-B14F-4D97-AF65-F5344CB8AC3E}">
        <p14:creationId xmlns:p14="http://schemas.microsoft.com/office/powerpoint/2010/main" val="5338989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2A2E66-5EF8-FCC7-1112-017D40BC1DE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DB0228E-7D89-FD45-58BD-A7D8E4354D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BA4E82E-EF03-15A5-DDB9-6A6AB2EDBC37}"/>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A9C4CDD6-E1C7-D999-2D97-02376BAEFEA6}"/>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7C56038C-D27A-48A6-841F-237F2A031796}"/>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تشغيل محرر استعلام الطاقة:</a:t>
              </a:r>
            </a:p>
          </p:txBody>
        </p:sp>
        <p:pic>
          <p:nvPicPr>
            <p:cNvPr id="9" name="Picture 2" descr="Idea ">
              <a:extLst>
                <a:ext uri="{FF2B5EF4-FFF2-40B4-BE49-F238E27FC236}">
                  <a16:creationId xmlns:a16="http://schemas.microsoft.com/office/drawing/2014/main" id="{726EC110-6AD4-2DCD-DEC9-F6AB4BFD65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7">
            <a:extLst>
              <a:ext uri="{FF2B5EF4-FFF2-40B4-BE49-F238E27FC236}">
                <a16:creationId xmlns:a16="http://schemas.microsoft.com/office/drawing/2014/main" id="{05DE44CB-6468-D428-BD4B-7B9409D0F753}"/>
              </a:ext>
            </a:extLst>
          </p:cNvPr>
          <p:cNvSpPr txBox="1"/>
          <p:nvPr/>
        </p:nvSpPr>
        <p:spPr>
          <a:xfrm>
            <a:off x="8290560" y="2691298"/>
            <a:ext cx="3299053"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بعد تحميل البيانات إلى </a:t>
            </a:r>
            <a:r>
              <a:rPr lang="fr-FR" dirty="0"/>
              <a:t>Power Query Editor، </a:t>
            </a:r>
            <a:r>
              <a:rPr lang="ar-AE" dirty="0"/>
              <a:t>سترى الشاشة التالية.</a:t>
            </a:r>
          </a:p>
        </p:txBody>
      </p:sp>
      <p:pic>
        <p:nvPicPr>
          <p:cNvPr id="5" name="صورة 4">
            <a:extLst>
              <a:ext uri="{FF2B5EF4-FFF2-40B4-BE49-F238E27FC236}">
                <a16:creationId xmlns:a16="http://schemas.microsoft.com/office/drawing/2014/main" id="{DE5196D7-23F9-526E-8ACF-60E0ED5C5141}"/>
              </a:ext>
            </a:extLst>
          </p:cNvPr>
          <p:cNvPicPr>
            <a:picLocks noChangeAspect="1"/>
          </p:cNvPicPr>
          <p:nvPr/>
        </p:nvPicPr>
        <p:blipFill>
          <a:blip r:embed="rId6"/>
          <a:stretch>
            <a:fillRect/>
          </a:stretch>
        </p:blipFill>
        <p:spPr>
          <a:xfrm>
            <a:off x="50802" y="1857571"/>
            <a:ext cx="7701278" cy="3989918"/>
          </a:xfrm>
          <a:prstGeom prst="rect">
            <a:avLst/>
          </a:prstGeom>
        </p:spPr>
      </p:pic>
    </p:spTree>
    <p:extLst>
      <p:ext uri="{BB962C8B-B14F-4D97-AF65-F5344CB8AC3E}">
        <p14:creationId xmlns:p14="http://schemas.microsoft.com/office/powerpoint/2010/main" val="32457716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34B62-5F84-FFCA-B174-AAACCF81D8D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2B62723-EA7B-93B9-1AB6-10104627E6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68B5F63-8984-71FD-6642-C1D971290C81}"/>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FFC31F12-966E-ECE5-F9E0-2D26E8B42960}"/>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F0628FD9-9345-0020-E95A-010CE0CE0D13}"/>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تحويل البيانات:</a:t>
              </a:r>
            </a:p>
          </p:txBody>
        </p:sp>
        <p:pic>
          <p:nvPicPr>
            <p:cNvPr id="9" name="Picture 2" descr="Idea ">
              <a:extLst>
                <a:ext uri="{FF2B5EF4-FFF2-40B4-BE49-F238E27FC236}">
                  <a16:creationId xmlns:a16="http://schemas.microsoft.com/office/drawing/2014/main" id="{94F90931-1956-8411-9B07-A32D1D0F8C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7">
            <a:extLst>
              <a:ext uri="{FF2B5EF4-FFF2-40B4-BE49-F238E27FC236}">
                <a16:creationId xmlns:a16="http://schemas.microsoft.com/office/drawing/2014/main" id="{95898D78-17BF-1BE5-E54F-9EA398DA0FEA}"/>
              </a:ext>
            </a:extLst>
          </p:cNvPr>
          <p:cNvSpPr txBox="1"/>
          <p:nvPr/>
        </p:nvSpPr>
        <p:spPr>
          <a:xfrm>
            <a:off x="7576501" y="2498258"/>
            <a:ext cx="4223613" cy="378052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في الجزء الأوسط، يؤدي النقر بزر الماوس الأيمن فوق عمود إلى عرض التحويلات المتوفرة. تتضمن أمثلة التحويلات المتوفرة إزالة عمود من الجدول، تكرار العمود تحت اسم جديد، أو استبدال القيم. من هذه القائمة، يمكنك أيضًا تقسيم أعمدة النص إلى مضاعفات بواسطة محددات مشتركة.</a:t>
            </a:r>
          </a:p>
        </p:txBody>
      </p:sp>
      <p:pic>
        <p:nvPicPr>
          <p:cNvPr id="4" name="صورة 3">
            <a:extLst>
              <a:ext uri="{FF2B5EF4-FFF2-40B4-BE49-F238E27FC236}">
                <a16:creationId xmlns:a16="http://schemas.microsoft.com/office/drawing/2014/main" id="{A8A46B9A-EEF2-F83F-C2D6-CC51BC175F46}"/>
              </a:ext>
            </a:extLst>
          </p:cNvPr>
          <p:cNvPicPr>
            <a:picLocks noChangeAspect="1"/>
          </p:cNvPicPr>
          <p:nvPr/>
        </p:nvPicPr>
        <p:blipFill>
          <a:blip r:embed="rId6"/>
          <a:stretch>
            <a:fillRect/>
          </a:stretch>
        </p:blipFill>
        <p:spPr>
          <a:xfrm>
            <a:off x="480459" y="888859"/>
            <a:ext cx="6156962" cy="5574014"/>
          </a:xfrm>
          <a:prstGeom prst="rect">
            <a:avLst/>
          </a:prstGeom>
        </p:spPr>
      </p:pic>
    </p:spTree>
    <p:extLst>
      <p:ext uri="{BB962C8B-B14F-4D97-AF65-F5344CB8AC3E}">
        <p14:creationId xmlns:p14="http://schemas.microsoft.com/office/powerpoint/2010/main" val="899625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4C14E-D08B-06F6-9A8F-221359DEDC3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8DDDD5F-F2F7-E14D-62DE-66D67E0210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2A31E92-F521-FAFD-8CBC-CF6931C54B44}"/>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38E43703-91DC-019E-F438-CE5DFD2583E5}"/>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8459852C-DDB9-8C05-AA10-297866B02012}"/>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دمج البيانات من مصادر متعددة:</a:t>
              </a:r>
            </a:p>
          </p:txBody>
        </p:sp>
        <p:pic>
          <p:nvPicPr>
            <p:cNvPr id="9" name="Picture 2" descr="Idea ">
              <a:extLst>
                <a:ext uri="{FF2B5EF4-FFF2-40B4-BE49-F238E27FC236}">
                  <a16:creationId xmlns:a16="http://schemas.microsoft.com/office/drawing/2014/main" id="{263119F2-AB1C-B146-C8B2-10DBB56CB4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7">
            <a:extLst>
              <a:ext uri="{FF2B5EF4-FFF2-40B4-BE49-F238E27FC236}">
                <a16:creationId xmlns:a16="http://schemas.microsoft.com/office/drawing/2014/main" id="{A333C3DB-B1D9-3241-2504-AB5C320CB49C}"/>
              </a:ext>
            </a:extLst>
          </p:cNvPr>
          <p:cNvSpPr txBox="1"/>
          <p:nvPr/>
        </p:nvSpPr>
        <p:spPr>
          <a:xfrm>
            <a:off x="7576501" y="2498258"/>
            <a:ext cx="4223613"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باستخدام </a:t>
            </a:r>
            <a:r>
              <a:rPr lang="fr-FR" dirty="0"/>
              <a:t>Power BI Desktop، </a:t>
            </a:r>
            <a:r>
              <a:rPr lang="ar-AE" dirty="0"/>
              <a:t>يمكنك استخدام أداة </a:t>
            </a:r>
            <a:r>
              <a:rPr lang="fr-FR" dirty="0"/>
              <a:t>Power Query Editor </a:t>
            </a:r>
            <a:r>
              <a:rPr lang="ar-AE" dirty="0"/>
              <a:t>لدمج البيانات من مصادر متعددة في تقرير واحد.</a:t>
            </a:r>
          </a:p>
        </p:txBody>
      </p:sp>
      <p:pic>
        <p:nvPicPr>
          <p:cNvPr id="5" name="Picture 23" descr="هذه الصفحة تغطي &quot;الجمع بين البيانات من مصادر مختلفة مع محرر الاستعلام&quot;.">
            <a:extLst>
              <a:ext uri="{FF2B5EF4-FFF2-40B4-BE49-F238E27FC236}">
                <a16:creationId xmlns:a16="http://schemas.microsoft.com/office/drawing/2014/main" id="{08B5BE8C-1588-8E0B-CC46-90AD17649AC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9125" y="2156388"/>
            <a:ext cx="7293204" cy="2983216"/>
          </a:xfrm>
          <a:prstGeom prst="rect">
            <a:avLst/>
          </a:prstGeom>
          <a:noFill/>
          <a:ln>
            <a:noFill/>
          </a:ln>
        </p:spPr>
      </p:pic>
    </p:spTree>
    <p:extLst>
      <p:ext uri="{BB962C8B-B14F-4D97-AF65-F5344CB8AC3E}">
        <p14:creationId xmlns:p14="http://schemas.microsoft.com/office/powerpoint/2010/main" val="27710789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80D9E-9DFA-BFD6-5670-BCE67B9B3F2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1257B87-D61D-2DAD-4819-F3036DAF48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3C7ABC9-EEAD-0E2D-4CE5-58006EE9028A}"/>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F9EE685A-E5C8-C062-EE03-966C0AD639F4}"/>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0518D0D4-BE38-4AB6-6816-FC48843C85BD}"/>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إضافة المزيد من مصادر البيانات:</a:t>
              </a:r>
            </a:p>
          </p:txBody>
        </p:sp>
        <p:pic>
          <p:nvPicPr>
            <p:cNvPr id="9" name="Picture 2" descr="Idea ">
              <a:extLst>
                <a:ext uri="{FF2B5EF4-FFF2-40B4-BE49-F238E27FC236}">
                  <a16:creationId xmlns:a16="http://schemas.microsoft.com/office/drawing/2014/main" id="{C844BF46-B1B9-AD31-CC46-7C6CE60D7C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7">
            <a:extLst>
              <a:ext uri="{FF2B5EF4-FFF2-40B4-BE49-F238E27FC236}">
                <a16:creationId xmlns:a16="http://schemas.microsoft.com/office/drawing/2014/main" id="{CD8DC639-62D3-E7EB-264D-55CADE7D2521}"/>
              </a:ext>
            </a:extLst>
          </p:cNvPr>
          <p:cNvSpPr txBox="1"/>
          <p:nvPr/>
        </p:nvSpPr>
        <p:spPr>
          <a:xfrm>
            <a:off x="5405120" y="1956559"/>
            <a:ext cx="6394994" cy="2397451"/>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لإضافة المزيد من المصادر إلى تقرير موجود، من شريط «</a:t>
            </a:r>
            <a:r>
              <a:rPr lang="fr-FR" dirty="0"/>
              <a:t>Home»، </a:t>
            </a:r>
            <a:r>
              <a:rPr lang="ar-AE" dirty="0"/>
              <a:t>حدد </a:t>
            </a:r>
            <a:r>
              <a:rPr lang="fr-FR" dirty="0"/>
              <a:t>Transform Data</a:t>
            </a:r>
            <a:r>
              <a:rPr lang="ar-AE" dirty="0"/>
              <a:t>ثم حدد </a:t>
            </a:r>
            <a:r>
              <a:rPr lang="fr-FR" dirty="0"/>
              <a:t>New Source</a:t>
            </a:r>
            <a:r>
              <a:rPr lang="ar-AE" dirty="0"/>
              <a:t>يمكنك استخدام العديد من مصادر البيانات المحتملة في </a:t>
            </a:r>
            <a:r>
              <a:rPr lang="fr-FR" dirty="0"/>
              <a:t>Power BI Desktop، </a:t>
            </a:r>
            <a:r>
              <a:rPr lang="ar-AE" dirty="0"/>
              <a:t>بما في ذلك المجلدات. من خلال الاتصال بمجلد، يمكنك استيراد البيانات من ملفات </a:t>
            </a:r>
            <a:r>
              <a:rPr lang="fr-FR" dirty="0"/>
              <a:t>Excel </a:t>
            </a:r>
            <a:r>
              <a:rPr lang="ar-AE" dirty="0"/>
              <a:t>أو </a:t>
            </a:r>
            <a:r>
              <a:rPr lang="fr-FR" dirty="0"/>
              <a:t>CSV </a:t>
            </a:r>
            <a:r>
              <a:rPr lang="ar-AE" dirty="0"/>
              <a:t>متعددة في وقت واحد.</a:t>
            </a:r>
          </a:p>
        </p:txBody>
      </p:sp>
      <p:sp>
        <p:nvSpPr>
          <p:cNvPr id="4" name="TextBox 7">
            <a:extLst>
              <a:ext uri="{FF2B5EF4-FFF2-40B4-BE49-F238E27FC236}">
                <a16:creationId xmlns:a16="http://schemas.microsoft.com/office/drawing/2014/main" id="{D0FD9CDE-B56D-899C-8C9E-C57DE87A3F16}"/>
              </a:ext>
            </a:extLst>
          </p:cNvPr>
          <p:cNvSpPr txBox="1"/>
          <p:nvPr/>
        </p:nvSpPr>
        <p:spPr>
          <a:xfrm>
            <a:off x="5930541" y="4460549"/>
            <a:ext cx="5869573" cy="2397451"/>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fr-FR" dirty="0"/>
              <a:t>Power Query Editor  </a:t>
            </a:r>
            <a:r>
              <a:rPr lang="ar-AE" dirty="0"/>
              <a:t>يسمح لك بتطبيق عوامل التصفية على البيانات. على سبيل المثال، يؤدي تحديد السهم </a:t>
            </a:r>
            <a:r>
              <a:rPr lang="ar-AE" dirty="0" err="1"/>
              <a:t>المنسدل</a:t>
            </a:r>
            <a:r>
              <a:rPr lang="ar-AE" dirty="0"/>
              <a:t> إلى جانب عمود إلى فتح قائمة اختيار من عوامل تصفية النص. يسمح لك عامل تصفية بإمكانية إزالة القيم من النموذج لديك قبل تحميل البيانات إلى </a:t>
            </a:r>
            <a:r>
              <a:rPr lang="fr-FR" dirty="0"/>
              <a:t>Power BI</a:t>
            </a:r>
            <a:r>
              <a:rPr lang="ar-AE" dirty="0"/>
              <a:t>.</a:t>
            </a:r>
          </a:p>
        </p:txBody>
      </p:sp>
      <p:pic>
        <p:nvPicPr>
          <p:cNvPr id="6" name="صورة 5">
            <a:extLst>
              <a:ext uri="{FF2B5EF4-FFF2-40B4-BE49-F238E27FC236}">
                <a16:creationId xmlns:a16="http://schemas.microsoft.com/office/drawing/2014/main" id="{51B327D7-EED3-DFB3-CF78-7F188D658571}"/>
              </a:ext>
            </a:extLst>
          </p:cNvPr>
          <p:cNvPicPr>
            <a:picLocks noChangeAspect="1"/>
          </p:cNvPicPr>
          <p:nvPr/>
        </p:nvPicPr>
        <p:blipFill>
          <a:blip r:embed="rId6"/>
          <a:stretch>
            <a:fillRect/>
          </a:stretch>
        </p:blipFill>
        <p:spPr>
          <a:xfrm>
            <a:off x="613545" y="792480"/>
            <a:ext cx="4331898" cy="5659120"/>
          </a:xfrm>
          <a:prstGeom prst="rect">
            <a:avLst/>
          </a:prstGeom>
        </p:spPr>
      </p:pic>
    </p:spTree>
    <p:extLst>
      <p:ext uri="{BB962C8B-B14F-4D97-AF65-F5344CB8AC3E}">
        <p14:creationId xmlns:p14="http://schemas.microsoft.com/office/powerpoint/2010/main" val="18877297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B9F8B-53BF-C220-5358-20E0F25E2AF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77D1FE2-1118-4EEC-7757-92D6DDB804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D8E5E55-5D43-0A55-548F-9965E890DC38}"/>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C7CDFB92-2D68-2144-DC41-0ACC6BF8FAE5}"/>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BBAB3FE3-C96F-866F-86DA-20F79A32A944}"/>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دمج الاستعلامات وإلحاقها:</a:t>
              </a:r>
            </a:p>
          </p:txBody>
        </p:sp>
        <p:pic>
          <p:nvPicPr>
            <p:cNvPr id="9" name="Picture 2" descr="Idea ">
              <a:extLst>
                <a:ext uri="{FF2B5EF4-FFF2-40B4-BE49-F238E27FC236}">
                  <a16:creationId xmlns:a16="http://schemas.microsoft.com/office/drawing/2014/main" id="{D4B4E786-28B2-3C4B-802A-4C2C8AF7A4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7">
            <a:extLst>
              <a:ext uri="{FF2B5EF4-FFF2-40B4-BE49-F238E27FC236}">
                <a16:creationId xmlns:a16="http://schemas.microsoft.com/office/drawing/2014/main" id="{55F0BEBF-CC77-360E-FD1A-CC40B483B973}"/>
              </a:ext>
            </a:extLst>
          </p:cNvPr>
          <p:cNvSpPr txBox="1"/>
          <p:nvPr/>
        </p:nvSpPr>
        <p:spPr>
          <a:xfrm>
            <a:off x="142240" y="1817876"/>
            <a:ext cx="11657874"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يمكنك أيضًا دمج الاستعلامات وإلحاقها. بمعنى آخر، يسحب </a:t>
            </a:r>
            <a:r>
              <a:rPr lang="fr-FR" dirty="0"/>
              <a:t>Power BI </a:t>
            </a:r>
            <a:r>
              <a:rPr lang="ar-AE" dirty="0"/>
              <a:t>البيانات التي تحددها من جداول متعددة أو ملفات متعددة في جدول واحد. استخدم أداة "</a:t>
            </a:r>
            <a:r>
              <a:rPr lang="fr-FR" dirty="0"/>
              <a:t>Append Queries" </a:t>
            </a:r>
            <a:r>
              <a:rPr lang="ar-AE" dirty="0"/>
              <a:t>لإضافة البيانات من جدول جديد إلى استعلام موجود. يحاول </a:t>
            </a:r>
            <a:r>
              <a:rPr lang="fr-FR" dirty="0"/>
              <a:t>Power BI Desktop </a:t>
            </a:r>
            <a:r>
              <a:rPr lang="ar-AE" dirty="0"/>
              <a:t>مطابقة الأعمدة في الاستعلامات، والتي يمكنك ضبطها عند الضرورة في</a:t>
            </a:r>
            <a:r>
              <a:rPr lang="fr-FR" dirty="0"/>
              <a:t>Power Query Editor</a:t>
            </a:r>
            <a:r>
              <a:rPr lang="ar-AE" dirty="0"/>
              <a:t>.</a:t>
            </a:r>
          </a:p>
        </p:txBody>
      </p:sp>
      <p:pic>
        <p:nvPicPr>
          <p:cNvPr id="5" name="Picture 25" descr="لقطة شاشة للزر ومربع حوار &quot;Append Queries&quot;.">
            <a:extLst>
              <a:ext uri="{FF2B5EF4-FFF2-40B4-BE49-F238E27FC236}">
                <a16:creationId xmlns:a16="http://schemas.microsoft.com/office/drawing/2014/main" id="{1D3265A5-7F81-161F-10C7-3C5FF07F836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184400" y="3564720"/>
            <a:ext cx="8512810" cy="3293280"/>
          </a:xfrm>
          <a:prstGeom prst="rect">
            <a:avLst/>
          </a:prstGeom>
          <a:noFill/>
          <a:ln>
            <a:noFill/>
          </a:ln>
        </p:spPr>
      </p:pic>
    </p:spTree>
    <p:extLst>
      <p:ext uri="{BB962C8B-B14F-4D97-AF65-F5344CB8AC3E}">
        <p14:creationId xmlns:p14="http://schemas.microsoft.com/office/powerpoint/2010/main" val="3530573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C38D19-0D3D-D37C-3F46-0203C859349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078F506-D48D-DDB2-104D-DB1B2079F6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DA16239-F8AC-4B75-566B-A0CD75E32C63}"/>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CDE4E066-83A0-DD95-04DE-31763D835D6B}"/>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DF019013-D87C-D1BE-88C7-AEC3569C2778}"/>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كتابة استعلامات مخصصة:</a:t>
              </a:r>
            </a:p>
          </p:txBody>
        </p:sp>
        <p:pic>
          <p:nvPicPr>
            <p:cNvPr id="9" name="Picture 2" descr="Idea ">
              <a:extLst>
                <a:ext uri="{FF2B5EF4-FFF2-40B4-BE49-F238E27FC236}">
                  <a16:creationId xmlns:a16="http://schemas.microsoft.com/office/drawing/2014/main" id="{3B1B53A3-7ABF-5438-291E-BCE0B39CD0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صورة 3">
            <a:extLst>
              <a:ext uri="{FF2B5EF4-FFF2-40B4-BE49-F238E27FC236}">
                <a16:creationId xmlns:a16="http://schemas.microsoft.com/office/drawing/2014/main" id="{DF6CEBF0-0BDA-2039-20FA-E532957E2C2D}"/>
              </a:ext>
            </a:extLst>
          </p:cNvPr>
          <p:cNvPicPr>
            <a:picLocks noChangeAspect="1"/>
          </p:cNvPicPr>
          <p:nvPr/>
        </p:nvPicPr>
        <p:blipFill>
          <a:blip r:embed="rId5"/>
          <a:stretch>
            <a:fillRect/>
          </a:stretch>
        </p:blipFill>
        <p:spPr>
          <a:xfrm>
            <a:off x="411925" y="1015999"/>
            <a:ext cx="6125590" cy="5415282"/>
          </a:xfrm>
          <a:prstGeom prst="rect">
            <a:avLst/>
          </a:prstGeom>
        </p:spPr>
      </p:pic>
    </p:spTree>
    <p:extLst>
      <p:ext uri="{BB962C8B-B14F-4D97-AF65-F5344CB8AC3E}">
        <p14:creationId xmlns:p14="http://schemas.microsoft.com/office/powerpoint/2010/main" val="35123700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21053-AC2B-0610-43B8-B5F51A6076C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A757224-F0B2-D7E9-17CE-2F27DE6AD1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549D5C56-1944-DDAD-7E70-E8EEA4B4D2C7}"/>
              </a:ext>
            </a:extLst>
          </p:cNvPr>
          <p:cNvSpPr txBox="1"/>
          <p:nvPr/>
        </p:nvSpPr>
        <p:spPr>
          <a:xfrm>
            <a:off x="2438400" y="-186275"/>
            <a:ext cx="7431306"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استيراد البيانات وتنظيفها ومعالجتها</a:t>
            </a:r>
          </a:p>
        </p:txBody>
      </p:sp>
      <p:grpSp>
        <p:nvGrpSpPr>
          <p:cNvPr id="2" name="Group 36">
            <a:extLst>
              <a:ext uri="{FF2B5EF4-FFF2-40B4-BE49-F238E27FC236}">
                <a16:creationId xmlns:a16="http://schemas.microsoft.com/office/drawing/2014/main" id="{87479C0F-C1D3-0387-FC7A-D03EE2683BCC}"/>
              </a:ext>
            </a:extLst>
          </p:cNvPr>
          <p:cNvGrpSpPr/>
          <p:nvPr/>
        </p:nvGrpSpPr>
        <p:grpSpPr>
          <a:xfrm>
            <a:off x="2779494" y="888859"/>
            <a:ext cx="8932047" cy="895350"/>
            <a:chOff x="3105241" y="997952"/>
            <a:chExt cx="8932047" cy="895350"/>
          </a:xfrm>
        </p:grpSpPr>
        <p:sp>
          <p:nvSpPr>
            <p:cNvPr id="8" name="TextBox 3">
              <a:extLst>
                <a:ext uri="{FF2B5EF4-FFF2-40B4-BE49-F238E27FC236}">
                  <a16:creationId xmlns:a16="http://schemas.microsoft.com/office/drawing/2014/main" id="{5C812323-51D8-6937-514C-7FE250BA8700}"/>
                </a:ext>
              </a:extLst>
            </p:cNvPr>
            <p:cNvSpPr txBox="1"/>
            <p:nvPr/>
          </p:nvSpPr>
          <p:spPr>
            <a:xfrm>
              <a:off x="3105241" y="1119604"/>
              <a:ext cx="7884297"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تنظيف البيانات التي سيتم تضمينها في تقرير</a:t>
              </a:r>
            </a:p>
          </p:txBody>
        </p:sp>
        <p:pic>
          <p:nvPicPr>
            <p:cNvPr id="9" name="Picture 2" descr="Idea ">
              <a:extLst>
                <a:ext uri="{FF2B5EF4-FFF2-40B4-BE49-F238E27FC236}">
                  <a16:creationId xmlns:a16="http://schemas.microsoft.com/office/drawing/2014/main" id="{F9DE8AA1-252A-B13F-8884-23DC217CB7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7">
            <a:extLst>
              <a:ext uri="{FF2B5EF4-FFF2-40B4-BE49-F238E27FC236}">
                <a16:creationId xmlns:a16="http://schemas.microsoft.com/office/drawing/2014/main" id="{5C4CFE45-509C-6EC7-B4BE-FB7BC41369C0}"/>
              </a:ext>
            </a:extLst>
          </p:cNvPr>
          <p:cNvSpPr txBox="1"/>
          <p:nvPr/>
        </p:nvSpPr>
        <p:spPr>
          <a:xfrm>
            <a:off x="6573520" y="2185753"/>
            <a:ext cx="5226594" cy="2397451"/>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AE" dirty="0"/>
              <a:t>في حين أن </a:t>
            </a:r>
            <a:r>
              <a:rPr lang="fr-FR" dirty="0"/>
              <a:t>Power BI </a:t>
            </a:r>
            <a:r>
              <a:rPr lang="ar-AE" dirty="0"/>
              <a:t>يمكن استيراد البيانات الخاصة بك من أي مصدر تقريبا، وأدوات النمذجة تعمل بشكل أفضل مع بيانات الأعمدة. في بعض الأحيان، لن يتم تنسيق بياناتك في أعمدة بسيطة، وهو ما يحدث غالبًا مع جداول بيانات </a:t>
            </a:r>
            <a:r>
              <a:rPr lang="fr-FR" dirty="0"/>
              <a:t>Excel</a:t>
            </a:r>
            <a:r>
              <a:rPr lang="ar-AE" dirty="0"/>
              <a:t>.</a:t>
            </a:r>
          </a:p>
        </p:txBody>
      </p:sp>
      <p:pic>
        <p:nvPicPr>
          <p:cNvPr id="4" name="Picture 1" descr="تناقش هذه الصفحة &quot;مسح البيانات العمودية&quot;.">
            <a:extLst>
              <a:ext uri="{FF2B5EF4-FFF2-40B4-BE49-F238E27FC236}">
                <a16:creationId xmlns:a16="http://schemas.microsoft.com/office/drawing/2014/main" id="{AE396366-D717-FD02-6C5A-040381390BE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2133088"/>
            <a:ext cx="6402246" cy="2591824"/>
          </a:xfrm>
          <a:prstGeom prst="rect">
            <a:avLst/>
          </a:prstGeom>
          <a:noFill/>
          <a:ln>
            <a:noFill/>
          </a:ln>
        </p:spPr>
      </p:pic>
    </p:spTree>
    <p:extLst>
      <p:ext uri="{BB962C8B-B14F-4D97-AF65-F5344CB8AC3E}">
        <p14:creationId xmlns:p14="http://schemas.microsoft.com/office/powerpoint/2010/main" val="21910864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1253</TotalTime>
  <Words>12164</Words>
  <Application>Microsoft Office PowerPoint</Application>
  <PresentationFormat>شاشة عريضة</PresentationFormat>
  <Paragraphs>1797</Paragraphs>
  <Slides>160</Slides>
  <Notes>160</Notes>
  <HiddenSlides>0</HiddenSlides>
  <MMClips>0</MMClips>
  <ScaleCrop>false</ScaleCrop>
  <HeadingPairs>
    <vt:vector size="6" baseType="variant">
      <vt:variant>
        <vt:lpstr>الخطوط المستخدمة</vt:lpstr>
      </vt:variant>
      <vt:variant>
        <vt:i4>10</vt:i4>
      </vt:variant>
      <vt:variant>
        <vt:lpstr>نسق</vt:lpstr>
      </vt:variant>
      <vt:variant>
        <vt:i4>1</vt:i4>
      </vt:variant>
      <vt:variant>
        <vt:lpstr>عناوين الشرائح</vt:lpstr>
      </vt:variant>
      <vt:variant>
        <vt:i4>160</vt:i4>
      </vt:variant>
    </vt:vector>
  </HeadingPairs>
  <TitlesOfParts>
    <vt:vector size="171" baseType="lpstr">
      <vt:lpstr>Adobe Arabic</vt:lpstr>
      <vt:lpstr>Arial</vt:lpstr>
      <vt:lpstr>Calibri</vt:lpstr>
      <vt:lpstr>DIN Next LT Arabic</vt:lpstr>
      <vt:lpstr>GE Dinar Two</vt:lpstr>
      <vt:lpstr>Sakkal Majalla</vt:lpstr>
      <vt:lpstr>Symbol</vt:lpstr>
      <vt:lpstr>Times New Roman</vt:lpstr>
      <vt:lpstr>TT Norms</vt:lpstr>
      <vt:lpstr>Wingdings</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Dawlia Training</cp:lastModifiedBy>
  <cp:revision>1199</cp:revision>
  <cp:lastPrinted>2023-07-16T13:31:37Z</cp:lastPrinted>
  <dcterms:created xsi:type="dcterms:W3CDTF">2020-01-20T05:08:25Z</dcterms:created>
  <dcterms:modified xsi:type="dcterms:W3CDTF">2026-03-08T10:47:41Z</dcterms:modified>
</cp:coreProperties>
</file>